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0" r:id="rId1"/>
  </p:sldMasterIdLst>
  <p:notesMasterIdLst>
    <p:notesMasterId r:id="rId22"/>
  </p:notesMasterIdLst>
  <p:handoutMasterIdLst>
    <p:handoutMasterId r:id="rId23"/>
  </p:handoutMasterIdLst>
  <p:sldIdLst>
    <p:sldId id="324" r:id="rId2"/>
    <p:sldId id="257" r:id="rId3"/>
    <p:sldId id="839" r:id="rId4"/>
    <p:sldId id="840" r:id="rId5"/>
    <p:sldId id="841" r:id="rId6"/>
    <p:sldId id="854" r:id="rId7"/>
    <p:sldId id="836" r:id="rId8"/>
    <p:sldId id="845" r:id="rId9"/>
    <p:sldId id="847" r:id="rId10"/>
    <p:sldId id="837" r:id="rId11"/>
    <p:sldId id="849" r:id="rId12"/>
    <p:sldId id="851" r:id="rId13"/>
    <p:sldId id="850" r:id="rId14"/>
    <p:sldId id="381" r:id="rId15"/>
    <p:sldId id="383" r:id="rId16"/>
    <p:sldId id="838" r:id="rId17"/>
    <p:sldId id="264" r:id="rId18"/>
    <p:sldId id="265" r:id="rId19"/>
    <p:sldId id="304" r:id="rId20"/>
    <p:sldId id="761" r:id="rId21"/>
  </p:sldIdLst>
  <p:sldSz cx="12192000" cy="6858000"/>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CC00"/>
    <a:srgbClr val="009644"/>
    <a:srgbClr val="6BA42C"/>
    <a:srgbClr val="E2D91E"/>
    <a:srgbClr val="99CCFF"/>
    <a:srgbClr val="818CC1"/>
    <a:srgbClr val="4D4D4D"/>
    <a:srgbClr val="FF33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92" autoAdjust="0"/>
    <p:restoredTop sz="89424" autoAdjust="0"/>
  </p:normalViewPr>
  <p:slideViewPr>
    <p:cSldViewPr snapToGrid="0">
      <p:cViewPr varScale="1">
        <p:scale>
          <a:sx n="102" d="100"/>
          <a:sy n="102" d="100"/>
        </p:scale>
        <p:origin x="156" y="102"/>
      </p:cViewPr>
      <p:guideLst>
        <p:guide orient="horz" pos="2160"/>
        <p:guide pos="3840"/>
      </p:guideLst>
    </p:cSldViewPr>
  </p:slideViewPr>
  <p:outlineViewPr>
    <p:cViewPr>
      <p:scale>
        <a:sx n="33" d="100"/>
        <a:sy n="33" d="100"/>
      </p:scale>
      <p:origin x="0" y="-2850"/>
    </p:cViewPr>
  </p:outlineViewPr>
  <p:notesTextViewPr>
    <p:cViewPr>
      <p:scale>
        <a:sx n="1" d="1"/>
        <a:sy n="1" d="1"/>
      </p:scale>
      <p:origin x="0" y="0"/>
    </p:cViewPr>
  </p:notesTextViewPr>
  <p:sorterViewPr>
    <p:cViewPr varScale="1">
      <p:scale>
        <a:sx n="100" d="100"/>
        <a:sy n="100" d="100"/>
      </p:scale>
      <p:origin x="0" y="-1308"/>
    </p:cViewPr>
  </p:sorterViewPr>
  <p:notesViewPr>
    <p:cSldViewPr snapToGrid="0">
      <p:cViewPr varScale="1">
        <p:scale>
          <a:sx n="112" d="100"/>
          <a:sy n="112" d="100"/>
        </p:scale>
        <p:origin x="24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cap="all" spc="50" baseline="0">
                <a:solidFill>
                  <a:schemeClr val="tx1"/>
                </a:solidFill>
                <a:latin typeface="Times New Roman" panose="02020603050405020304" pitchFamily="18" charset="0"/>
                <a:ea typeface="+mn-ea"/>
                <a:cs typeface="Times New Roman" panose="02020603050405020304" pitchFamily="18" charset="0"/>
              </a:defRPr>
            </a:pPr>
            <a:r>
              <a:rPr lang="en-US"/>
              <a:t>Management Assessment &amp; Quality</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Sheet1!$E$32</c:f>
              <c:strCache>
                <c:ptCount val="1"/>
                <c:pt idx="0">
                  <c:v>DATAMARK</c:v>
                </c:pt>
              </c:strCache>
            </c:strRef>
          </c:tx>
          <c:spPr>
            <a:solidFill>
              <a:srgbClr val="00CC00"/>
            </a:solidFill>
            <a:ln>
              <a:noFill/>
            </a:ln>
            <a:effectLst/>
          </c:spPr>
          <c:invertIfNegative val="0"/>
          <c:val>
            <c:numRef>
              <c:f>Sheet1!$G$32</c:f>
              <c:numCache>
                <c:formatCode>General</c:formatCode>
                <c:ptCount val="1"/>
                <c:pt idx="0">
                  <c:v>70</c:v>
                </c:pt>
              </c:numCache>
            </c:numRef>
          </c:val>
          <c:extLst>
            <c:ext xmlns:c16="http://schemas.microsoft.com/office/drawing/2014/chart" uri="{C3380CC4-5D6E-409C-BE32-E72D297353CC}">
              <c16:uniqueId val="{00000000-CD96-4638-BA2A-8377B630C0C7}"/>
            </c:ext>
          </c:extLst>
        </c:ser>
        <c:ser>
          <c:idx val="1"/>
          <c:order val="1"/>
          <c:tx>
            <c:strRef>
              <c:f>Sheet1!$E$33</c:f>
              <c:strCache>
                <c:ptCount val="1"/>
                <c:pt idx="0">
                  <c:v>DDTI</c:v>
                </c:pt>
              </c:strCache>
            </c:strRef>
          </c:tx>
          <c:spPr>
            <a:solidFill>
              <a:srgbClr val="FFFF00"/>
            </a:solidFill>
            <a:ln>
              <a:noFill/>
            </a:ln>
            <a:effectLst/>
          </c:spPr>
          <c:invertIfNegative val="0"/>
          <c:val>
            <c:numRef>
              <c:f>Sheet1!$G$33</c:f>
              <c:numCache>
                <c:formatCode>General</c:formatCode>
                <c:ptCount val="1"/>
                <c:pt idx="0">
                  <c:v>50.56</c:v>
                </c:pt>
              </c:numCache>
            </c:numRef>
          </c:val>
          <c:extLst>
            <c:ext xmlns:c16="http://schemas.microsoft.com/office/drawing/2014/chart" uri="{C3380CC4-5D6E-409C-BE32-E72D297353CC}">
              <c16:uniqueId val="{00000001-CD96-4638-BA2A-8377B630C0C7}"/>
            </c:ext>
          </c:extLst>
        </c:ser>
        <c:ser>
          <c:idx val="2"/>
          <c:order val="2"/>
          <c:tx>
            <c:strRef>
              <c:f>Sheet1!$E$34</c:f>
              <c:strCache>
                <c:ptCount val="1"/>
                <c:pt idx="0">
                  <c:v>GeoComm</c:v>
                </c:pt>
              </c:strCache>
            </c:strRef>
          </c:tx>
          <c:spPr>
            <a:solidFill>
              <a:srgbClr val="FF6600"/>
            </a:solidFill>
            <a:ln>
              <a:solidFill>
                <a:srgbClr val="7030A0"/>
              </a:solidFill>
            </a:ln>
            <a:effectLst/>
          </c:spPr>
          <c:invertIfNegative val="0"/>
          <c:dPt>
            <c:idx val="0"/>
            <c:invertIfNegative val="0"/>
            <c:bubble3D val="0"/>
            <c:spPr>
              <a:solidFill>
                <a:srgbClr val="FF6600"/>
              </a:solidFill>
              <a:ln>
                <a:solidFill>
                  <a:srgbClr val="FF6600"/>
                </a:solidFill>
              </a:ln>
              <a:effectLst/>
            </c:spPr>
            <c:extLst>
              <c:ext xmlns:c16="http://schemas.microsoft.com/office/drawing/2014/chart" uri="{C3380CC4-5D6E-409C-BE32-E72D297353CC}">
                <c16:uniqueId val="{00000000-645E-474F-AE15-C0A2A8754AC3}"/>
              </c:ext>
            </c:extLst>
          </c:dPt>
          <c:val>
            <c:numRef>
              <c:f>Sheet1!$G$34</c:f>
              <c:numCache>
                <c:formatCode>General</c:formatCode>
                <c:ptCount val="1"/>
                <c:pt idx="0">
                  <c:v>63.19</c:v>
                </c:pt>
              </c:numCache>
            </c:numRef>
          </c:val>
          <c:extLst>
            <c:ext xmlns:c16="http://schemas.microsoft.com/office/drawing/2014/chart" uri="{C3380CC4-5D6E-409C-BE32-E72D297353CC}">
              <c16:uniqueId val="{00000002-CD96-4638-BA2A-8377B630C0C7}"/>
            </c:ext>
          </c:extLst>
        </c:ser>
        <c:ser>
          <c:idx val="3"/>
          <c:order val="3"/>
          <c:tx>
            <c:strRef>
              <c:f>Sheet1!$E$35</c:f>
              <c:strCache>
                <c:ptCount val="1"/>
                <c:pt idx="0">
                  <c:v>Intrado</c:v>
                </c:pt>
              </c:strCache>
            </c:strRef>
          </c:tx>
          <c:spPr>
            <a:solidFill>
              <a:srgbClr val="00B0F0"/>
            </a:solidFill>
            <a:ln>
              <a:noFill/>
            </a:ln>
            <a:effectLst/>
          </c:spPr>
          <c:invertIfNegative val="0"/>
          <c:val>
            <c:numRef>
              <c:f>Sheet1!$G$35</c:f>
              <c:numCache>
                <c:formatCode>General</c:formatCode>
                <c:ptCount val="1"/>
                <c:pt idx="0">
                  <c:v>48.13</c:v>
                </c:pt>
              </c:numCache>
            </c:numRef>
          </c:val>
          <c:extLst>
            <c:ext xmlns:c16="http://schemas.microsoft.com/office/drawing/2014/chart" uri="{C3380CC4-5D6E-409C-BE32-E72D297353CC}">
              <c16:uniqueId val="{00000003-CD96-4638-BA2A-8377B630C0C7}"/>
            </c:ext>
          </c:extLst>
        </c:ser>
        <c:dLbls>
          <c:showLegendKey val="0"/>
          <c:showVal val="0"/>
          <c:showCatName val="0"/>
          <c:showSerName val="0"/>
          <c:showPercent val="0"/>
          <c:showBubbleSize val="0"/>
        </c:dLbls>
        <c:gapWidth val="355"/>
        <c:overlap val="-70"/>
        <c:axId val="929853880"/>
        <c:axId val="929856176"/>
      </c:barChart>
      <c:catAx>
        <c:axId val="929853880"/>
        <c:scaling>
          <c:orientation val="minMax"/>
        </c:scaling>
        <c:delete val="1"/>
        <c:axPos val="b"/>
        <c:numFmt formatCode="General" sourceLinked="1"/>
        <c:majorTickMark val="none"/>
        <c:minorTickMark val="none"/>
        <c:tickLblPos val="nextTo"/>
        <c:crossAx val="929856176"/>
        <c:crosses val="autoZero"/>
        <c:auto val="1"/>
        <c:lblAlgn val="ctr"/>
        <c:lblOffset val="100"/>
        <c:noMultiLvlLbl val="0"/>
      </c:catAx>
      <c:valAx>
        <c:axId val="929856176"/>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929853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solidFill>
            <a:schemeClr val="tx1"/>
          </a:solidFill>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Proposed</a:t>
            </a:r>
            <a:r>
              <a:rPr lang="en-US" baseline="0"/>
              <a:t> Cost</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Sheet1!$E$32</c:f>
              <c:strCache>
                <c:ptCount val="1"/>
                <c:pt idx="0">
                  <c:v>DATAMARK</c:v>
                </c:pt>
              </c:strCache>
            </c:strRef>
          </c:tx>
          <c:spPr>
            <a:solidFill>
              <a:srgbClr val="00CC00"/>
            </a:solidFill>
            <a:ln>
              <a:noFill/>
            </a:ln>
            <a:effectLst/>
          </c:spPr>
          <c:invertIfNegative val="0"/>
          <c:val>
            <c:numRef>
              <c:f>Sheet1!$J$32</c:f>
              <c:numCache>
                <c:formatCode>_([$$-409]* #,##0.00_);_([$$-409]* \(#,##0.00\);_([$$-409]* "-"??_);_(@_)</c:formatCode>
                <c:ptCount val="1"/>
                <c:pt idx="0">
                  <c:v>5724096</c:v>
                </c:pt>
              </c:numCache>
            </c:numRef>
          </c:val>
          <c:extLst>
            <c:ext xmlns:c16="http://schemas.microsoft.com/office/drawing/2014/chart" uri="{C3380CC4-5D6E-409C-BE32-E72D297353CC}">
              <c16:uniqueId val="{00000000-31AF-4E9C-8186-FE99EF07607D}"/>
            </c:ext>
          </c:extLst>
        </c:ser>
        <c:ser>
          <c:idx val="1"/>
          <c:order val="1"/>
          <c:tx>
            <c:strRef>
              <c:f>Sheet1!$E$33</c:f>
              <c:strCache>
                <c:ptCount val="1"/>
                <c:pt idx="0">
                  <c:v>DDTI</c:v>
                </c:pt>
              </c:strCache>
            </c:strRef>
          </c:tx>
          <c:spPr>
            <a:solidFill>
              <a:srgbClr val="FFFF00"/>
            </a:solidFill>
            <a:ln>
              <a:noFill/>
            </a:ln>
            <a:effectLst/>
          </c:spPr>
          <c:invertIfNegative val="0"/>
          <c:val>
            <c:numRef>
              <c:f>Sheet1!$J$33</c:f>
              <c:numCache>
                <c:formatCode>_([$$-409]* #,##0.00_);_([$$-409]* \(#,##0.00\);_([$$-409]* "-"??_);_(@_)</c:formatCode>
                <c:ptCount val="1"/>
                <c:pt idx="0">
                  <c:v>1635439.9</c:v>
                </c:pt>
              </c:numCache>
            </c:numRef>
          </c:val>
          <c:extLst>
            <c:ext xmlns:c16="http://schemas.microsoft.com/office/drawing/2014/chart" uri="{C3380CC4-5D6E-409C-BE32-E72D297353CC}">
              <c16:uniqueId val="{00000001-31AF-4E9C-8186-FE99EF07607D}"/>
            </c:ext>
          </c:extLst>
        </c:ser>
        <c:ser>
          <c:idx val="2"/>
          <c:order val="2"/>
          <c:tx>
            <c:strRef>
              <c:f>Sheet1!$E$34</c:f>
              <c:strCache>
                <c:ptCount val="1"/>
                <c:pt idx="0">
                  <c:v>GeoComm</c:v>
                </c:pt>
              </c:strCache>
            </c:strRef>
          </c:tx>
          <c:spPr>
            <a:solidFill>
              <a:srgbClr val="FF6600"/>
            </a:solidFill>
            <a:ln>
              <a:noFill/>
            </a:ln>
            <a:effectLst/>
          </c:spPr>
          <c:invertIfNegative val="0"/>
          <c:val>
            <c:numRef>
              <c:f>Sheet1!$J$34</c:f>
              <c:numCache>
                <c:formatCode>_([$$-409]* #,##0.00_);_([$$-409]* \(#,##0.00\);_([$$-409]* "-"??_);_(@_)</c:formatCode>
                <c:ptCount val="1"/>
                <c:pt idx="0">
                  <c:v>5834423</c:v>
                </c:pt>
              </c:numCache>
            </c:numRef>
          </c:val>
          <c:extLst>
            <c:ext xmlns:c16="http://schemas.microsoft.com/office/drawing/2014/chart" uri="{C3380CC4-5D6E-409C-BE32-E72D297353CC}">
              <c16:uniqueId val="{00000002-31AF-4E9C-8186-FE99EF07607D}"/>
            </c:ext>
          </c:extLst>
        </c:ser>
        <c:ser>
          <c:idx val="3"/>
          <c:order val="3"/>
          <c:tx>
            <c:strRef>
              <c:f>Sheet1!$E$35</c:f>
              <c:strCache>
                <c:ptCount val="1"/>
                <c:pt idx="0">
                  <c:v>Intrado</c:v>
                </c:pt>
              </c:strCache>
            </c:strRef>
          </c:tx>
          <c:spPr>
            <a:solidFill>
              <a:srgbClr val="00B0F0"/>
            </a:solidFill>
            <a:ln>
              <a:noFill/>
            </a:ln>
            <a:effectLst/>
          </c:spPr>
          <c:invertIfNegative val="0"/>
          <c:val>
            <c:numRef>
              <c:f>Sheet1!$J$35</c:f>
              <c:numCache>
                <c:formatCode>_([$$-409]* #,##0.00_);_([$$-409]* \(#,##0.00\);_([$$-409]* "-"??_);_(@_)</c:formatCode>
                <c:ptCount val="1"/>
                <c:pt idx="0">
                  <c:v>3864654.8</c:v>
                </c:pt>
              </c:numCache>
            </c:numRef>
          </c:val>
          <c:extLst>
            <c:ext xmlns:c16="http://schemas.microsoft.com/office/drawing/2014/chart" uri="{C3380CC4-5D6E-409C-BE32-E72D297353CC}">
              <c16:uniqueId val="{00000003-31AF-4E9C-8186-FE99EF07607D}"/>
            </c:ext>
          </c:extLst>
        </c:ser>
        <c:dLbls>
          <c:showLegendKey val="0"/>
          <c:showVal val="0"/>
          <c:showCatName val="0"/>
          <c:showSerName val="0"/>
          <c:showPercent val="0"/>
          <c:showBubbleSize val="0"/>
        </c:dLbls>
        <c:gapWidth val="219"/>
        <c:overlap val="-27"/>
        <c:axId val="415138336"/>
        <c:axId val="415136368"/>
      </c:barChart>
      <c:catAx>
        <c:axId val="415138336"/>
        <c:scaling>
          <c:orientation val="minMax"/>
        </c:scaling>
        <c:delete val="1"/>
        <c:axPos val="b"/>
        <c:numFmt formatCode="General" sourceLinked="1"/>
        <c:majorTickMark val="none"/>
        <c:minorTickMark val="none"/>
        <c:tickLblPos val="nextTo"/>
        <c:crossAx val="415136368"/>
        <c:crosses val="autoZero"/>
        <c:auto val="1"/>
        <c:lblAlgn val="ctr"/>
        <c:lblOffset val="100"/>
        <c:noMultiLvlLbl val="0"/>
      </c:catAx>
      <c:valAx>
        <c:axId val="415136368"/>
        <c:scaling>
          <c:orientation val="minMax"/>
        </c:scaling>
        <c:delete val="0"/>
        <c:axPos val="l"/>
        <c:majorGridlines>
          <c:spPr>
            <a:ln w="9525" cap="flat" cmpd="sng" algn="ctr">
              <a:solidFill>
                <a:schemeClr val="tx1">
                  <a:lumMod val="15000"/>
                  <a:lumOff val="85000"/>
                </a:schemeClr>
              </a:solidFill>
              <a:round/>
            </a:ln>
            <a:effectLst/>
          </c:spPr>
        </c:majorGridlines>
        <c:numFmt formatCode="_([$$-409]* #,##0.00_);_([$$-409]* \(#,##0.00\);_([$$-409]*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415138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
            <a:ext cx="4160520" cy="367031"/>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sz="quarter" idx="1"/>
          </p:nvPr>
        </p:nvSpPr>
        <p:spPr>
          <a:xfrm>
            <a:off x="5438465" y="1"/>
            <a:ext cx="4160520" cy="367031"/>
          </a:xfrm>
          <a:prstGeom prst="rect">
            <a:avLst/>
          </a:prstGeom>
        </p:spPr>
        <p:txBody>
          <a:bodyPr vert="horz" lIns="96656" tIns="48328" rIns="96656" bIns="48328" rtlCol="0"/>
          <a:lstStyle>
            <a:lvl1pPr algn="r">
              <a:defRPr sz="1200"/>
            </a:lvl1pPr>
          </a:lstStyle>
          <a:p>
            <a:fld id="{6E753B2A-3391-45BD-B2D4-BA232F5C724C}" type="datetimeFigureOut">
              <a:rPr lang="en-US" smtClean="0"/>
              <a:t>6/1/2020</a:t>
            </a:fld>
            <a:endParaRPr lang="en-US"/>
          </a:p>
        </p:txBody>
      </p:sp>
      <p:sp>
        <p:nvSpPr>
          <p:cNvPr id="4" name="Footer Placeholder 3"/>
          <p:cNvSpPr>
            <a:spLocks noGrp="1"/>
          </p:cNvSpPr>
          <p:nvPr>
            <p:ph type="ftr" sz="quarter" idx="2"/>
          </p:nvPr>
        </p:nvSpPr>
        <p:spPr>
          <a:xfrm>
            <a:off x="7" y="6948172"/>
            <a:ext cx="4160520" cy="367030"/>
          </a:xfrm>
          <a:prstGeom prst="rect">
            <a:avLst/>
          </a:prstGeom>
        </p:spPr>
        <p:txBody>
          <a:bodyPr vert="horz" lIns="96656" tIns="48328" rIns="96656" bIns="48328" rtlCol="0" anchor="b"/>
          <a:lstStyle>
            <a:lvl1pPr algn="l">
              <a:defRPr sz="1200"/>
            </a:lvl1pPr>
          </a:lstStyle>
          <a:p>
            <a:endParaRPr lang="en-US"/>
          </a:p>
        </p:txBody>
      </p:sp>
      <p:sp>
        <p:nvSpPr>
          <p:cNvPr id="5" name="Slide Number Placeholder 4"/>
          <p:cNvSpPr>
            <a:spLocks noGrp="1"/>
          </p:cNvSpPr>
          <p:nvPr>
            <p:ph type="sldNum" sz="quarter" idx="3"/>
          </p:nvPr>
        </p:nvSpPr>
        <p:spPr>
          <a:xfrm>
            <a:off x="5438465" y="6948172"/>
            <a:ext cx="4160520" cy="367030"/>
          </a:xfrm>
          <a:prstGeom prst="rect">
            <a:avLst/>
          </a:prstGeom>
        </p:spPr>
        <p:txBody>
          <a:bodyPr vert="horz" lIns="96656" tIns="48328" rIns="96656" bIns="48328" rtlCol="0" anchor="b"/>
          <a:lstStyle>
            <a:lvl1pPr algn="r">
              <a:defRPr sz="1200"/>
            </a:lvl1pPr>
          </a:lstStyle>
          <a:p>
            <a:fld id="{444DE06E-32D0-4CAA-8C8F-1B039B3E492F}" type="slidenum">
              <a:rPr lang="en-US" smtClean="0"/>
              <a:t>‹#›</a:t>
            </a:fld>
            <a:endParaRPr lang="en-US"/>
          </a:p>
        </p:txBody>
      </p:sp>
    </p:spTree>
    <p:extLst>
      <p:ext uri="{BB962C8B-B14F-4D97-AF65-F5344CB8AC3E}">
        <p14:creationId xmlns:p14="http://schemas.microsoft.com/office/powerpoint/2010/main" val="1774949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160411" cy="367083"/>
          </a:xfrm>
          <a:prstGeom prst="rect">
            <a:avLst/>
          </a:prstGeom>
        </p:spPr>
        <p:txBody>
          <a:bodyPr vert="horz" lIns="94704" tIns="47352" rIns="94704" bIns="47352" rtlCol="0"/>
          <a:lstStyle>
            <a:lvl1pPr algn="l">
              <a:defRPr sz="1200"/>
            </a:lvl1pPr>
          </a:lstStyle>
          <a:p>
            <a:endParaRPr lang="en-US"/>
          </a:p>
        </p:txBody>
      </p:sp>
      <p:sp>
        <p:nvSpPr>
          <p:cNvPr id="3" name="Date Placeholder 2"/>
          <p:cNvSpPr>
            <a:spLocks noGrp="1"/>
          </p:cNvSpPr>
          <p:nvPr>
            <p:ph type="dt" idx="1"/>
          </p:nvPr>
        </p:nvSpPr>
        <p:spPr>
          <a:xfrm>
            <a:off x="5439153" y="1"/>
            <a:ext cx="4160411" cy="367083"/>
          </a:xfrm>
          <a:prstGeom prst="rect">
            <a:avLst/>
          </a:prstGeom>
        </p:spPr>
        <p:txBody>
          <a:bodyPr vert="horz" lIns="94704" tIns="47352" rIns="94704" bIns="47352" rtlCol="0"/>
          <a:lstStyle>
            <a:lvl1pPr algn="r">
              <a:defRPr sz="1200"/>
            </a:lvl1pPr>
          </a:lstStyle>
          <a:p>
            <a:fld id="{AC12D5BD-0252-4092-AA1A-B9A1DAD91248}" type="datetimeFigureOut">
              <a:rPr lang="en-US" smtClean="0"/>
              <a:t>6/1/2020</a:t>
            </a:fld>
            <a:endParaRPr lang="en-US"/>
          </a:p>
        </p:txBody>
      </p:sp>
      <p:sp>
        <p:nvSpPr>
          <p:cNvPr id="4" name="Slide Image Placeholder 3"/>
          <p:cNvSpPr>
            <a:spLocks noGrp="1" noRot="1" noChangeAspect="1"/>
          </p:cNvSpPr>
          <p:nvPr>
            <p:ph type="sldImg" idx="2"/>
          </p:nvPr>
        </p:nvSpPr>
        <p:spPr>
          <a:xfrm>
            <a:off x="2606675" y="914400"/>
            <a:ext cx="4387850" cy="2468563"/>
          </a:xfrm>
          <a:prstGeom prst="rect">
            <a:avLst/>
          </a:prstGeom>
          <a:noFill/>
          <a:ln w="12700">
            <a:solidFill>
              <a:prstClr val="black"/>
            </a:solidFill>
          </a:ln>
        </p:spPr>
        <p:txBody>
          <a:bodyPr vert="horz" lIns="94704" tIns="47352" rIns="94704" bIns="47352" rtlCol="0" anchor="ctr"/>
          <a:lstStyle/>
          <a:p>
            <a:endParaRPr lang="en-US"/>
          </a:p>
        </p:txBody>
      </p:sp>
      <p:sp>
        <p:nvSpPr>
          <p:cNvPr id="5" name="Notes Placeholder 4"/>
          <p:cNvSpPr>
            <a:spLocks noGrp="1"/>
          </p:cNvSpPr>
          <p:nvPr>
            <p:ph type="body" sz="quarter" idx="3"/>
          </p:nvPr>
        </p:nvSpPr>
        <p:spPr>
          <a:xfrm>
            <a:off x="959465" y="3520362"/>
            <a:ext cx="7682270" cy="2880443"/>
          </a:xfrm>
          <a:prstGeom prst="rect">
            <a:avLst/>
          </a:prstGeom>
        </p:spPr>
        <p:txBody>
          <a:bodyPr vert="horz" lIns="94704" tIns="47352" rIns="94704" bIns="473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948117"/>
            <a:ext cx="4160411" cy="367083"/>
          </a:xfrm>
          <a:prstGeom prst="rect">
            <a:avLst/>
          </a:prstGeom>
        </p:spPr>
        <p:txBody>
          <a:bodyPr vert="horz" lIns="94704" tIns="47352" rIns="94704" bIns="47352" rtlCol="0" anchor="b"/>
          <a:lstStyle>
            <a:lvl1pPr algn="l">
              <a:defRPr sz="1200"/>
            </a:lvl1pPr>
          </a:lstStyle>
          <a:p>
            <a:endParaRPr lang="en-US"/>
          </a:p>
        </p:txBody>
      </p:sp>
      <p:sp>
        <p:nvSpPr>
          <p:cNvPr id="7" name="Slide Number Placeholder 6"/>
          <p:cNvSpPr>
            <a:spLocks noGrp="1"/>
          </p:cNvSpPr>
          <p:nvPr>
            <p:ph type="sldNum" sz="quarter" idx="5"/>
          </p:nvPr>
        </p:nvSpPr>
        <p:spPr>
          <a:xfrm>
            <a:off x="5439153" y="6948117"/>
            <a:ext cx="4160411" cy="367083"/>
          </a:xfrm>
          <a:prstGeom prst="rect">
            <a:avLst/>
          </a:prstGeom>
        </p:spPr>
        <p:txBody>
          <a:bodyPr vert="horz" lIns="94704" tIns="47352" rIns="94704" bIns="47352" rtlCol="0" anchor="b"/>
          <a:lstStyle>
            <a:lvl1pPr algn="r">
              <a:defRPr sz="1200"/>
            </a:lvl1pPr>
          </a:lstStyle>
          <a:p>
            <a:fld id="{4D3A1D7B-90CF-495B-B027-39E0DE2113A5}" type="slidenum">
              <a:rPr lang="en-US" smtClean="0"/>
              <a:t>‹#›</a:t>
            </a:fld>
            <a:endParaRPr lang="en-US"/>
          </a:p>
        </p:txBody>
      </p:sp>
    </p:spTree>
    <p:extLst>
      <p:ext uri="{BB962C8B-B14F-4D97-AF65-F5344CB8AC3E}">
        <p14:creationId xmlns:p14="http://schemas.microsoft.com/office/powerpoint/2010/main" val="209995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06675" y="914400"/>
            <a:ext cx="4387850" cy="2468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a:t>
            </a:fld>
            <a:endParaRPr lang="en-US"/>
          </a:p>
        </p:txBody>
      </p:sp>
    </p:spTree>
    <p:extLst>
      <p:ext uri="{BB962C8B-B14F-4D97-AF65-F5344CB8AC3E}">
        <p14:creationId xmlns:p14="http://schemas.microsoft.com/office/powerpoint/2010/main" val="2026374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15</a:t>
            </a:fld>
            <a:endParaRPr lang="en-US"/>
          </a:p>
        </p:txBody>
      </p:sp>
    </p:spTree>
    <p:extLst>
      <p:ext uri="{BB962C8B-B14F-4D97-AF65-F5344CB8AC3E}">
        <p14:creationId xmlns:p14="http://schemas.microsoft.com/office/powerpoint/2010/main" val="1687387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06675" y="914400"/>
            <a:ext cx="4387850" cy="24685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3A1D7B-90CF-495B-B027-39E0DE2113A5}" type="slidenum">
              <a:rPr lang="en-US" smtClean="0"/>
              <a:t>17</a:t>
            </a:fld>
            <a:endParaRPr lang="en-US"/>
          </a:p>
        </p:txBody>
      </p:sp>
    </p:spTree>
    <p:extLst>
      <p:ext uri="{BB962C8B-B14F-4D97-AF65-F5344CB8AC3E}">
        <p14:creationId xmlns:p14="http://schemas.microsoft.com/office/powerpoint/2010/main" val="905573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06675" y="914400"/>
            <a:ext cx="4387850" cy="24685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3A1D7B-90CF-495B-B027-39E0DE2113A5}" type="slidenum">
              <a:rPr lang="en-US" smtClean="0"/>
              <a:t>18</a:t>
            </a:fld>
            <a:endParaRPr lang="en-US"/>
          </a:p>
        </p:txBody>
      </p:sp>
    </p:spTree>
    <p:extLst>
      <p:ext uri="{BB962C8B-B14F-4D97-AF65-F5344CB8AC3E}">
        <p14:creationId xmlns:p14="http://schemas.microsoft.com/office/powerpoint/2010/main" val="3248770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06675" y="914400"/>
            <a:ext cx="4387850" cy="2468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19</a:t>
            </a:fld>
            <a:endParaRPr lang="en-US"/>
          </a:p>
        </p:txBody>
      </p:sp>
    </p:spTree>
    <p:extLst>
      <p:ext uri="{BB962C8B-B14F-4D97-AF65-F5344CB8AC3E}">
        <p14:creationId xmlns:p14="http://schemas.microsoft.com/office/powerpoint/2010/main" val="681554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3A1D7B-90CF-495B-B027-39E0DE2113A5}" type="slidenum">
              <a:rPr lang="en-US" smtClean="0"/>
              <a:t>20</a:t>
            </a:fld>
            <a:endParaRPr lang="en-US"/>
          </a:p>
        </p:txBody>
      </p:sp>
    </p:spTree>
    <p:extLst>
      <p:ext uri="{BB962C8B-B14F-4D97-AF65-F5344CB8AC3E}">
        <p14:creationId xmlns:p14="http://schemas.microsoft.com/office/powerpoint/2010/main" val="1673155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06675" y="914400"/>
            <a:ext cx="4387850" cy="24685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2</a:t>
            </a:fld>
            <a:endParaRPr lang="en-US"/>
          </a:p>
        </p:txBody>
      </p:sp>
    </p:spTree>
    <p:extLst>
      <p:ext uri="{BB962C8B-B14F-4D97-AF65-F5344CB8AC3E}">
        <p14:creationId xmlns:p14="http://schemas.microsoft.com/office/powerpoint/2010/main" val="2599963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3A1D7B-90CF-495B-B027-39E0DE2113A5}" type="slidenum">
              <a:rPr lang="en-US" smtClean="0"/>
              <a:t>7</a:t>
            </a:fld>
            <a:endParaRPr lang="en-US"/>
          </a:p>
        </p:txBody>
      </p:sp>
    </p:spTree>
    <p:extLst>
      <p:ext uri="{BB962C8B-B14F-4D97-AF65-F5344CB8AC3E}">
        <p14:creationId xmlns:p14="http://schemas.microsoft.com/office/powerpoint/2010/main" val="172468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Alabama 911 Board GIS Strategy: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Board is using this method (Call Routing / Call Dispatch) to allow GIS efforts to be split into phases during the implementation of ANGEN.</a:t>
            </a:r>
          </a:p>
          <a:p>
            <a:r>
              <a:rPr lang="en-US" sz="1200" b="1" kern="1200" dirty="0">
                <a:solidFill>
                  <a:schemeClr val="tx1"/>
                </a:solidFill>
                <a:effectLst/>
                <a:latin typeface="+mn-lt"/>
                <a:ea typeface="+mn-ea"/>
                <a:cs typeface="+mn-cs"/>
              </a:rPr>
              <a:t>Phase 1: NG911 Call Routing Platform Implementation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During Phase 1, the Board will collect all Authoritative PSAP Boundaries and deliver those to the ANGEN Service Provider. Because ANGEN is designed to gather the location of a caller immediately as a call enters the network, these boundaries will be used by the system to select the proper PSAP boundary in which to route the call. Implementing this first Phase will allow for ANGEN to route all calls based upon location of any PSAP in the State. The ANGEN Service Provider will ensure that the routing system will align with the existing ALI database to present ALI at the workstation as it currently operates. </a:t>
            </a:r>
          </a:p>
          <a:p>
            <a:r>
              <a:rPr lang="en-US" sz="1200" b="1" kern="1200" dirty="0">
                <a:solidFill>
                  <a:schemeClr val="tx1"/>
                </a:solidFill>
                <a:effectLst/>
                <a:latin typeface="+mn-lt"/>
                <a:ea typeface="+mn-ea"/>
                <a:cs typeface="+mn-cs"/>
              </a:rPr>
              <a:t>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impact of Phase 1 is that all calls will utilize ANGEN as the call routing platform throughout the State. The reliance on Selective Routing can be decreased and, in many areas, will be replaced. Additionally, calls will be routed according to the location of the caller not a pre-determined route based upon ANI or an approximation.</a:t>
            </a:r>
          </a:p>
          <a:p>
            <a:r>
              <a:rPr lang="en-US" sz="1200" b="1" kern="1200" dirty="0">
                <a:solidFill>
                  <a:schemeClr val="tx1"/>
                </a:solidFill>
                <a:effectLst/>
                <a:latin typeface="+mn-lt"/>
                <a:ea typeface="+mn-ea"/>
                <a:cs typeface="+mn-cs"/>
              </a:rPr>
              <a:t>Timeline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stage will begin immediately and the Board requests that all PSAPs share their primary PSAP boundary in GIS format with the Board and the ANGEN System Service Provider. NG911 call routing will initially be transparent to the PSAP since the ALI, CAD, MSAG and database management will remain unchanged.</a:t>
            </a:r>
          </a:p>
          <a:p>
            <a:r>
              <a:rPr lang="en-US" sz="1200" b="1" kern="1200" dirty="0">
                <a:solidFill>
                  <a:schemeClr val="tx1"/>
                </a:solidFill>
                <a:effectLst/>
                <a:latin typeface="+mn-lt"/>
                <a:ea typeface="+mn-ea"/>
                <a:cs typeface="+mn-cs"/>
              </a:rPr>
              <a:t>Phase 2: NG911 GIS Database Administration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Phase 2 will be performed as two linked stages of development and administration. The first stage will focus on the development of the Location Information System (LIS) database(s) that will be used to replace the ALI system. Working with the ANGEN Service Provider, the Board will gather the ALI records and ensure that the format structure meets the appropriate standards. This effort will allow for the replacement of legacy ALI at the PSAPs and use ANGEN to perform the delivery of location to the PSAP with the call. </a:t>
            </a:r>
          </a:p>
          <a:p>
            <a:r>
              <a:rPr lang="en-US" sz="1200" kern="1200" dirty="0">
                <a:solidFill>
                  <a:schemeClr val="tx1"/>
                </a:solidFill>
                <a:effectLst/>
                <a:latin typeface="+mn-lt"/>
                <a:ea typeface="+mn-ea"/>
                <a:cs typeface="+mn-cs"/>
              </a:rPr>
              <a:t>During this process the Board, ANGEN Service Provider and potentially a GIS contractor will conduct analysis of all of the data available from the PSAPs. This will involve the reconciliation of the ALI, MSAG and GIS files to develop the standardized format and data structure. Discrepancies that are identified due to errors of one of the systems (ALI, MSAG or GIS) will be referred back to the PSAP GIS manager for correction.</a:t>
            </a:r>
          </a:p>
          <a:p>
            <a:r>
              <a:rPr lang="en-US" sz="1200" kern="1200" dirty="0">
                <a:solidFill>
                  <a:schemeClr val="tx1"/>
                </a:solidFill>
                <a:effectLst/>
                <a:latin typeface="+mn-lt"/>
                <a:ea typeface="+mn-ea"/>
                <a:cs typeface="+mn-cs"/>
              </a:rPr>
              <a:t>The second stage in Phase 2 will be the implementation of a Statewide GIS System for all PSAPs. The GIS files will be located in a centralized system that PSAPs can access to maintain and manage the data. The Board will ensure that training and support is provided to the PSAPs to allow ongoing database management of the location information. </a:t>
            </a:r>
          </a:p>
          <a:p>
            <a:r>
              <a:rPr lang="en-US" sz="1200" b="1" kern="1200" dirty="0">
                <a:solidFill>
                  <a:schemeClr val="tx1"/>
                </a:solidFill>
                <a:effectLst/>
                <a:latin typeface="+mn-lt"/>
                <a:ea typeface="+mn-ea"/>
                <a:cs typeface="+mn-cs"/>
              </a:rPr>
              <a:t>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impact of developing the GIS platform ensures that all PSAPs utilize a consistent, standardized Statewide database. Furthermore, the management of the database will be centralized with common tools and processes. Once the GIS platform is completed, ANGEN can fully implement the Location Validation Function / Emergency Call Routing Function (LVF/ECRF) and NG911 call routing system. Additional impacts include the ability to access GIS information for all PSAPs across the State (with proper authorization) between PSAPs.</a:t>
            </a:r>
          </a:p>
          <a:p>
            <a:r>
              <a:rPr lang="en-US" sz="1200" b="1" kern="1200" dirty="0">
                <a:solidFill>
                  <a:schemeClr val="tx1"/>
                </a:solidFill>
                <a:effectLst/>
                <a:latin typeface="+mn-lt"/>
                <a:ea typeface="+mn-ea"/>
                <a:cs typeface="+mn-cs"/>
              </a:rPr>
              <a:t>Timeline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stage will commence in 2020 and it is anticipated that it will take roughly 12-24 months to complete.</a:t>
            </a:r>
          </a:p>
          <a:p>
            <a:endParaRPr lang="en-US" dirty="0"/>
          </a:p>
        </p:txBody>
      </p:sp>
      <p:sp>
        <p:nvSpPr>
          <p:cNvPr id="4" name="Slide Number Placeholder 3"/>
          <p:cNvSpPr>
            <a:spLocks noGrp="1"/>
          </p:cNvSpPr>
          <p:nvPr>
            <p:ph type="sldNum" sz="quarter" idx="5"/>
          </p:nvPr>
        </p:nvSpPr>
        <p:spPr/>
        <p:txBody>
          <a:bodyPr/>
          <a:lstStyle/>
          <a:p>
            <a:fld id="{4D3A1D7B-90CF-495B-B027-39E0DE2113A5}" type="slidenum">
              <a:rPr lang="en-US" smtClean="0"/>
              <a:t>8</a:t>
            </a:fld>
            <a:endParaRPr lang="en-US"/>
          </a:p>
        </p:txBody>
      </p:sp>
    </p:spTree>
    <p:extLst>
      <p:ext uri="{BB962C8B-B14F-4D97-AF65-F5344CB8AC3E}">
        <p14:creationId xmlns:p14="http://schemas.microsoft.com/office/powerpoint/2010/main" val="4054788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Alabama 911 Board GIS Strategy: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Board is using this method (Call Routing / Call Dispatch) to allow GIS efforts to be split into phases during the implementation of ANGEN.</a:t>
            </a:r>
          </a:p>
          <a:p>
            <a:r>
              <a:rPr lang="en-US" sz="1200" b="1" kern="1200" dirty="0">
                <a:solidFill>
                  <a:schemeClr val="tx1"/>
                </a:solidFill>
                <a:effectLst/>
                <a:latin typeface="+mn-lt"/>
                <a:ea typeface="+mn-ea"/>
                <a:cs typeface="+mn-cs"/>
              </a:rPr>
              <a:t>Phase 1: NG911 Call Routing Platform Implementation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During Phase 1, the Board will collect all Authoritative PSAP Boundaries and deliver those to the ANGEN Service Provider. Because ANGEN is designed to gather the location of a caller immediately as a call enters the network, these boundaries will be used by the system to select the proper PSAP boundary in which to route the call. Implementing this first Phase will allow for ANGEN to route all calls based upon location of any PSAP in the State. The ANGEN Service Provider will ensure that the routing system will align with the existing ALI database to present ALI at the workstation as it currently operates. </a:t>
            </a:r>
          </a:p>
          <a:p>
            <a:r>
              <a:rPr lang="en-US" sz="1200" b="1" kern="1200" dirty="0">
                <a:solidFill>
                  <a:schemeClr val="tx1"/>
                </a:solidFill>
                <a:effectLst/>
                <a:latin typeface="+mn-lt"/>
                <a:ea typeface="+mn-ea"/>
                <a:cs typeface="+mn-cs"/>
              </a:rPr>
              <a:t>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impact of Phase 1 is that all calls will utilize ANGEN as the call routing platform throughout the State. The reliance on Selective Routing can be decreased and, in many areas, will be replaced. Additionally, calls will be routed according to the location of the caller not a pre-determined route based upon ANI or an approximation.</a:t>
            </a:r>
          </a:p>
          <a:p>
            <a:r>
              <a:rPr lang="en-US" sz="1200" b="1" kern="1200" dirty="0">
                <a:solidFill>
                  <a:schemeClr val="tx1"/>
                </a:solidFill>
                <a:effectLst/>
                <a:latin typeface="+mn-lt"/>
                <a:ea typeface="+mn-ea"/>
                <a:cs typeface="+mn-cs"/>
              </a:rPr>
              <a:t>Timeline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stage will begin immediately and the Board requests that all PSAPs share their primary PSAP boundary in GIS format with the Board and the ANGEN System Service Provider. NG911 call routing will initially be transparent to the PSAP since the ALI, CAD, MSAG and database management will remain unchanged.</a:t>
            </a:r>
          </a:p>
          <a:p>
            <a:r>
              <a:rPr lang="en-US" sz="1200" b="1" kern="1200" dirty="0">
                <a:solidFill>
                  <a:schemeClr val="tx1"/>
                </a:solidFill>
                <a:effectLst/>
                <a:latin typeface="+mn-lt"/>
                <a:ea typeface="+mn-ea"/>
                <a:cs typeface="+mn-cs"/>
              </a:rPr>
              <a:t>Phase 2: NG911 GIS Database Administration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Phase 2 will be performed as two linked stages of development and administration. The first stage will focus on the development of the Location Information System (LIS) database(s) that will be used to replace the ALI system. Working with the ANGEN Service Provider, the Board will gather the ALI records and ensure that the format structure meets the appropriate standards. This effort will allow for the replacement of legacy ALI at the PSAPs and use ANGEN to perform the delivery of location to the PSAP with the call. </a:t>
            </a:r>
          </a:p>
          <a:p>
            <a:r>
              <a:rPr lang="en-US" sz="1200" kern="1200" dirty="0">
                <a:solidFill>
                  <a:schemeClr val="tx1"/>
                </a:solidFill>
                <a:effectLst/>
                <a:latin typeface="+mn-lt"/>
                <a:ea typeface="+mn-ea"/>
                <a:cs typeface="+mn-cs"/>
              </a:rPr>
              <a:t>During this process the Board, ANGEN Service Provider and potentially a GIS contractor will conduct analysis of all of the data available from the PSAPs. This will involve the reconciliation of the ALI, MSAG and GIS files to develop the standardized format and data structure. Discrepancies that are identified due to errors of one of the systems (ALI, MSAG or GIS) will be referred back to the PSAP GIS manager for correction.</a:t>
            </a:r>
          </a:p>
          <a:p>
            <a:r>
              <a:rPr lang="en-US" sz="1200" kern="1200" dirty="0">
                <a:solidFill>
                  <a:schemeClr val="tx1"/>
                </a:solidFill>
                <a:effectLst/>
                <a:latin typeface="+mn-lt"/>
                <a:ea typeface="+mn-ea"/>
                <a:cs typeface="+mn-cs"/>
              </a:rPr>
              <a:t>The second stage in Phase 2 will be the implementation of a Statewide GIS System for all PSAPs. The GIS files will be located in a centralized system that PSAPs can access to maintain and manage the data. The Board will ensure that training and support is provided to the PSAPs to allow ongoing database management of the location information. </a:t>
            </a:r>
          </a:p>
          <a:p>
            <a:r>
              <a:rPr lang="en-US" sz="1200" b="1" kern="1200" dirty="0">
                <a:solidFill>
                  <a:schemeClr val="tx1"/>
                </a:solidFill>
                <a:effectLst/>
                <a:latin typeface="+mn-lt"/>
                <a:ea typeface="+mn-ea"/>
                <a:cs typeface="+mn-cs"/>
              </a:rPr>
              <a:t>Impact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impact of developing the GIS platform ensures that all PSAPs utilize a consistent, standardized Statewide database. Furthermore, the management of the database will be centralized with common tools and processes. Once the GIS platform is completed, ANGEN can fully implement the Location Validation Function / Emergency Call Routing Function (LVF/ECRF) and NG911 call routing system. Additional impacts include the ability to access GIS information for all PSAPs across the State (with proper authorization) between PSAPs.</a:t>
            </a:r>
          </a:p>
          <a:p>
            <a:r>
              <a:rPr lang="en-US" sz="1200" b="1" kern="1200" dirty="0">
                <a:solidFill>
                  <a:schemeClr val="tx1"/>
                </a:solidFill>
                <a:effectLst/>
                <a:latin typeface="+mn-lt"/>
                <a:ea typeface="+mn-ea"/>
                <a:cs typeface="+mn-cs"/>
              </a:rPr>
              <a:t>Timeline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stage will commence in 2020 and it is anticipated that it will take roughly 12-24 months to complete.</a:t>
            </a:r>
          </a:p>
          <a:p>
            <a:endParaRPr lang="en-US" dirty="0"/>
          </a:p>
        </p:txBody>
      </p:sp>
      <p:sp>
        <p:nvSpPr>
          <p:cNvPr id="4" name="Slide Number Placeholder 3"/>
          <p:cNvSpPr>
            <a:spLocks noGrp="1"/>
          </p:cNvSpPr>
          <p:nvPr>
            <p:ph type="sldNum" sz="quarter" idx="5"/>
          </p:nvPr>
        </p:nvSpPr>
        <p:spPr/>
        <p:txBody>
          <a:bodyPr/>
          <a:lstStyle/>
          <a:p>
            <a:fld id="{4D3A1D7B-90CF-495B-B027-39E0DE2113A5}" type="slidenum">
              <a:rPr lang="en-US" smtClean="0"/>
              <a:t>9</a:t>
            </a:fld>
            <a:endParaRPr lang="en-US"/>
          </a:p>
        </p:txBody>
      </p:sp>
    </p:spTree>
    <p:extLst>
      <p:ext uri="{BB962C8B-B14F-4D97-AF65-F5344CB8AC3E}">
        <p14:creationId xmlns:p14="http://schemas.microsoft.com/office/powerpoint/2010/main" val="209319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11</a:t>
            </a:fld>
            <a:endParaRPr lang="en-US"/>
          </a:p>
        </p:txBody>
      </p:sp>
    </p:spTree>
    <p:extLst>
      <p:ext uri="{BB962C8B-B14F-4D97-AF65-F5344CB8AC3E}">
        <p14:creationId xmlns:p14="http://schemas.microsoft.com/office/powerpoint/2010/main" val="1530832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12</a:t>
            </a:fld>
            <a:endParaRPr lang="en-US"/>
          </a:p>
        </p:txBody>
      </p:sp>
    </p:spTree>
    <p:extLst>
      <p:ext uri="{BB962C8B-B14F-4D97-AF65-F5344CB8AC3E}">
        <p14:creationId xmlns:p14="http://schemas.microsoft.com/office/powerpoint/2010/main" val="3962494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13</a:t>
            </a:fld>
            <a:endParaRPr lang="en-US"/>
          </a:p>
        </p:txBody>
      </p:sp>
    </p:spTree>
    <p:extLst>
      <p:ext uri="{BB962C8B-B14F-4D97-AF65-F5344CB8AC3E}">
        <p14:creationId xmlns:p14="http://schemas.microsoft.com/office/powerpoint/2010/main" val="2194858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3A1D7B-90CF-495B-B027-39E0DE2113A5}" type="slidenum">
              <a:rPr lang="en-US" smtClean="0"/>
              <a:t>14</a:t>
            </a:fld>
            <a:endParaRPr lang="en-US"/>
          </a:p>
        </p:txBody>
      </p:sp>
    </p:spTree>
    <p:extLst>
      <p:ext uri="{BB962C8B-B14F-4D97-AF65-F5344CB8AC3E}">
        <p14:creationId xmlns:p14="http://schemas.microsoft.com/office/powerpoint/2010/main" val="208636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167" indent="0" algn="ctr">
              <a:buNone/>
              <a:defRPr sz="2400"/>
            </a:lvl2pPr>
            <a:lvl3pPr marL="914332" indent="0" algn="ctr">
              <a:buNone/>
              <a:defRPr sz="2400"/>
            </a:lvl3pPr>
            <a:lvl4pPr marL="1371498" indent="0" algn="ctr">
              <a:buNone/>
              <a:defRPr sz="2000"/>
            </a:lvl4pPr>
            <a:lvl5pPr marL="1828664" indent="0" algn="ctr">
              <a:buNone/>
              <a:defRPr sz="2000"/>
            </a:lvl5pPr>
            <a:lvl6pPr marL="2285830" indent="0" algn="ctr">
              <a:buNone/>
              <a:defRPr sz="2000"/>
            </a:lvl6pPr>
            <a:lvl7pPr marL="2742994" indent="0" algn="ctr">
              <a:buNone/>
              <a:defRPr sz="2000"/>
            </a:lvl7pPr>
            <a:lvl8pPr marL="3200160" indent="0" algn="ctr">
              <a:buNone/>
              <a:defRPr sz="2000"/>
            </a:lvl8pPr>
            <a:lvl9pPr marL="3657327"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92634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55038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4784"/>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3"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92327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69223"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5" y="2336873"/>
            <a:ext cx="3070035" cy="576262"/>
          </a:xfrm>
        </p:spPr>
        <p:txBody>
          <a:bodyPr anchor="b">
            <a:noAutofit/>
          </a:bodyPr>
          <a:lstStyle>
            <a:lvl1pPr marL="0" indent="0">
              <a:buNone/>
              <a:defRPr sz="2400" b="0">
                <a:solidFill>
                  <a:schemeClr val="tx1"/>
                </a:solidFill>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5" y="3022679"/>
            <a:ext cx="3049703" cy="2913513"/>
          </a:xfrm>
        </p:spPr>
        <p:txBody>
          <a:bodyPr anchor="t">
            <a:normAutofit/>
          </a:bodyPr>
          <a:lstStyle>
            <a:lvl1pPr marL="0" indent="0">
              <a:buNone/>
              <a:defRPr sz="14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1" y="3022679"/>
            <a:ext cx="3063240" cy="2913513"/>
          </a:xfrm>
        </p:spPr>
        <p:txBody>
          <a:bodyPr anchor="t">
            <a:normAutofit/>
          </a:bodyPr>
          <a:lstStyle>
            <a:lvl1pPr marL="0" indent="0">
              <a:buNone/>
              <a:defRPr sz="14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60" y="2336873"/>
            <a:ext cx="3070025" cy="576262"/>
          </a:xfrm>
        </p:spPr>
        <p:txBody>
          <a:bodyPr anchor="b">
            <a:noAutofit/>
          </a:bodyPr>
          <a:lstStyle>
            <a:lvl1pPr marL="0" indent="0">
              <a:buNone/>
              <a:defRPr sz="2400" b="0">
                <a:solidFill>
                  <a:schemeClr val="tx1"/>
                </a:solidFill>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60" y="3022679"/>
            <a:ext cx="3070025" cy="2913513"/>
          </a:xfrm>
        </p:spPr>
        <p:txBody>
          <a:bodyPr anchor="t">
            <a:normAutofit/>
          </a:bodyPr>
          <a:lstStyle>
            <a:lvl1pPr marL="0" indent="0">
              <a:buNone/>
              <a:defRPr sz="1400"/>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AAD347D-5ACD-4C99-B74B-A9C85AD731AF}" type="datetimeFigureOut">
              <a:rPr lang="en-US" smtClean="0"/>
              <a:t>6/1/2020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041190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3434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67" indent="0">
              <a:buNone/>
              <a:defRPr sz="1800">
                <a:solidFill>
                  <a:schemeClr val="tx1">
                    <a:tint val="75000"/>
                  </a:schemeClr>
                </a:solidFill>
              </a:defRPr>
            </a:lvl2pPr>
            <a:lvl3pPr marL="914332" indent="0">
              <a:buNone/>
              <a:defRPr sz="1600">
                <a:solidFill>
                  <a:schemeClr val="tx1">
                    <a:tint val="75000"/>
                  </a:schemeClr>
                </a:solidFill>
              </a:defRPr>
            </a:lvl3pPr>
            <a:lvl4pPr marL="1371498" indent="0">
              <a:buNone/>
              <a:defRPr sz="1400">
                <a:solidFill>
                  <a:schemeClr val="tx1">
                    <a:tint val="75000"/>
                  </a:schemeClr>
                </a:solidFill>
              </a:defRPr>
            </a:lvl4pPr>
            <a:lvl5pPr marL="1828664" indent="0">
              <a:buNone/>
              <a:defRPr sz="1400">
                <a:solidFill>
                  <a:schemeClr val="tx1">
                    <a:tint val="75000"/>
                  </a:schemeClr>
                </a:solidFill>
              </a:defRPr>
            </a:lvl5pPr>
            <a:lvl6pPr marL="2285830" indent="0">
              <a:buNone/>
              <a:defRPr sz="1400">
                <a:solidFill>
                  <a:schemeClr val="tx1">
                    <a:tint val="75000"/>
                  </a:schemeClr>
                </a:solidFill>
              </a:defRPr>
            </a:lvl6pPr>
            <a:lvl7pPr marL="2742994" indent="0">
              <a:buNone/>
              <a:defRPr sz="1400">
                <a:solidFill>
                  <a:schemeClr val="tx1">
                    <a:tint val="75000"/>
                  </a:schemeClr>
                </a:solidFill>
              </a:defRPr>
            </a:lvl7pPr>
            <a:lvl8pPr marL="3200160" indent="0">
              <a:buNone/>
              <a:defRPr sz="1400">
                <a:solidFill>
                  <a:schemeClr val="tx1">
                    <a:tint val="75000"/>
                  </a:schemeClr>
                </a:solidFill>
              </a:defRPr>
            </a:lvl8pPr>
            <a:lvl9pPr marL="3657327"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4177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2584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167" indent="0">
              <a:buNone/>
              <a:defRPr sz="2000" b="1"/>
            </a:lvl2pPr>
            <a:lvl3pPr marL="914332" indent="0">
              <a:buNone/>
              <a:defRPr sz="18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24178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7208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80"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0"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59828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1"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5" y="6459791"/>
            <a:ext cx="2618511" cy="365125"/>
          </a:xfrm>
        </p:spPr>
        <p:txBody>
          <a:bodyPr/>
          <a:lstStyle>
            <a:lvl1pPr algn="l">
              <a:defRPr/>
            </a:lvl1p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a:xfrm>
            <a:off x="4800600" y="6459791"/>
            <a:ext cx="4648200" cy="365125"/>
          </a:xfrm>
        </p:spPr>
        <p:txBody>
          <a:bodyPr/>
          <a:lstStyle>
            <a:lvl1pPr algn="l">
              <a:defRPr>
                <a:solidFill>
                  <a:schemeClr val="tx2"/>
                </a:solidFill>
              </a:defRPr>
            </a:lvl1p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92354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0"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0"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67" indent="0">
              <a:buNone/>
              <a:defRPr sz="1200"/>
            </a:lvl2pPr>
            <a:lvl3pPr marL="914332" indent="0">
              <a:buNone/>
              <a:defRPr sz="10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549C9B-7E0F-4F86-B4A0-430F24975F27}" type="datetimeFigureOut">
              <a:rPr lang="en-US" smtClean="0">
                <a:solidFill>
                  <a:prstClr val="black">
                    <a:tint val="75000"/>
                  </a:prstClr>
                </a:solidFill>
              </a:rPr>
              <a:pPr/>
              <a:t>6/1/2020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3D0AAA3-575E-4784-BC68-121399FBDEA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94943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7"/>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5" y="6459791"/>
            <a:ext cx="2472271" cy="365125"/>
          </a:xfrm>
          <a:prstGeom prst="rect">
            <a:avLst/>
          </a:prstGeom>
        </p:spPr>
        <p:txBody>
          <a:bodyPr vert="horz" lIns="91440" tIns="45720" rIns="91440" bIns="45720" rtlCol="0" anchor="ctr"/>
          <a:lstStyle>
            <a:lvl1pPr algn="l">
              <a:defRPr sz="900">
                <a:solidFill>
                  <a:srgbClr val="FFFFFF"/>
                </a:solidFill>
              </a:defRPr>
            </a:lvl1pPr>
          </a:lstStyle>
          <a:p>
            <a:pPr defTabSz="914332"/>
            <a:fld id="{89549C9B-7E0F-4F86-B4A0-430F24975F27}" type="datetimeFigureOut">
              <a:rPr lang="en-US" smtClean="0">
                <a:solidFill>
                  <a:prstClr val="black">
                    <a:tint val="75000"/>
                  </a:prstClr>
                </a:solidFill>
              </a:rPr>
              <a:pPr defTabSz="914332"/>
              <a:t>6/1/2020</a:t>
            </a:fld>
            <a:endParaRPr lang="en-US">
              <a:solidFill>
                <a:prstClr val="black">
                  <a:tint val="75000"/>
                </a:prstClr>
              </a:solidFill>
            </a:endParaRPr>
          </a:p>
        </p:txBody>
      </p:sp>
      <p:sp>
        <p:nvSpPr>
          <p:cNvPr id="5" name="Footer Placeholder 4"/>
          <p:cNvSpPr>
            <a:spLocks noGrp="1"/>
          </p:cNvSpPr>
          <p:nvPr>
            <p:ph type="ftr" sz="quarter" idx="3"/>
          </p:nvPr>
        </p:nvSpPr>
        <p:spPr>
          <a:xfrm>
            <a:off x="3686187" y="6459791"/>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914332"/>
            <a:endParaRPr lang="en-US">
              <a:solidFill>
                <a:prstClr val="black">
                  <a:tint val="75000"/>
                </a:prstClr>
              </a:solidFill>
            </a:endParaRPr>
          </a:p>
        </p:txBody>
      </p:sp>
      <p:sp>
        <p:nvSpPr>
          <p:cNvPr id="6" name="Slide Number Placeholder 5"/>
          <p:cNvSpPr>
            <a:spLocks noGrp="1"/>
          </p:cNvSpPr>
          <p:nvPr>
            <p:ph type="sldNum" sz="quarter" idx="4"/>
          </p:nvPr>
        </p:nvSpPr>
        <p:spPr>
          <a:xfrm>
            <a:off x="9900462" y="6459791"/>
            <a:ext cx="1312025" cy="365125"/>
          </a:xfrm>
          <a:prstGeom prst="rect">
            <a:avLst/>
          </a:prstGeom>
        </p:spPr>
        <p:txBody>
          <a:bodyPr vert="horz" lIns="91440" tIns="45720" rIns="91440" bIns="45720" rtlCol="0" anchor="ctr"/>
          <a:lstStyle>
            <a:lvl1pPr algn="r">
              <a:defRPr sz="1051">
                <a:solidFill>
                  <a:srgbClr val="FFFFFF"/>
                </a:solidFill>
              </a:defRPr>
            </a:lvl1pPr>
          </a:lstStyle>
          <a:p>
            <a:pPr defTabSz="914332"/>
            <a:fld id="{C3D0AAA3-575E-4784-BC68-121399FBDEAC}" type="slidenum">
              <a:rPr lang="en-US" smtClean="0">
                <a:solidFill>
                  <a:prstClr val="black">
                    <a:tint val="75000"/>
                  </a:prstClr>
                </a:solidFill>
              </a:rPr>
              <a:pPr defTabSz="914332"/>
              <a:t>‹#›</a:t>
            </a:fld>
            <a:endParaRPr lang="en-US">
              <a:solidFill>
                <a:prstClr val="black">
                  <a:tint val="75000"/>
                </a:prstClr>
              </a:solidFill>
            </a:endParaRP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294014"/>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332"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4" indent="-91434" algn="l" defTabSz="914332"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20" indent="-182866" algn="l" defTabSz="914332"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886" indent="-182866"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52" indent="-182866"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19" indent="-182866"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19" indent="-228584"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04" indent="-228584"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888" indent="-228584"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874" indent="-228584" algn="l" defTabSz="914332"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32" rtl="0" eaLnBrk="1" latinLnBrk="0" hangingPunct="1">
        <a:defRPr sz="1800" kern="1200">
          <a:solidFill>
            <a:schemeClr val="tx1"/>
          </a:solidFill>
          <a:latin typeface="+mn-lt"/>
          <a:ea typeface="+mn-ea"/>
          <a:cs typeface="+mn-cs"/>
        </a:defRPr>
      </a:lvl1pPr>
      <a:lvl2pPr marL="457167" algn="l" defTabSz="914332" rtl="0" eaLnBrk="1" latinLnBrk="0" hangingPunct="1">
        <a:defRPr sz="1800" kern="1200">
          <a:solidFill>
            <a:schemeClr val="tx1"/>
          </a:solidFill>
          <a:latin typeface="+mn-lt"/>
          <a:ea typeface="+mn-ea"/>
          <a:cs typeface="+mn-cs"/>
        </a:defRPr>
      </a:lvl2pPr>
      <a:lvl3pPr marL="914332" algn="l" defTabSz="914332" rtl="0" eaLnBrk="1" latinLnBrk="0" hangingPunct="1">
        <a:defRPr sz="1800" kern="1200">
          <a:solidFill>
            <a:schemeClr val="tx1"/>
          </a:solidFill>
          <a:latin typeface="+mn-lt"/>
          <a:ea typeface="+mn-ea"/>
          <a:cs typeface="+mn-cs"/>
        </a:defRPr>
      </a:lvl3pPr>
      <a:lvl4pPr marL="1371498" algn="l" defTabSz="914332" rtl="0" eaLnBrk="1" latinLnBrk="0" hangingPunct="1">
        <a:defRPr sz="1800" kern="1200">
          <a:solidFill>
            <a:schemeClr val="tx1"/>
          </a:solidFill>
          <a:latin typeface="+mn-lt"/>
          <a:ea typeface="+mn-ea"/>
          <a:cs typeface="+mn-cs"/>
        </a:defRPr>
      </a:lvl4pPr>
      <a:lvl5pPr marL="1828664" algn="l" defTabSz="914332" rtl="0" eaLnBrk="1" latinLnBrk="0" hangingPunct="1">
        <a:defRPr sz="1800" kern="1200">
          <a:solidFill>
            <a:schemeClr val="tx1"/>
          </a:solidFill>
          <a:latin typeface="+mn-lt"/>
          <a:ea typeface="+mn-ea"/>
          <a:cs typeface="+mn-cs"/>
        </a:defRPr>
      </a:lvl5pPr>
      <a:lvl6pPr marL="2285830" algn="l" defTabSz="914332" rtl="0" eaLnBrk="1" latinLnBrk="0" hangingPunct="1">
        <a:defRPr sz="1800" kern="1200">
          <a:solidFill>
            <a:schemeClr val="tx1"/>
          </a:solidFill>
          <a:latin typeface="+mn-lt"/>
          <a:ea typeface="+mn-ea"/>
          <a:cs typeface="+mn-cs"/>
        </a:defRPr>
      </a:lvl6pPr>
      <a:lvl7pPr marL="2742994" algn="l" defTabSz="914332" rtl="0" eaLnBrk="1" latinLnBrk="0" hangingPunct="1">
        <a:defRPr sz="1800" kern="1200">
          <a:solidFill>
            <a:schemeClr val="tx1"/>
          </a:solidFill>
          <a:latin typeface="+mn-lt"/>
          <a:ea typeface="+mn-ea"/>
          <a:cs typeface="+mn-cs"/>
        </a:defRPr>
      </a:lvl7pPr>
      <a:lvl8pPr marL="3200160" algn="l" defTabSz="914332" rtl="0" eaLnBrk="1" latinLnBrk="0" hangingPunct="1">
        <a:defRPr sz="1800" kern="1200">
          <a:solidFill>
            <a:schemeClr val="tx1"/>
          </a:solidFill>
          <a:latin typeface="+mn-lt"/>
          <a:ea typeface="+mn-ea"/>
          <a:cs typeface="+mn-cs"/>
        </a:defRPr>
      </a:lvl8pPr>
      <a:lvl9pPr marL="3657327" algn="l" defTabSz="91433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2957473" y="1681769"/>
            <a:ext cx="6289675" cy="2043112"/>
          </a:xfrm>
        </p:spPr>
      </p:pic>
      <p:sp>
        <p:nvSpPr>
          <p:cNvPr id="7" name="Title 6"/>
          <p:cNvSpPr>
            <a:spLocks noGrp="1"/>
          </p:cNvSpPr>
          <p:nvPr>
            <p:ph type="title" idx="4294967295"/>
          </p:nvPr>
        </p:nvSpPr>
        <p:spPr>
          <a:xfrm>
            <a:off x="844508" y="4618485"/>
            <a:ext cx="10515600" cy="1325563"/>
          </a:xfrm>
        </p:spPr>
        <p:txBody>
          <a:bodyPr>
            <a:normAutofit/>
          </a:bodyPr>
          <a:lstStyle/>
          <a:p>
            <a:pPr algn="ctr"/>
            <a:r>
              <a:rPr lang="en-US" sz="2400" b="1" dirty="0">
                <a:solidFill>
                  <a:schemeClr val="bg1">
                    <a:lumMod val="50000"/>
                  </a:schemeClr>
                </a:solidFill>
                <a:latin typeface="Times New Roman" panose="02020603050405020304" pitchFamily="18" charset="0"/>
                <a:cs typeface="Times New Roman" panose="02020603050405020304" pitchFamily="18" charset="0"/>
              </a:rPr>
              <a:t>June 2, 2020 </a:t>
            </a:r>
            <a:br>
              <a:rPr lang="en-US" sz="2400" b="1" dirty="0">
                <a:solidFill>
                  <a:schemeClr val="bg1">
                    <a:lumMod val="50000"/>
                  </a:schemeClr>
                </a:solidFill>
                <a:latin typeface="Times New Roman" panose="02020603050405020304" pitchFamily="18" charset="0"/>
                <a:cs typeface="Times New Roman" panose="02020603050405020304" pitchFamily="18" charset="0"/>
              </a:rPr>
            </a:br>
            <a:r>
              <a:rPr lang="en-US" sz="2400" b="1" dirty="0">
                <a:solidFill>
                  <a:schemeClr val="bg1">
                    <a:lumMod val="50000"/>
                  </a:schemeClr>
                </a:solidFill>
                <a:latin typeface="Times New Roman" panose="02020603050405020304" pitchFamily="18" charset="0"/>
                <a:cs typeface="Times New Roman" panose="02020603050405020304" pitchFamily="18" charset="0"/>
              </a:rPr>
              <a:t>Technical Committee Meeting</a:t>
            </a:r>
            <a:br>
              <a:rPr lang="en-US" sz="2400" b="1" dirty="0">
                <a:solidFill>
                  <a:schemeClr val="bg1">
                    <a:lumMod val="50000"/>
                  </a:schemeClr>
                </a:solidFill>
                <a:latin typeface="Times New Roman" panose="02020603050405020304" pitchFamily="18" charset="0"/>
                <a:cs typeface="Times New Roman" panose="02020603050405020304" pitchFamily="18" charset="0"/>
              </a:rPr>
            </a:br>
            <a:r>
              <a:rPr lang="en-US" sz="2400" b="1" dirty="0">
                <a:solidFill>
                  <a:schemeClr val="bg1">
                    <a:lumMod val="50000"/>
                  </a:schemeClr>
                </a:solidFill>
                <a:latin typeface="Times New Roman" panose="02020603050405020304" pitchFamily="18" charset="0"/>
                <a:cs typeface="Times New Roman" panose="02020603050405020304" pitchFamily="18" charset="0"/>
              </a:rPr>
              <a:t>Birmingham, AL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880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38493-8ABE-4388-AF08-8858A107315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Evaluation</a:t>
            </a:r>
          </a:p>
        </p:txBody>
      </p:sp>
      <p:graphicFrame>
        <p:nvGraphicFramePr>
          <p:cNvPr id="6" name="Content Placeholder 5">
            <a:extLst>
              <a:ext uri="{FF2B5EF4-FFF2-40B4-BE49-F238E27FC236}">
                <a16:creationId xmlns:a16="http://schemas.microsoft.com/office/drawing/2014/main" id="{E8A5FD1C-965E-469D-B90E-53CB15F24EE6}"/>
              </a:ext>
            </a:extLst>
          </p:cNvPr>
          <p:cNvGraphicFramePr>
            <a:graphicFrameLocks noGrp="1"/>
          </p:cNvGraphicFramePr>
          <p:nvPr>
            <p:ph idx="1"/>
            <p:extLst>
              <p:ext uri="{D42A27DB-BD31-4B8C-83A1-F6EECF244321}">
                <p14:modId xmlns:p14="http://schemas.microsoft.com/office/powerpoint/2010/main" val="631459620"/>
              </p:ext>
            </p:extLst>
          </p:nvPr>
        </p:nvGraphicFramePr>
        <p:xfrm>
          <a:off x="1197204" y="1819373"/>
          <a:ext cx="9958476" cy="3930979"/>
        </p:xfrm>
        <a:graphic>
          <a:graphicData uri="http://schemas.openxmlformats.org/drawingml/2006/table">
            <a:tbl>
              <a:tblPr/>
              <a:tblGrid>
                <a:gridCol w="7748013">
                  <a:extLst>
                    <a:ext uri="{9D8B030D-6E8A-4147-A177-3AD203B41FA5}">
                      <a16:colId xmlns:a16="http://schemas.microsoft.com/office/drawing/2014/main" val="2284074139"/>
                    </a:ext>
                  </a:extLst>
                </a:gridCol>
                <a:gridCol w="2210463">
                  <a:extLst>
                    <a:ext uri="{9D8B030D-6E8A-4147-A177-3AD203B41FA5}">
                      <a16:colId xmlns:a16="http://schemas.microsoft.com/office/drawing/2014/main" val="3137716249"/>
                    </a:ext>
                  </a:extLst>
                </a:gridCol>
              </a:tblGrid>
              <a:tr h="689029">
                <a:tc>
                  <a:txBody>
                    <a:bodyPr/>
                    <a:lstStyle/>
                    <a:p>
                      <a:pPr marL="0" marR="0" algn="just">
                        <a:lnSpc>
                          <a:spcPct val="107000"/>
                        </a:lnSpc>
                        <a:spcBef>
                          <a:spcPts val="0"/>
                        </a:spcBef>
                        <a:spcAft>
                          <a:spcPts val="0"/>
                        </a:spcAft>
                      </a:pPr>
                      <a:r>
                        <a:rPr lang="en-US" sz="2400" b="1">
                          <a:effectLst/>
                          <a:latin typeface="Times New Roman" panose="02020603050405020304" pitchFamily="18" charset="0"/>
                          <a:ea typeface="Calibri" panose="020F0502020204030204" pitchFamily="34" charset="0"/>
                          <a:cs typeface="Times New Roman" panose="02020603050405020304" pitchFamily="18" charset="0"/>
                        </a:rPr>
                        <a:t>Criteria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just">
                        <a:lnSpc>
                          <a:spcPct val="107000"/>
                        </a:lnSpc>
                        <a:spcBef>
                          <a:spcPts val="0"/>
                        </a:spcBef>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Points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462790930"/>
                  </a:ext>
                </a:extLst>
              </a:tr>
              <a:tr h="689029">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1.  Adherence to Mandatory Requirements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Pass/Fail</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4077202"/>
                  </a:ext>
                </a:extLst>
              </a:tr>
              <a:tr h="1174863">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2.  Management Assessment/Quality (Business and Technical Proposal)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70 points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4090664"/>
                  </a:ext>
                </a:extLst>
              </a:tr>
              <a:tr h="689029">
                <a:tc>
                  <a:txBody>
                    <a:bodyPr/>
                    <a:lstStyle/>
                    <a:p>
                      <a:pPr marL="0" marR="0" algn="just">
                        <a:lnSpc>
                          <a:spcPct val="107000"/>
                        </a:lnSpc>
                        <a:spcBef>
                          <a:spcPts val="0"/>
                        </a:spcBef>
                        <a:spcAft>
                          <a:spcPts val="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3.  Cost (Cost Proposal)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7000"/>
                        </a:lnSpc>
                        <a:spcBef>
                          <a:spcPts val="0"/>
                        </a:spcBef>
                        <a:spcAft>
                          <a:spcPts val="0"/>
                        </a:spcAft>
                      </a:pPr>
                      <a:r>
                        <a:rPr lang="en-US" sz="2400">
                          <a:effectLst/>
                          <a:latin typeface="Times New Roman" panose="02020603050405020304" pitchFamily="18" charset="0"/>
                          <a:ea typeface="Calibri" panose="020F0502020204030204" pitchFamily="34" charset="0"/>
                          <a:cs typeface="Times New Roman" panose="02020603050405020304" pitchFamily="18" charset="0"/>
                        </a:rPr>
                        <a:t>30 points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136737"/>
                  </a:ext>
                </a:extLst>
              </a:tr>
              <a:tr h="689029">
                <a:tc>
                  <a:txBody>
                    <a:bodyPr/>
                    <a:lstStyle/>
                    <a:p>
                      <a:pPr marL="0" marR="0" algn="just">
                        <a:lnSpc>
                          <a:spcPct val="107000"/>
                        </a:lnSpc>
                        <a:spcBef>
                          <a:spcPts val="0"/>
                        </a:spcBef>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Total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0" marR="0" algn="just">
                        <a:lnSpc>
                          <a:spcPct val="107000"/>
                        </a:lnSpc>
                        <a:spcBef>
                          <a:spcPts val="0"/>
                        </a:spcBef>
                        <a:spcAft>
                          <a:spcPts val="0"/>
                        </a:spcAft>
                      </a:pP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 points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843383189"/>
                  </a:ext>
                </a:extLst>
              </a:tr>
            </a:tbl>
          </a:graphicData>
        </a:graphic>
      </p:graphicFrame>
      <p:pic>
        <p:nvPicPr>
          <p:cNvPr id="4" name="Picture 3">
            <a:extLst>
              <a:ext uri="{FF2B5EF4-FFF2-40B4-BE49-F238E27FC236}">
                <a16:creationId xmlns:a16="http://schemas.microsoft.com/office/drawing/2014/main" id="{4AB07F5F-E772-4242-A0EB-AAAB28770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850968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94359"/>
            <a:ext cx="3200400" cy="1516829"/>
          </a:xfrm>
        </p:spPr>
        <p:txBody>
          <a:bodyPr>
            <a:normAutofit/>
          </a:bodyPr>
          <a:lstStyle/>
          <a:p>
            <a:pPr marL="0" marR="0" algn="ctr">
              <a:spcBef>
                <a:spcPts val="0"/>
              </a:spcBef>
              <a:spcAft>
                <a:spcPts val="0"/>
              </a:spcAft>
            </a:pP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Evaluation</a:t>
            </a:r>
            <a:b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(Steps 1 &amp; 2 concurrently)</a:t>
            </a:r>
            <a:endPar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367030668"/>
              </p:ext>
            </p:extLst>
          </p:nvPr>
        </p:nvGraphicFramePr>
        <p:xfrm>
          <a:off x="4409662" y="1261661"/>
          <a:ext cx="7325138" cy="4334678"/>
        </p:xfrm>
        <a:graphic>
          <a:graphicData uri="http://schemas.openxmlformats.org/drawingml/2006/table">
            <a:tbl>
              <a:tblPr firstRow="1" firstCol="1" bandRow="1">
                <a:tableStyleId>{073A0DAA-6AF3-43AB-8588-CEC1D06C72B9}</a:tableStyleId>
              </a:tblPr>
              <a:tblGrid>
                <a:gridCol w="2388878">
                  <a:extLst>
                    <a:ext uri="{9D8B030D-6E8A-4147-A177-3AD203B41FA5}">
                      <a16:colId xmlns:a16="http://schemas.microsoft.com/office/drawing/2014/main" val="20000"/>
                    </a:ext>
                  </a:extLst>
                </a:gridCol>
                <a:gridCol w="2490773">
                  <a:extLst>
                    <a:ext uri="{9D8B030D-6E8A-4147-A177-3AD203B41FA5}">
                      <a16:colId xmlns:a16="http://schemas.microsoft.com/office/drawing/2014/main" val="20001"/>
                    </a:ext>
                  </a:extLst>
                </a:gridCol>
                <a:gridCol w="2445487">
                  <a:extLst>
                    <a:ext uri="{9D8B030D-6E8A-4147-A177-3AD203B41FA5}">
                      <a16:colId xmlns:a16="http://schemas.microsoft.com/office/drawing/2014/main" val="20002"/>
                    </a:ext>
                  </a:extLst>
                </a:gridCol>
              </a:tblGrid>
              <a:tr h="2352322">
                <a:tc>
                  <a:txBody>
                    <a:bodyPr/>
                    <a:lstStyle/>
                    <a:p>
                      <a:pPr marL="0" marR="0">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 </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Adherence to Mandatory Requirements</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Business &amp; Technical  </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Proposal Score</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extLst>
                  <a:ext uri="{0D108BD9-81ED-4DB2-BD59-A6C34878D82A}">
                    <a16:rowId xmlns:a16="http://schemas.microsoft.com/office/drawing/2014/main" val="10000"/>
                  </a:ext>
                </a:extLst>
              </a:tr>
              <a:tr h="495589">
                <a:tc>
                  <a:txBody>
                    <a:bodyPr/>
                    <a:lstStyle/>
                    <a:p>
                      <a:pPr marL="0" marR="0">
                        <a:spcBef>
                          <a:spcPts val="0"/>
                        </a:spcBef>
                        <a:spcAft>
                          <a:spcPts val="0"/>
                        </a:spcAf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DATAMARK</a:t>
                      </a:r>
                    </a:p>
                  </a:txBody>
                  <a:tcPr marL="59326" marR="59326" marT="0" marB="0" anchor="ctr">
                    <a:solidFill>
                      <a:srgbClr val="00CC00"/>
                    </a:solidFill>
                  </a:tcPr>
                </a:tc>
                <a:tc>
                  <a:txBody>
                    <a:bodyPr/>
                    <a:lstStyle/>
                    <a:p>
                      <a:pPr algn="ctr" rtl="0" fontAlgn="ctr"/>
                      <a:r>
                        <a:rPr lang="en-US" sz="1800" b="0" i="0" u="none" strike="noStrike">
                          <a:solidFill>
                            <a:srgbClr val="000000"/>
                          </a:solidFill>
                          <a:effectLst/>
                          <a:latin typeface="Times New Roman" panose="02020603050405020304" pitchFamily="18" charset="0"/>
                        </a:rPr>
                        <a:t>Pass</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70.00</a:t>
                      </a:r>
                    </a:p>
                  </a:txBody>
                  <a:tcPr marL="9525" marR="9525" marT="9525" marB="0" anchor="ctr"/>
                </a:tc>
                <a:extLst>
                  <a:ext uri="{0D108BD9-81ED-4DB2-BD59-A6C34878D82A}">
                    <a16:rowId xmlns:a16="http://schemas.microsoft.com/office/drawing/2014/main" val="10001"/>
                  </a:ext>
                </a:extLst>
              </a:tr>
              <a:tr h="495589">
                <a:tc>
                  <a:txBody>
                    <a:bodyPr/>
                    <a:lstStyle/>
                    <a:p>
                      <a:pPr marL="0" marR="0">
                        <a:spcBef>
                          <a:spcPts val="0"/>
                        </a:spcBef>
                        <a:spcAft>
                          <a:spcPts val="0"/>
                        </a:spcAf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DDTI</a:t>
                      </a:r>
                    </a:p>
                  </a:txBody>
                  <a:tcPr marL="59326" marR="59326" marT="0" marB="0" anchor="ctr">
                    <a:solidFill>
                      <a:srgbClr val="FFFF00"/>
                    </a:solidFill>
                  </a:tcPr>
                </a:tc>
                <a:tc>
                  <a:txBody>
                    <a:bodyPr/>
                    <a:lstStyle/>
                    <a:p>
                      <a:pPr algn="ctr" rtl="0" fontAlgn="ctr"/>
                      <a:r>
                        <a:rPr lang="en-US" sz="1800" b="0" i="0" u="none" strike="noStrike">
                          <a:solidFill>
                            <a:srgbClr val="000000"/>
                          </a:solidFill>
                          <a:effectLst/>
                          <a:latin typeface="Times New Roman" panose="02020603050405020304" pitchFamily="18" charset="0"/>
                        </a:rPr>
                        <a:t>Pass</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50.56</a:t>
                      </a:r>
                    </a:p>
                  </a:txBody>
                  <a:tcPr marL="9525" marR="9525" marT="9525" marB="0" anchor="ctr"/>
                </a:tc>
                <a:extLst>
                  <a:ext uri="{0D108BD9-81ED-4DB2-BD59-A6C34878D82A}">
                    <a16:rowId xmlns:a16="http://schemas.microsoft.com/office/drawing/2014/main" val="10002"/>
                  </a:ext>
                </a:extLst>
              </a:tr>
              <a:tr h="495589">
                <a:tc>
                  <a:txBody>
                    <a:bodyPr/>
                    <a:lstStyle/>
                    <a:p>
                      <a:pPr marL="0" marR="0">
                        <a:spcBef>
                          <a:spcPts val="0"/>
                        </a:spcBef>
                        <a:spcAft>
                          <a:spcPts val="0"/>
                        </a:spcAft>
                      </a:pPr>
                      <a:r>
                        <a:rPr lang="en-US" sz="2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GeoComm</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rgbClr val="FF6600"/>
                    </a:solidFill>
                  </a:tcPr>
                </a:tc>
                <a:tc>
                  <a:txBody>
                    <a:bodyPr/>
                    <a:lstStyle/>
                    <a:p>
                      <a:pPr algn="ctr" rtl="0" fontAlgn="ctr"/>
                      <a:r>
                        <a:rPr lang="en-US" sz="1800" b="0" i="0" u="none" strike="noStrike">
                          <a:solidFill>
                            <a:srgbClr val="000000"/>
                          </a:solidFill>
                          <a:effectLst/>
                          <a:latin typeface="Times New Roman" panose="02020603050405020304" pitchFamily="18" charset="0"/>
                        </a:rPr>
                        <a:t>Pass</a:t>
                      </a:r>
                    </a:p>
                  </a:txBody>
                  <a:tcPr marL="9525" marR="9525" marT="9525" marB="0" anchor="ctr"/>
                </a:tc>
                <a:tc>
                  <a:txBody>
                    <a:bodyPr/>
                    <a:lstStyle/>
                    <a:p>
                      <a:pPr algn="ctr" rtl="0" fontAlgn="ctr"/>
                      <a:r>
                        <a:rPr lang="en-US" sz="1800" b="0" i="0" u="none" strike="noStrike">
                          <a:solidFill>
                            <a:schemeClr val="tx1"/>
                          </a:solidFill>
                          <a:effectLst/>
                          <a:latin typeface="Times New Roman" panose="02020603050405020304" pitchFamily="18" charset="0"/>
                        </a:rPr>
                        <a:t>63.19</a:t>
                      </a:r>
                    </a:p>
                  </a:txBody>
                  <a:tcPr marL="9525" marR="9525" marT="9525" marB="0" anchor="ctr"/>
                </a:tc>
                <a:extLst>
                  <a:ext uri="{0D108BD9-81ED-4DB2-BD59-A6C34878D82A}">
                    <a16:rowId xmlns:a16="http://schemas.microsoft.com/office/drawing/2014/main" val="10003"/>
                  </a:ext>
                </a:extLst>
              </a:tr>
              <a:tr h="495589">
                <a:tc>
                  <a:txBody>
                    <a:bodyPr/>
                    <a:lstStyle/>
                    <a:p>
                      <a:pPr marL="0" marR="0">
                        <a:spcBef>
                          <a:spcPts val="0"/>
                        </a:spcBef>
                        <a:spcAft>
                          <a:spcPts val="0"/>
                        </a:spcAft>
                      </a:pPr>
                      <a:r>
                        <a:rPr lang="en-US" sz="2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Intrado</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rgbClr val="00B0F0"/>
                    </a:solidFill>
                  </a:tcPr>
                </a:tc>
                <a:tc>
                  <a:txBody>
                    <a:bodyPr/>
                    <a:lstStyle/>
                    <a:p>
                      <a:pPr algn="ctr" rtl="0" fontAlgn="ctr"/>
                      <a:r>
                        <a:rPr lang="en-US" sz="1800" b="0" i="0" u="none" strike="noStrike">
                          <a:solidFill>
                            <a:srgbClr val="000000"/>
                          </a:solidFill>
                          <a:effectLst/>
                          <a:latin typeface="Times New Roman" panose="02020603050405020304" pitchFamily="18" charset="0"/>
                        </a:rPr>
                        <a:t>Fail</a:t>
                      </a:r>
                    </a:p>
                  </a:txBody>
                  <a:tcPr marL="9525" marR="9525" marT="9525" marB="0" anchor="ctr"/>
                </a:tc>
                <a:tc>
                  <a:txBody>
                    <a:bodyPr/>
                    <a:lstStyle/>
                    <a:p>
                      <a:pPr algn="ctr" rtl="0" fontAlgn="ctr"/>
                      <a:r>
                        <a:rPr lang="en-US" sz="1800" b="0" i="0" u="none" strike="noStrike" dirty="0">
                          <a:solidFill>
                            <a:schemeClr val="tx1"/>
                          </a:solidFill>
                          <a:effectLst/>
                          <a:latin typeface="Times New Roman" panose="02020603050405020304" pitchFamily="18" charset="0"/>
                        </a:rPr>
                        <a:t>48.13</a:t>
                      </a:r>
                    </a:p>
                  </a:txBody>
                  <a:tcPr marL="9525" marR="9525" marT="9525" marB="0" anchor="ctr"/>
                </a:tc>
                <a:extLst>
                  <a:ext uri="{0D108BD9-81ED-4DB2-BD59-A6C34878D82A}">
                    <a16:rowId xmlns:a16="http://schemas.microsoft.com/office/drawing/2014/main" val="10004"/>
                  </a:ext>
                </a:extLst>
              </a:tr>
            </a:tbl>
          </a:graphicData>
        </a:graphic>
      </p:graphicFrame>
      <p:sp>
        <p:nvSpPr>
          <p:cNvPr id="8" name="Text Placeholder 7"/>
          <p:cNvSpPr>
            <a:spLocks noGrp="1"/>
          </p:cNvSpPr>
          <p:nvPr>
            <p:ph type="body" sz="half" idx="2"/>
          </p:nvPr>
        </p:nvSpPr>
        <p:spPr>
          <a:xfrm>
            <a:off x="457200" y="2312894"/>
            <a:ext cx="3200400" cy="3992310"/>
          </a:xfrm>
        </p:spPr>
        <p:txBody>
          <a:bodyPr>
            <a:noAutofit/>
          </a:bodyPr>
          <a:lstStyle/>
          <a:p>
            <a:pPr marL="457200" indent="-457200">
              <a:buFont typeface="Wingdings" panose="05000000000000000000" pitchFamily="2" charset="2"/>
              <a:buChar char="Ø"/>
            </a:pPr>
            <a:r>
              <a:rPr lang="en-US" sz="3200" dirty="0">
                <a:solidFill>
                  <a:schemeClr val="tx1"/>
                </a:solidFill>
                <a:latin typeface="Times New Roman" panose="02020603050405020304" pitchFamily="18" charset="0"/>
                <a:cs typeface="Times New Roman" panose="02020603050405020304" pitchFamily="18" charset="0"/>
              </a:rPr>
              <a:t>Adherence to Mandatory Requirements</a:t>
            </a:r>
          </a:p>
          <a:p>
            <a:pPr marL="457200" indent="-457200">
              <a:buFont typeface="Wingdings" panose="05000000000000000000" pitchFamily="2" charset="2"/>
              <a:buChar char="Ø"/>
            </a:pPr>
            <a:r>
              <a:rPr lang="en-US" sz="3200" dirty="0">
                <a:solidFill>
                  <a:schemeClr val="tx1"/>
                </a:solidFill>
                <a:latin typeface="Times New Roman" panose="02020603050405020304" pitchFamily="18" charset="0"/>
                <a:cs typeface="Times New Roman" panose="02020603050405020304" pitchFamily="18" charset="0"/>
              </a:rPr>
              <a:t>Business &amp; Technical  </a:t>
            </a:r>
            <a:br>
              <a:rPr lang="en-US" sz="3200" dirty="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Proposal Score</a:t>
            </a:r>
            <a:endParaRPr lang="en-US" sz="28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34800" y="6305204"/>
            <a:ext cx="385765" cy="390528"/>
          </a:xfrm>
          <a:prstGeom prst="rect">
            <a:avLst/>
          </a:prstGeom>
        </p:spPr>
      </p:pic>
    </p:spTree>
    <p:extLst>
      <p:ext uri="{BB962C8B-B14F-4D97-AF65-F5344CB8AC3E}">
        <p14:creationId xmlns:p14="http://schemas.microsoft.com/office/powerpoint/2010/main" val="4773216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4524" y="594359"/>
            <a:ext cx="3403076" cy="1516829"/>
          </a:xfrm>
        </p:spPr>
        <p:txBody>
          <a:bodyPr>
            <a:normAutofit fontScale="90000"/>
          </a:bodyPr>
          <a:lstStyle/>
          <a:p>
            <a:pPr marL="0" marR="0" algn="ctr">
              <a:spcBef>
                <a:spcPts val="0"/>
              </a:spcBef>
              <a:spcAft>
                <a:spcPts val="0"/>
              </a:spcAft>
            </a:pP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Why </a:t>
            </a:r>
            <a:r>
              <a:rPr lang="en-US" sz="4400" u="sng"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DATAMARK?</a:t>
            </a:r>
          </a:p>
        </p:txBody>
      </p:sp>
      <p:sp>
        <p:nvSpPr>
          <p:cNvPr id="8" name="Text Placeholder 7"/>
          <p:cNvSpPr>
            <a:spLocks noGrp="1"/>
          </p:cNvSpPr>
          <p:nvPr>
            <p:ph type="body" sz="half" idx="2"/>
          </p:nvPr>
        </p:nvSpPr>
        <p:spPr>
          <a:xfrm>
            <a:off x="457200" y="2312894"/>
            <a:ext cx="3200400" cy="3992310"/>
          </a:xfrm>
        </p:spPr>
        <p:txBody>
          <a:bodyPr>
            <a:noAutofit/>
          </a:bodyPr>
          <a:lstStyle/>
          <a:p>
            <a:endParaRPr lang="en-US" sz="1900" dirty="0">
              <a:latin typeface="Times New Roman" panose="02020603050405020304" pitchFamily="18" charset="0"/>
              <a:cs typeface="Times New Roman" panose="02020603050405020304" pitchFamily="18" charset="0"/>
            </a:endParaRPr>
          </a:p>
          <a:p>
            <a:endParaRPr lang="en-US" sz="19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4593" y="6349637"/>
            <a:ext cx="385765" cy="390528"/>
          </a:xfrm>
          <a:prstGeom prst="rect">
            <a:avLst/>
          </a:prstGeom>
        </p:spPr>
      </p:pic>
      <p:sp>
        <p:nvSpPr>
          <p:cNvPr id="3" name="Content Placeholder 2">
            <a:extLst>
              <a:ext uri="{FF2B5EF4-FFF2-40B4-BE49-F238E27FC236}">
                <a16:creationId xmlns:a16="http://schemas.microsoft.com/office/drawing/2014/main" id="{0FFFDAE3-4E0A-4CAB-AD9E-C8C322BBF78D}"/>
              </a:ext>
            </a:extLst>
          </p:cNvPr>
          <p:cNvSpPr>
            <a:spLocks noGrp="1"/>
          </p:cNvSpPr>
          <p:nvPr>
            <p:ph idx="1"/>
          </p:nvPr>
        </p:nvSpPr>
        <p:spPr/>
        <p:txBody>
          <a:bodyPr>
            <a:normAutofit lnSpcReduction="10000"/>
          </a:bodyPr>
          <a:lstStyle/>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Pandemic plan prior to actual public health emergency.</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Exhibited an awareness of the unique needs of Alabama’s stakeholders.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Corporate structure, i.e. backing of parent organization.</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Perception among other clients.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User-friendliness and practicality of validation interface.</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Emphasis placed on training of stakeholder groups, complete with agendas and time frames.</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Thoroughness of data analysis approach.  Effective deployment or use of GIS concepts/theories within an NG911 environment.</a:t>
            </a:r>
          </a:p>
          <a:p>
            <a:pPr marL="0" indent="0">
              <a:buNone/>
            </a:pPr>
            <a:r>
              <a:rPr lang="en-US" dirty="0">
                <a:latin typeface="Times New Roman" panose="02020603050405020304" pitchFamily="18" charset="0"/>
                <a:cs typeface="Times New Roman" panose="02020603050405020304" pitchFamily="18" charset="0"/>
              </a:rPr>
              <a:t>___________________________________________________</a:t>
            </a:r>
          </a:p>
          <a:p>
            <a:pPr>
              <a:buFont typeface="Wingdings" panose="05000000000000000000" pitchFamily="2" charset="2"/>
              <a:buChar char="v"/>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Proposal offers the best means of servicing the interests of the Board and our PSAPs.</a:t>
            </a:r>
          </a:p>
        </p:txBody>
      </p:sp>
      <p:graphicFrame>
        <p:nvGraphicFramePr>
          <p:cNvPr id="11" name="Chart 10">
            <a:extLst>
              <a:ext uri="{FF2B5EF4-FFF2-40B4-BE49-F238E27FC236}">
                <a16:creationId xmlns:a16="http://schemas.microsoft.com/office/drawing/2014/main" id="{2D542C35-B8B5-4940-9ACB-C98DDE2E7A3F}"/>
              </a:ext>
            </a:extLst>
          </p:cNvPr>
          <p:cNvGraphicFramePr>
            <a:graphicFrameLocks/>
          </p:cNvGraphicFramePr>
          <p:nvPr>
            <p:extLst>
              <p:ext uri="{D42A27DB-BD31-4B8C-83A1-F6EECF244321}">
                <p14:modId xmlns:p14="http://schemas.microsoft.com/office/powerpoint/2010/main" val="1571363882"/>
              </p:ext>
            </p:extLst>
          </p:nvPr>
        </p:nvGraphicFramePr>
        <p:xfrm>
          <a:off x="254524" y="2048115"/>
          <a:ext cx="3403076" cy="469205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447571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94359"/>
            <a:ext cx="3200400" cy="1516829"/>
          </a:xfrm>
        </p:spPr>
        <p:txBody>
          <a:bodyPr>
            <a:normAutofit/>
          </a:bodyPr>
          <a:lstStyle/>
          <a:p>
            <a:pPr marL="0" marR="0" algn="ctr">
              <a:spcBef>
                <a:spcPts val="0"/>
              </a:spcBef>
              <a:spcAft>
                <a:spcPts val="0"/>
              </a:spcAft>
            </a:pPr>
            <a: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Evaluation</a:t>
            </a:r>
            <a:br>
              <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b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(continued)</a:t>
            </a:r>
            <a:endParaRPr lang="en-US" sz="4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209430410"/>
              </p:ext>
            </p:extLst>
          </p:nvPr>
        </p:nvGraphicFramePr>
        <p:xfrm>
          <a:off x="4591877" y="1330283"/>
          <a:ext cx="6867940" cy="4186985"/>
        </p:xfrm>
        <a:graphic>
          <a:graphicData uri="http://schemas.openxmlformats.org/drawingml/2006/table">
            <a:tbl>
              <a:tblPr firstRow="1" firstCol="1" bandRow="1">
                <a:tableStyleId>{073A0DAA-6AF3-43AB-8588-CEC1D06C72B9}</a:tableStyleId>
              </a:tblPr>
              <a:tblGrid>
                <a:gridCol w="2239814">
                  <a:extLst>
                    <a:ext uri="{9D8B030D-6E8A-4147-A177-3AD203B41FA5}">
                      <a16:colId xmlns:a16="http://schemas.microsoft.com/office/drawing/2014/main" val="20000"/>
                    </a:ext>
                  </a:extLst>
                </a:gridCol>
                <a:gridCol w="2011724">
                  <a:extLst>
                    <a:ext uri="{9D8B030D-6E8A-4147-A177-3AD203B41FA5}">
                      <a16:colId xmlns:a16="http://schemas.microsoft.com/office/drawing/2014/main" val="20003"/>
                    </a:ext>
                  </a:extLst>
                </a:gridCol>
                <a:gridCol w="2616402">
                  <a:extLst>
                    <a:ext uri="{9D8B030D-6E8A-4147-A177-3AD203B41FA5}">
                      <a16:colId xmlns:a16="http://schemas.microsoft.com/office/drawing/2014/main" val="20005"/>
                    </a:ext>
                  </a:extLst>
                </a:gridCol>
              </a:tblGrid>
              <a:tr h="2272173">
                <a:tc>
                  <a:txBody>
                    <a:bodyPr/>
                    <a:lstStyle/>
                    <a:p>
                      <a:pPr marL="0" marR="0">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 </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Cost Proposal Score</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Pricing Associated</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(over 5 years)</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extLst>
                  <a:ext uri="{0D108BD9-81ED-4DB2-BD59-A6C34878D82A}">
                    <a16:rowId xmlns:a16="http://schemas.microsoft.com/office/drawing/2014/main" val="10000"/>
                  </a:ext>
                </a:extLst>
              </a:tr>
              <a:tr h="478703">
                <a:tc>
                  <a:txBody>
                    <a:bodyPr/>
                    <a:lstStyle/>
                    <a:p>
                      <a:pPr marL="0" marR="0">
                        <a:spcBef>
                          <a:spcPts val="0"/>
                        </a:spcBef>
                        <a:spcAft>
                          <a:spcPts val="0"/>
                        </a:spcAf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DATAMARK</a:t>
                      </a:r>
                    </a:p>
                  </a:txBody>
                  <a:tcPr marL="59326" marR="59326" marT="0" marB="0" anchor="ctr">
                    <a:solidFill>
                      <a:srgbClr val="00CC00"/>
                    </a:solidFill>
                  </a:tcPr>
                </a:tc>
                <a:tc>
                  <a:txBody>
                    <a:bodyPr/>
                    <a:lstStyle/>
                    <a:p>
                      <a:pPr algn="ctr" rtl="0" fontAlgn="ctr"/>
                      <a:r>
                        <a:rPr lang="en-US" sz="1800" b="0" i="0" u="none" strike="noStrike">
                          <a:solidFill>
                            <a:srgbClr val="000000"/>
                          </a:solidFill>
                          <a:effectLst/>
                          <a:latin typeface="Times New Roman" panose="02020603050405020304" pitchFamily="18" charset="0"/>
                        </a:rPr>
                        <a:t>8.57</a:t>
                      </a:r>
                    </a:p>
                  </a:txBody>
                  <a:tcPr marL="9525" marR="9525" marT="9525" marB="0" anchor="ctr"/>
                </a:tc>
                <a:tc>
                  <a:txBody>
                    <a:bodyPr/>
                    <a:lstStyle/>
                    <a:p>
                      <a:pPr algn="ctr" rtl="0" fontAlgn="ctr"/>
                      <a:r>
                        <a:rPr lang="en-US" sz="1800" b="0" i="0" u="none" strike="noStrike">
                          <a:solidFill>
                            <a:srgbClr val="000000"/>
                          </a:solidFill>
                          <a:effectLst/>
                          <a:latin typeface="Times New Roman" panose="02020603050405020304" pitchFamily="18" charset="0"/>
                        </a:rPr>
                        <a:t> $5,724,096.00 </a:t>
                      </a:r>
                    </a:p>
                  </a:txBody>
                  <a:tcPr marL="9525" marR="9525" marT="9525" marB="0" anchor="ctr"/>
                </a:tc>
                <a:extLst>
                  <a:ext uri="{0D108BD9-81ED-4DB2-BD59-A6C34878D82A}">
                    <a16:rowId xmlns:a16="http://schemas.microsoft.com/office/drawing/2014/main" val="10001"/>
                  </a:ext>
                </a:extLst>
              </a:tr>
              <a:tr h="478703">
                <a:tc>
                  <a:txBody>
                    <a:bodyPr/>
                    <a:lstStyle/>
                    <a:p>
                      <a:pPr marL="0" marR="0">
                        <a:spcBef>
                          <a:spcPts val="0"/>
                        </a:spcBef>
                        <a:spcAft>
                          <a:spcPts val="0"/>
                        </a:spcAft>
                      </a:pPr>
                      <a:r>
                        <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DDTI</a:t>
                      </a:r>
                    </a:p>
                  </a:txBody>
                  <a:tcPr marL="59326" marR="59326" marT="0" marB="0" anchor="ctr">
                    <a:solidFill>
                      <a:srgbClr val="FFFF00"/>
                    </a:solidFill>
                  </a:tcPr>
                </a:tc>
                <a:tc>
                  <a:txBody>
                    <a:bodyPr/>
                    <a:lstStyle/>
                    <a:p>
                      <a:pPr algn="ctr" rtl="0" fontAlgn="ctr"/>
                      <a:r>
                        <a:rPr lang="en-US" sz="1800" b="0" i="0" u="none" strike="noStrike" dirty="0">
                          <a:solidFill>
                            <a:srgbClr val="000000"/>
                          </a:solidFill>
                          <a:effectLst/>
                          <a:latin typeface="Times New Roman" panose="02020603050405020304" pitchFamily="18" charset="0"/>
                        </a:rPr>
                        <a:t>30.00</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 $1,635,439.90 </a:t>
                      </a:r>
                    </a:p>
                  </a:txBody>
                  <a:tcPr marL="9525" marR="9525" marT="9525" marB="0" anchor="ctr"/>
                </a:tc>
                <a:extLst>
                  <a:ext uri="{0D108BD9-81ED-4DB2-BD59-A6C34878D82A}">
                    <a16:rowId xmlns:a16="http://schemas.microsoft.com/office/drawing/2014/main" val="10002"/>
                  </a:ext>
                </a:extLst>
              </a:tr>
              <a:tr h="478703">
                <a:tc>
                  <a:txBody>
                    <a:bodyPr/>
                    <a:lstStyle/>
                    <a:p>
                      <a:pPr marL="0" marR="0">
                        <a:spcBef>
                          <a:spcPts val="0"/>
                        </a:spcBef>
                        <a:spcAft>
                          <a:spcPts val="0"/>
                        </a:spcAft>
                      </a:pPr>
                      <a:r>
                        <a:rPr lang="en-US" sz="2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GeoComm</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rgbClr val="FF6600"/>
                    </a:solidFill>
                  </a:tcPr>
                </a:tc>
                <a:tc>
                  <a:txBody>
                    <a:bodyPr/>
                    <a:lstStyle/>
                    <a:p>
                      <a:pPr algn="ctr" rtl="0" fontAlgn="ctr"/>
                      <a:r>
                        <a:rPr lang="en-US" sz="1800" b="0" i="0" u="none" strike="noStrike">
                          <a:solidFill>
                            <a:srgbClr val="000000"/>
                          </a:solidFill>
                          <a:effectLst/>
                          <a:latin typeface="Times New Roman" panose="02020603050405020304" pitchFamily="18" charset="0"/>
                        </a:rPr>
                        <a:t>8.41</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 $5,834,423.00 </a:t>
                      </a:r>
                    </a:p>
                  </a:txBody>
                  <a:tcPr marL="9525" marR="9525" marT="9525" marB="0" anchor="ctr"/>
                </a:tc>
                <a:extLst>
                  <a:ext uri="{0D108BD9-81ED-4DB2-BD59-A6C34878D82A}">
                    <a16:rowId xmlns:a16="http://schemas.microsoft.com/office/drawing/2014/main" val="10003"/>
                  </a:ext>
                </a:extLst>
              </a:tr>
              <a:tr h="478703">
                <a:tc>
                  <a:txBody>
                    <a:bodyPr/>
                    <a:lstStyle/>
                    <a:p>
                      <a:pPr marL="0" marR="0">
                        <a:spcBef>
                          <a:spcPts val="0"/>
                        </a:spcBef>
                        <a:spcAft>
                          <a:spcPts val="0"/>
                        </a:spcAft>
                      </a:pPr>
                      <a:r>
                        <a:rPr lang="en-US" sz="20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Intrado</a:t>
                      </a:r>
                      <a:endParaRPr lang="en-US"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rgbClr val="00B0F0"/>
                    </a:solidFill>
                  </a:tcPr>
                </a:tc>
                <a:tc>
                  <a:txBody>
                    <a:bodyPr/>
                    <a:lstStyle/>
                    <a:p>
                      <a:pPr algn="ctr" rtl="0" fontAlgn="ctr"/>
                      <a:r>
                        <a:rPr lang="en-US" sz="1800" b="0" i="0" u="none" strike="noStrike" dirty="0">
                          <a:solidFill>
                            <a:schemeClr val="tx1"/>
                          </a:solidFill>
                          <a:effectLst/>
                          <a:latin typeface="Times New Roman" panose="02020603050405020304" pitchFamily="18" charset="0"/>
                        </a:rPr>
                        <a:t>12.70</a:t>
                      </a:r>
                    </a:p>
                  </a:txBody>
                  <a:tcPr marL="9525" marR="9525" marT="9525" marB="0" anchor="ctr"/>
                </a:tc>
                <a:tc>
                  <a:txBody>
                    <a:bodyPr/>
                    <a:lstStyle/>
                    <a:p>
                      <a:pPr algn="ctr" rtl="0" fontAlgn="ctr"/>
                      <a:r>
                        <a:rPr lang="en-US" sz="1800" b="0" i="0" u="none" strike="noStrike" dirty="0">
                          <a:solidFill>
                            <a:schemeClr val="tx1"/>
                          </a:solidFill>
                          <a:effectLst/>
                          <a:latin typeface="Times New Roman" panose="02020603050405020304" pitchFamily="18" charset="0"/>
                        </a:rPr>
                        <a:t> $3,864,654.80 </a:t>
                      </a:r>
                    </a:p>
                  </a:txBody>
                  <a:tcPr marL="9525" marR="9525" marT="9525" marB="0" anchor="ctr"/>
                </a:tc>
                <a:extLst>
                  <a:ext uri="{0D108BD9-81ED-4DB2-BD59-A6C34878D82A}">
                    <a16:rowId xmlns:a16="http://schemas.microsoft.com/office/drawing/2014/main" val="10004"/>
                  </a:ext>
                </a:extLst>
              </a:tr>
            </a:tbl>
          </a:graphicData>
        </a:graphic>
      </p:graphicFrame>
      <p:sp>
        <p:nvSpPr>
          <p:cNvPr id="8" name="Text Placeholder 7"/>
          <p:cNvSpPr>
            <a:spLocks noGrp="1"/>
          </p:cNvSpPr>
          <p:nvPr>
            <p:ph type="body" sz="half" idx="2"/>
          </p:nvPr>
        </p:nvSpPr>
        <p:spPr>
          <a:xfrm>
            <a:off x="457200" y="2312894"/>
            <a:ext cx="3200400" cy="3992310"/>
          </a:xfrm>
        </p:spPr>
        <p:txBody>
          <a:bodyPr>
            <a:noAutofit/>
          </a:bodyPr>
          <a:lstStyle/>
          <a:p>
            <a:pPr marL="457200" indent="-457200">
              <a:buFont typeface="Wingdings" panose="05000000000000000000" pitchFamily="2" charset="2"/>
              <a:buChar char="Ø"/>
            </a:pPr>
            <a:r>
              <a:rPr lang="en-US" sz="3200" dirty="0">
                <a:solidFill>
                  <a:schemeClr val="tx1"/>
                </a:solidFill>
                <a:latin typeface="Times New Roman" panose="02020603050405020304" pitchFamily="18" charset="0"/>
                <a:cs typeface="Times New Roman" panose="02020603050405020304" pitchFamily="18" charset="0"/>
              </a:rPr>
              <a:t>Cost Proposal Score</a:t>
            </a:r>
            <a:endParaRPr lang="en-US" sz="32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10151" y="6311930"/>
            <a:ext cx="385765" cy="390528"/>
          </a:xfrm>
          <a:prstGeom prst="rect">
            <a:avLst/>
          </a:prstGeom>
        </p:spPr>
      </p:pic>
      <p:graphicFrame>
        <p:nvGraphicFramePr>
          <p:cNvPr id="7" name="Chart 6">
            <a:extLst>
              <a:ext uri="{FF2B5EF4-FFF2-40B4-BE49-F238E27FC236}">
                <a16:creationId xmlns:a16="http://schemas.microsoft.com/office/drawing/2014/main" id="{932E2459-DC62-4B04-8459-AD57E8170E98}"/>
              </a:ext>
            </a:extLst>
          </p:cNvPr>
          <p:cNvGraphicFramePr>
            <a:graphicFrameLocks/>
          </p:cNvGraphicFramePr>
          <p:nvPr>
            <p:extLst>
              <p:ext uri="{D42A27DB-BD31-4B8C-83A1-F6EECF244321}">
                <p14:modId xmlns:p14="http://schemas.microsoft.com/office/powerpoint/2010/main" val="1930367675"/>
              </p:ext>
            </p:extLst>
          </p:nvPr>
        </p:nvGraphicFramePr>
        <p:xfrm>
          <a:off x="367645" y="3195687"/>
          <a:ext cx="3289954" cy="35067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830435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94359"/>
            <a:ext cx="3200400" cy="1516829"/>
          </a:xfrm>
        </p:spPr>
        <p:txBody>
          <a:bodyPr>
            <a:normAutofit/>
          </a:bodyPr>
          <a:lstStyle/>
          <a:p>
            <a:r>
              <a:rPr lang="en-US" sz="4200" dirty="0">
                <a:latin typeface="Times New Roman" panose="02020603050405020304" pitchFamily="18" charset="0"/>
                <a:cs typeface="Times New Roman" panose="02020603050405020304" pitchFamily="18" charset="0"/>
              </a:rPr>
              <a:t>GIS Response Scores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875026081"/>
              </p:ext>
            </p:extLst>
          </p:nvPr>
        </p:nvGraphicFramePr>
        <p:xfrm>
          <a:off x="4147795" y="1847460"/>
          <a:ext cx="7981175" cy="3422124"/>
        </p:xfrm>
        <a:graphic>
          <a:graphicData uri="http://schemas.openxmlformats.org/drawingml/2006/table">
            <a:tbl>
              <a:tblPr firstRow="1" firstCol="1" bandRow="1">
                <a:tableStyleId>{073A0DAA-6AF3-43AB-8588-CEC1D06C72B9}</a:tableStyleId>
              </a:tblPr>
              <a:tblGrid>
                <a:gridCol w="1301412">
                  <a:extLst>
                    <a:ext uri="{9D8B030D-6E8A-4147-A177-3AD203B41FA5}">
                      <a16:colId xmlns:a16="http://schemas.microsoft.com/office/drawing/2014/main" val="20000"/>
                    </a:ext>
                  </a:extLst>
                </a:gridCol>
                <a:gridCol w="1356923">
                  <a:extLst>
                    <a:ext uri="{9D8B030D-6E8A-4147-A177-3AD203B41FA5}">
                      <a16:colId xmlns:a16="http://schemas.microsoft.com/office/drawing/2014/main" val="20001"/>
                    </a:ext>
                  </a:extLst>
                </a:gridCol>
                <a:gridCol w="1332252">
                  <a:extLst>
                    <a:ext uri="{9D8B030D-6E8A-4147-A177-3AD203B41FA5}">
                      <a16:colId xmlns:a16="http://schemas.microsoft.com/office/drawing/2014/main" val="20002"/>
                    </a:ext>
                  </a:extLst>
                </a:gridCol>
                <a:gridCol w="1117612">
                  <a:extLst>
                    <a:ext uri="{9D8B030D-6E8A-4147-A177-3AD203B41FA5}">
                      <a16:colId xmlns:a16="http://schemas.microsoft.com/office/drawing/2014/main" val="20003"/>
                    </a:ext>
                  </a:extLst>
                </a:gridCol>
                <a:gridCol w="1117612">
                  <a:extLst>
                    <a:ext uri="{9D8B030D-6E8A-4147-A177-3AD203B41FA5}">
                      <a16:colId xmlns:a16="http://schemas.microsoft.com/office/drawing/2014/main" val="20004"/>
                    </a:ext>
                  </a:extLst>
                </a:gridCol>
                <a:gridCol w="1755364">
                  <a:extLst>
                    <a:ext uri="{9D8B030D-6E8A-4147-A177-3AD203B41FA5}">
                      <a16:colId xmlns:a16="http://schemas.microsoft.com/office/drawing/2014/main" val="20005"/>
                    </a:ext>
                  </a:extLst>
                </a:gridCol>
              </a:tblGrid>
              <a:tr h="1140708">
                <a:tc>
                  <a:txBody>
                    <a:bodyPr/>
                    <a:lstStyle/>
                    <a:p>
                      <a:pPr marL="0" marR="0">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 </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Adherence to Mandatory Requirements</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Business &amp; Technical  </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Proposal </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Score</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Cost Proposal Score</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Total </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Score</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tc>
                  <a:txBody>
                    <a:bodyPr/>
                    <a:lstStyle/>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Pricing Associated</a:t>
                      </a:r>
                    </a:p>
                    <a:p>
                      <a:pPr marL="0" marR="0" algn="ctr">
                        <a:spcBef>
                          <a:spcPts val="0"/>
                        </a:spcBef>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(over 5 years)</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chemeClr val="accent2"/>
                    </a:solidFill>
                  </a:tcPr>
                </a:tc>
                <a:extLst>
                  <a:ext uri="{0D108BD9-81ED-4DB2-BD59-A6C34878D82A}">
                    <a16:rowId xmlns:a16="http://schemas.microsoft.com/office/drawing/2014/main" val="10000"/>
                  </a:ext>
                </a:extLst>
              </a:tr>
              <a:tr h="1140708">
                <a:tc>
                  <a:txBody>
                    <a:bodyPr/>
                    <a:lstStyle/>
                    <a:p>
                      <a:pPr marL="0" marR="0">
                        <a:spcBef>
                          <a:spcPts val="0"/>
                        </a:spcBef>
                        <a:spcAft>
                          <a:spcPts val="0"/>
                        </a:spcAft>
                      </a:pPr>
                      <a:r>
                        <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DATAMARK</a:t>
                      </a:r>
                    </a:p>
                  </a:txBody>
                  <a:tcPr marL="59326" marR="59326" marT="0" marB="0" anchor="ctr">
                    <a:solidFill>
                      <a:srgbClr val="00CC00"/>
                    </a:solidFill>
                  </a:tcPr>
                </a:tc>
                <a:tc>
                  <a:txBody>
                    <a:bodyPr/>
                    <a:lstStyle/>
                    <a:p>
                      <a:pPr algn="ctr" rtl="0" fontAlgn="ctr"/>
                      <a:r>
                        <a:rPr lang="en-US" sz="1800" b="0" i="0" u="none" strike="noStrike" dirty="0">
                          <a:solidFill>
                            <a:srgbClr val="000000"/>
                          </a:solidFill>
                          <a:effectLst/>
                          <a:latin typeface="Times New Roman" panose="02020603050405020304" pitchFamily="18" charset="0"/>
                        </a:rPr>
                        <a:t>Pass</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70</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8.57</a:t>
                      </a:r>
                    </a:p>
                  </a:txBody>
                  <a:tcPr marL="9525" marR="9525" marT="9525" marB="0" anchor="ctr"/>
                </a:tc>
                <a:tc>
                  <a:txBody>
                    <a:bodyPr/>
                    <a:lstStyle/>
                    <a:p>
                      <a:pPr algn="ctr" rtl="0" fontAlgn="ctr"/>
                      <a:r>
                        <a:rPr lang="en-US" sz="1800" b="0" i="0" u="none" strike="noStrike">
                          <a:solidFill>
                            <a:srgbClr val="000000"/>
                          </a:solidFill>
                          <a:effectLst/>
                          <a:latin typeface="Times New Roman" panose="02020603050405020304" pitchFamily="18" charset="0"/>
                        </a:rPr>
                        <a:t>78.6</a:t>
                      </a:r>
                    </a:p>
                  </a:txBody>
                  <a:tcPr marL="9525" marR="9525" marT="9525" marB="0" anchor="ctr"/>
                </a:tc>
                <a:tc>
                  <a:txBody>
                    <a:bodyPr/>
                    <a:lstStyle/>
                    <a:p>
                      <a:pPr algn="ctr" rtl="0" fontAlgn="ctr"/>
                      <a:r>
                        <a:rPr lang="en-US" sz="1800" b="0" i="0" u="none" strike="noStrike">
                          <a:solidFill>
                            <a:srgbClr val="000000"/>
                          </a:solidFill>
                          <a:effectLst/>
                          <a:latin typeface="Times New Roman" panose="02020603050405020304" pitchFamily="18" charset="0"/>
                        </a:rPr>
                        <a:t> $5,724,096.00 </a:t>
                      </a:r>
                    </a:p>
                  </a:txBody>
                  <a:tcPr marL="9525" marR="9525" marT="9525" marB="0" anchor="ctr"/>
                </a:tc>
                <a:extLst>
                  <a:ext uri="{0D108BD9-81ED-4DB2-BD59-A6C34878D82A}">
                    <a16:rowId xmlns:a16="http://schemas.microsoft.com/office/drawing/2014/main" val="10001"/>
                  </a:ext>
                </a:extLst>
              </a:tr>
              <a:tr h="1140708">
                <a:tc>
                  <a:txBody>
                    <a:bodyPr/>
                    <a:lstStyle/>
                    <a:p>
                      <a:pPr marL="0" marR="0">
                        <a:spcBef>
                          <a:spcPts val="0"/>
                        </a:spcBef>
                        <a:spcAft>
                          <a:spcPts val="0"/>
                        </a:spcAft>
                      </a:pPr>
                      <a:r>
                        <a:rPr lang="en-US" sz="15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GeoComm</a:t>
                      </a:r>
                      <a:endParaRPr lang="en-US" sz="1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326" marR="59326" marT="0" marB="0" anchor="ctr">
                    <a:solidFill>
                      <a:srgbClr val="FF6600"/>
                    </a:solidFill>
                  </a:tcPr>
                </a:tc>
                <a:tc>
                  <a:txBody>
                    <a:bodyPr/>
                    <a:lstStyle/>
                    <a:p>
                      <a:pPr algn="ctr" rtl="0" fontAlgn="ctr"/>
                      <a:r>
                        <a:rPr lang="en-US" sz="1800" b="0" i="0" u="none" strike="noStrike" dirty="0">
                          <a:solidFill>
                            <a:srgbClr val="000000"/>
                          </a:solidFill>
                          <a:effectLst/>
                          <a:latin typeface="Times New Roman" panose="02020603050405020304" pitchFamily="18" charset="0"/>
                        </a:rPr>
                        <a:t>Pass</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63.19</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8.41</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71.6</a:t>
                      </a:r>
                    </a:p>
                  </a:txBody>
                  <a:tcPr marL="9525" marR="9525" marT="9525" marB="0" anchor="ctr"/>
                </a:tc>
                <a:tc>
                  <a:txBody>
                    <a:bodyPr/>
                    <a:lstStyle/>
                    <a:p>
                      <a:pPr algn="ctr" rtl="0" fontAlgn="ctr"/>
                      <a:r>
                        <a:rPr lang="en-US" sz="1800" b="0" i="0" u="none" strike="noStrike" dirty="0">
                          <a:solidFill>
                            <a:srgbClr val="000000"/>
                          </a:solidFill>
                          <a:effectLst/>
                          <a:latin typeface="Times New Roman" panose="02020603050405020304" pitchFamily="18" charset="0"/>
                        </a:rPr>
                        <a:t> $5,834,423.00 </a:t>
                      </a:r>
                    </a:p>
                  </a:txBody>
                  <a:tcPr marL="9525" marR="9525" marT="9525" marB="0" anchor="ctr"/>
                </a:tc>
                <a:extLst>
                  <a:ext uri="{0D108BD9-81ED-4DB2-BD59-A6C34878D82A}">
                    <a16:rowId xmlns:a16="http://schemas.microsoft.com/office/drawing/2014/main" val="10003"/>
                  </a:ext>
                </a:extLst>
              </a:tr>
            </a:tbl>
          </a:graphicData>
        </a:graphic>
      </p:graphicFrame>
      <p:sp>
        <p:nvSpPr>
          <p:cNvPr id="8" name="Text Placeholder 7"/>
          <p:cNvSpPr>
            <a:spLocks noGrp="1"/>
          </p:cNvSpPr>
          <p:nvPr>
            <p:ph type="body" sz="half" idx="2"/>
          </p:nvPr>
        </p:nvSpPr>
        <p:spPr>
          <a:xfrm>
            <a:off x="457200" y="2312894"/>
            <a:ext cx="3200400" cy="3992310"/>
          </a:xfrm>
        </p:spPr>
        <p:txBody>
          <a:bodyPr>
            <a:noAutofit/>
          </a:bodyPr>
          <a:lstStyle/>
          <a:p>
            <a:r>
              <a:rPr lang="en-US" sz="1900" dirty="0">
                <a:latin typeface="Times New Roman" panose="02020603050405020304" pitchFamily="18" charset="0"/>
                <a:cs typeface="Times New Roman" panose="02020603050405020304" pitchFamily="18" charset="0"/>
              </a:rPr>
              <a:t>The process itself called for multiple rounds of proposal discussions, oral presentations, clarifications, etc. all of which were focused on the proposal elements.  The Team made every effort to be sure we were doing an “apples to apples” comparison of the proposals and to fully understand the solutions being proposed. </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34800" y="6305204"/>
            <a:ext cx="385765" cy="390528"/>
          </a:xfrm>
          <a:prstGeom prst="rect">
            <a:avLst/>
          </a:prstGeom>
        </p:spPr>
      </p:pic>
    </p:spTree>
    <p:extLst>
      <p:ext uri="{BB962C8B-B14F-4D97-AF65-F5344CB8AC3E}">
        <p14:creationId xmlns:p14="http://schemas.microsoft.com/office/powerpoint/2010/main" val="2552746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02" y="5936186"/>
            <a:ext cx="385765" cy="390528"/>
          </a:xfrm>
          <a:prstGeom prst="rect">
            <a:avLst/>
          </a:prstGeom>
        </p:spPr>
      </p:pic>
      <p:sp>
        <p:nvSpPr>
          <p:cNvPr id="2" name="Title 1">
            <a:extLst>
              <a:ext uri="{FF2B5EF4-FFF2-40B4-BE49-F238E27FC236}">
                <a16:creationId xmlns:a16="http://schemas.microsoft.com/office/drawing/2014/main" id="{808B242E-533B-4A05-A242-1DF5D71EA69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Recap</a:t>
            </a:r>
          </a:p>
        </p:txBody>
      </p:sp>
      <p:sp>
        <p:nvSpPr>
          <p:cNvPr id="5" name="Content Placeholder 4">
            <a:extLst>
              <a:ext uri="{FF2B5EF4-FFF2-40B4-BE49-F238E27FC236}">
                <a16:creationId xmlns:a16="http://schemas.microsoft.com/office/drawing/2014/main" id="{27B71B62-31CB-4188-88BE-34548EC3B0E3}"/>
              </a:ext>
            </a:extLst>
          </p:cNvPr>
          <p:cNvSpPr>
            <a:spLocks noGrp="1"/>
          </p:cNvSpPr>
          <p:nvPr>
            <p:ph idx="1"/>
          </p:nvPr>
        </p:nvSpPr>
        <p:spPr/>
        <p:txBody>
          <a:bodyPr/>
          <a:lstStyle/>
          <a:p>
            <a:pPr lvl="0">
              <a:buClrTx/>
              <a:buFont typeface="Wingdings" panose="05000000000000000000" pitchFamily="2" charset="2"/>
              <a:buChar char="Ø"/>
            </a:pPr>
            <a:r>
              <a:rPr lang="en-US" sz="1900" dirty="0">
                <a:solidFill>
                  <a:prstClr val="black"/>
                </a:solidFill>
                <a:latin typeface="Times New Roman" panose="02020603050405020304" pitchFamily="18" charset="0"/>
                <a:cs typeface="Times New Roman" panose="02020603050405020304" pitchFamily="18" charset="0"/>
              </a:rPr>
              <a:t> 5 letters of intent to propose</a:t>
            </a:r>
          </a:p>
          <a:p>
            <a:pPr lvl="0">
              <a:buClrTx/>
              <a:buFont typeface="Wingdings" panose="05000000000000000000" pitchFamily="2" charset="2"/>
              <a:buChar char="Ø"/>
            </a:pPr>
            <a:r>
              <a:rPr lang="en-US" sz="1900" dirty="0">
                <a:solidFill>
                  <a:prstClr val="black"/>
                </a:solidFill>
                <a:latin typeface="Times New Roman" panose="02020603050405020304" pitchFamily="18" charset="0"/>
                <a:cs typeface="Times New Roman" panose="02020603050405020304" pitchFamily="18" charset="0"/>
              </a:rPr>
              <a:t> 4 actual proposals submitted</a:t>
            </a:r>
          </a:p>
          <a:p>
            <a:pPr lvl="0">
              <a:buClrTx/>
              <a:buFont typeface="Wingdings" panose="05000000000000000000" pitchFamily="2" charset="2"/>
              <a:buChar char="Ø"/>
            </a:pPr>
            <a:r>
              <a:rPr lang="en-US" sz="1900" dirty="0">
                <a:solidFill>
                  <a:prstClr val="black"/>
                </a:solidFill>
                <a:latin typeface="Times New Roman" panose="02020603050405020304" pitchFamily="18" charset="0"/>
                <a:cs typeface="Times New Roman" panose="02020603050405020304" pitchFamily="18" charset="0"/>
              </a:rPr>
              <a:t> 3 proposals met the initial pass/fail criteria in the RFP</a:t>
            </a:r>
          </a:p>
          <a:p>
            <a:pPr lvl="0">
              <a:buClrTx/>
              <a:buFont typeface="Wingdings" panose="05000000000000000000" pitchFamily="2" charset="2"/>
              <a:buChar char="Ø"/>
            </a:pPr>
            <a:r>
              <a:rPr lang="en-US" sz="1900" dirty="0">
                <a:solidFill>
                  <a:prstClr val="black"/>
                </a:solidFill>
                <a:latin typeface="Times New Roman" panose="02020603050405020304" pitchFamily="18" charset="0"/>
                <a:cs typeface="Times New Roman" panose="02020603050405020304" pitchFamily="18" charset="0"/>
              </a:rPr>
              <a:t> 2 proposals fully met the business and technical requirements of the RFP</a:t>
            </a:r>
          </a:p>
          <a:p>
            <a:pPr marL="0" lvl="0" indent="0">
              <a:buClrTx/>
              <a:buNone/>
            </a:pPr>
            <a:r>
              <a:rPr lang="en-US" sz="1900" b="1" dirty="0">
                <a:solidFill>
                  <a:prstClr val="black"/>
                </a:solidFill>
                <a:latin typeface="Times New Roman" panose="02020603050405020304" pitchFamily="18" charset="0"/>
                <a:cs typeface="Times New Roman" panose="02020603050405020304" pitchFamily="18" charset="0"/>
              </a:rPr>
              <a:t>Recommendation:</a:t>
            </a:r>
          </a:p>
          <a:p>
            <a:pPr lvl="0">
              <a:buClrTx/>
              <a:buFont typeface="Wingdings" panose="05000000000000000000" pitchFamily="2" charset="2"/>
              <a:buChar char="Ø"/>
            </a:pPr>
            <a:r>
              <a:rPr lang="en-US" sz="1900" b="1" dirty="0">
                <a:solidFill>
                  <a:prstClr val="black"/>
                </a:solidFill>
                <a:latin typeface="Times New Roman" panose="02020603050405020304" pitchFamily="18" charset="0"/>
                <a:cs typeface="Times New Roman" panose="02020603050405020304" pitchFamily="18" charset="0"/>
              </a:rPr>
              <a:t>DATAMARK</a:t>
            </a:r>
          </a:p>
          <a:p>
            <a:pPr lvl="0">
              <a:buClrTx/>
              <a:buFont typeface="Wingdings" panose="05000000000000000000" pitchFamily="2" charset="2"/>
              <a:buChar char="Ø"/>
            </a:pPr>
            <a:r>
              <a:rPr lang="en-US" sz="1900" b="1" dirty="0">
                <a:solidFill>
                  <a:prstClr val="black"/>
                </a:solidFill>
                <a:latin typeface="Times New Roman" panose="02020603050405020304" pitchFamily="18" charset="0"/>
                <a:cs typeface="Times New Roman" panose="02020603050405020304" pitchFamily="18" charset="0"/>
              </a:rPr>
              <a:t>Proposed cost = $  5,724,096 over five years</a:t>
            </a:r>
          </a:p>
          <a:p>
            <a:pPr lvl="0">
              <a:buClrTx/>
              <a:buFont typeface="Wingdings" panose="05000000000000000000" pitchFamily="2" charset="2"/>
              <a:buChar char="Ø"/>
            </a:pPr>
            <a:r>
              <a:rPr lang="en-US" sz="1900" b="1" dirty="0">
                <a:solidFill>
                  <a:prstClr val="black"/>
                </a:solidFill>
                <a:latin typeface="Times New Roman" panose="02020603050405020304" pitchFamily="18" charset="0"/>
                <a:cs typeface="Times New Roman" panose="02020603050405020304" pitchFamily="18" charset="0"/>
              </a:rPr>
              <a:t>With guidance from the Technical Committee and General Counsel begin contract negotiations with chosen vendor </a:t>
            </a:r>
          </a:p>
          <a:p>
            <a:endParaRPr lang="en-US" dirty="0"/>
          </a:p>
        </p:txBody>
      </p:sp>
    </p:spTree>
    <p:extLst>
      <p:ext uri="{BB962C8B-B14F-4D97-AF65-F5344CB8AC3E}">
        <p14:creationId xmlns:p14="http://schemas.microsoft.com/office/powerpoint/2010/main" val="35259361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D30F-F950-45DA-BA26-7B339CC2F61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Next Steps (Immediate &amp; Concurrent)</a:t>
            </a:r>
          </a:p>
        </p:txBody>
      </p:sp>
      <p:sp>
        <p:nvSpPr>
          <p:cNvPr id="4" name="Text Placeholder 3">
            <a:extLst>
              <a:ext uri="{FF2B5EF4-FFF2-40B4-BE49-F238E27FC236}">
                <a16:creationId xmlns:a16="http://schemas.microsoft.com/office/drawing/2014/main" id="{5AF7B629-CFDD-4E16-9ECC-D18AB61312E0}"/>
              </a:ext>
            </a:extLst>
          </p:cNvPr>
          <p:cNvSpPr>
            <a:spLocks noGrp="1"/>
          </p:cNvSpPr>
          <p:nvPr>
            <p:ph type="body" idx="1"/>
          </p:nvPr>
        </p:nvSpPr>
        <p:spPr>
          <a:solidFill>
            <a:schemeClr val="tx1"/>
          </a:solidFill>
        </p:spPr>
        <p:txBody>
          <a:bodyPr/>
          <a:lstStyle/>
          <a:p>
            <a:pPr algn="ctr"/>
            <a:r>
              <a:rPr lang="en-US" dirty="0">
                <a:solidFill>
                  <a:schemeClr val="bg1"/>
                </a:solidFill>
                <a:latin typeface="Times New Roman" panose="02020603050405020304" pitchFamily="18" charset="0"/>
                <a:cs typeface="Times New Roman" panose="02020603050405020304" pitchFamily="18" charset="0"/>
              </a:rPr>
              <a:t>Immediate</a:t>
            </a:r>
            <a:endParaRPr lang="en-US" dirty="0">
              <a:solidFill>
                <a:schemeClr val="bg1"/>
              </a:solidFill>
            </a:endParaRPr>
          </a:p>
        </p:txBody>
      </p:sp>
      <p:sp>
        <p:nvSpPr>
          <p:cNvPr id="3" name="Content Placeholder 2">
            <a:extLst>
              <a:ext uri="{FF2B5EF4-FFF2-40B4-BE49-F238E27FC236}">
                <a16:creationId xmlns:a16="http://schemas.microsoft.com/office/drawing/2014/main" id="{B38AADA6-94F6-42C5-99A2-55948664A71E}"/>
              </a:ext>
            </a:extLst>
          </p:cNvPr>
          <p:cNvSpPr>
            <a:spLocks noGrp="1"/>
          </p:cNvSpPr>
          <p:nvPr>
            <p:ph sz="half" idx="2"/>
          </p:nvPr>
        </p:nvSpPr>
        <p:spPr/>
        <p:txBody>
          <a:bodyPr>
            <a:normAutofit/>
          </a:bodyPr>
          <a:lstStyle/>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Negotiate contract</a:t>
            </a:r>
          </a:p>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Contract approval by Board</a:t>
            </a:r>
          </a:p>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Contract Review</a:t>
            </a:r>
          </a:p>
        </p:txBody>
      </p:sp>
      <p:sp>
        <p:nvSpPr>
          <p:cNvPr id="5" name="Text Placeholder 4">
            <a:extLst>
              <a:ext uri="{FF2B5EF4-FFF2-40B4-BE49-F238E27FC236}">
                <a16:creationId xmlns:a16="http://schemas.microsoft.com/office/drawing/2014/main" id="{87C0F40E-4E6E-4845-B0C4-BDFC580FCF43}"/>
              </a:ext>
            </a:extLst>
          </p:cNvPr>
          <p:cNvSpPr>
            <a:spLocks noGrp="1"/>
          </p:cNvSpPr>
          <p:nvPr>
            <p:ph type="body" sz="quarter" idx="3"/>
          </p:nvPr>
        </p:nvSpPr>
        <p:spPr>
          <a:solidFill>
            <a:schemeClr val="tx1"/>
          </a:solidFill>
        </p:spPr>
        <p:txBody>
          <a:bodyPr/>
          <a:lstStyle/>
          <a:p>
            <a:pPr algn="ctr"/>
            <a:r>
              <a:rPr lang="en-US" dirty="0">
                <a:solidFill>
                  <a:schemeClr val="bg1"/>
                </a:solidFill>
                <a:latin typeface="Times New Roman" panose="02020603050405020304" pitchFamily="18" charset="0"/>
                <a:cs typeface="Times New Roman" panose="02020603050405020304" pitchFamily="18" charset="0"/>
              </a:rPr>
              <a:t>Concurrent</a:t>
            </a:r>
            <a:endParaRPr lang="en-US" dirty="0">
              <a:solidFill>
                <a:schemeClr val="bg1"/>
              </a:solidFill>
            </a:endParaRPr>
          </a:p>
        </p:txBody>
      </p:sp>
      <p:sp>
        <p:nvSpPr>
          <p:cNvPr id="6" name="Content Placeholder 5">
            <a:extLst>
              <a:ext uri="{FF2B5EF4-FFF2-40B4-BE49-F238E27FC236}">
                <a16:creationId xmlns:a16="http://schemas.microsoft.com/office/drawing/2014/main" id="{88A5D190-CAB1-4A30-A2E9-49F4F30039F8}"/>
              </a:ext>
            </a:extLst>
          </p:cNvPr>
          <p:cNvSpPr>
            <a:spLocks noGrp="1"/>
          </p:cNvSpPr>
          <p:nvPr>
            <p:ph sz="quarter" idx="4"/>
          </p:nvPr>
        </p:nvSpPr>
        <p:spPr/>
        <p:txBody>
          <a:bodyPr>
            <a:normAutofit/>
          </a:bodyPr>
          <a:lstStyle/>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Implementation plan</a:t>
            </a:r>
          </a:p>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Training</a:t>
            </a:r>
          </a:p>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Data collection</a:t>
            </a:r>
          </a:p>
          <a:p>
            <a:pPr lvl="1">
              <a:buClr>
                <a:schemeClr val="tx1"/>
              </a:buCl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Stand up user interface</a:t>
            </a:r>
          </a:p>
          <a:p>
            <a:endParaRPr lang="en-US" dirty="0"/>
          </a:p>
        </p:txBody>
      </p:sp>
      <p:pic>
        <p:nvPicPr>
          <p:cNvPr id="7" name="Picture 6">
            <a:extLst>
              <a:ext uri="{FF2B5EF4-FFF2-40B4-BE49-F238E27FC236}">
                <a16:creationId xmlns:a16="http://schemas.microsoft.com/office/drawing/2014/main" id="{2D577A95-BBF6-4467-A9B8-7BAA036FDE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23348012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965201" y="643467"/>
            <a:ext cx="6255026" cy="5054008"/>
          </a:xfrm>
        </p:spPr>
        <p:txBody>
          <a:bodyPr vert="horz" lIns="91440" tIns="45720" rIns="91440" bIns="45720" rtlCol="0" anchor="ctr">
            <a:normAutofit/>
          </a:bodyPr>
          <a:lstStyle/>
          <a:p>
            <a:pPr algn="r" defTabSz="914400"/>
            <a:r>
              <a:rPr lang="en-US" spc="-50" dirty="0">
                <a:latin typeface="Times New Roman" panose="02020603050405020304" pitchFamily="18" charset="0"/>
                <a:cs typeface="Times New Roman" panose="02020603050405020304" pitchFamily="18" charset="0"/>
              </a:rPr>
              <a:t>Public Comments</a:t>
            </a:r>
          </a:p>
        </p:txBody>
      </p:sp>
      <p:sp>
        <p:nvSpPr>
          <p:cNvPr id="3" name="Text Placeholder 2"/>
          <p:cNvSpPr>
            <a:spLocks noGrp="1"/>
          </p:cNvSpPr>
          <p:nvPr>
            <p:ph type="body" idx="1"/>
          </p:nvPr>
        </p:nvSpPr>
        <p:spPr>
          <a:xfrm>
            <a:off x="7870995" y="643467"/>
            <a:ext cx="3341488" cy="5054008"/>
          </a:xfrm>
        </p:spPr>
        <p:txBody>
          <a:bodyPr vert="horz" lIns="91440" tIns="45720" rIns="91440" bIns="45720" rtlCol="0" anchor="ctr">
            <a:normAutofit/>
          </a:bodyPr>
          <a:lstStyle/>
          <a:p>
            <a:pPr defTabSz="914400"/>
            <a:r>
              <a:rPr lang="en-US" sz="1500" dirty="0">
                <a:latin typeface="Times New Roman" panose="02020603050405020304" pitchFamily="18" charset="0"/>
                <a:cs typeface="Times New Roman" panose="02020603050405020304" pitchFamily="18" charset="0"/>
              </a:rPr>
              <a:t>Open Forum</a:t>
            </a:r>
          </a:p>
          <a:p>
            <a:pPr defTabSz="914400"/>
            <a:r>
              <a:rPr lang="en-US" sz="1500" dirty="0">
                <a:latin typeface="Times New Roman" panose="02020603050405020304" pitchFamily="18" charset="0"/>
                <a:cs typeface="Times New Roman" panose="02020603050405020304" pitchFamily="18" charset="0"/>
              </a:rPr>
              <a:t>During the Public Comments portion of the meeting, attendees that wish to speak will be asked to use the ‘Raise Hand’ feature, located in the bottom righthand corner of the Participant List.  </a:t>
            </a:r>
          </a:p>
          <a:p>
            <a:pPr defTabSz="914400"/>
            <a:r>
              <a:rPr lang="en-US" sz="1500" dirty="0">
                <a:latin typeface="Times New Roman" panose="02020603050405020304" pitchFamily="18" charset="0"/>
                <a:cs typeface="Times New Roman" panose="02020603050405020304" pitchFamily="18" charset="0"/>
              </a:rPr>
              <a:t>If you are joining by telephone only, please dial *9 on your keypad to raise your hand.</a:t>
            </a:r>
          </a:p>
          <a:p>
            <a:pPr defTabSz="914400"/>
            <a:r>
              <a:rPr lang="en-US" sz="1500" dirty="0">
                <a:latin typeface="Times New Roman" panose="02020603050405020304" pitchFamily="18" charset="0"/>
                <a:cs typeface="Times New Roman" panose="02020603050405020304" pitchFamily="18" charset="0"/>
              </a:rPr>
              <a:t>If you are joining by computer, the chat feature is available to all attendees and participants.</a:t>
            </a:r>
          </a:p>
          <a:p>
            <a:pPr defTabSz="914400"/>
            <a:endParaRPr lang="en-US" sz="1500" dirty="0">
              <a:latin typeface="Times New Roman" panose="02020603050405020304" pitchFamily="18" charset="0"/>
              <a:cs typeface="Times New Roman" panose="02020603050405020304" pitchFamily="18" charset="0"/>
            </a:endParaRPr>
          </a:p>
        </p:txBody>
      </p:sp>
      <p:cxnSp>
        <p:nvCxnSpPr>
          <p:cNvPr id="17" name="Straight Connector 16">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54852" y="5920873"/>
            <a:ext cx="385765" cy="390528"/>
          </a:xfrm>
          <a:prstGeom prst="rect">
            <a:avLst/>
          </a:prstGeom>
        </p:spPr>
      </p:pic>
    </p:spTree>
    <p:extLst>
      <p:ext uri="{BB962C8B-B14F-4D97-AF65-F5344CB8AC3E}">
        <p14:creationId xmlns:p14="http://schemas.microsoft.com/office/powerpoint/2010/main" val="30870060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Next Meeting</a:t>
            </a:r>
          </a:p>
        </p:txBody>
      </p:sp>
      <p:sp>
        <p:nvSpPr>
          <p:cNvPr id="3" name="Text Placeholder 2"/>
          <p:cNvSpPr>
            <a:spLocks noGrp="1"/>
          </p:cNvSpPr>
          <p:nvPr>
            <p:ph type="body" idx="1"/>
          </p:nvPr>
        </p:nvSpPr>
        <p:spPr/>
        <p:txBody>
          <a:bodyPr>
            <a:normAutofit/>
          </a:bodyPr>
          <a:lstStyle/>
          <a:p>
            <a:r>
              <a:rPr lang="en-US" dirty="0">
                <a:latin typeface="Times New Roman" panose="02020603050405020304" pitchFamily="18" charset="0"/>
                <a:cs typeface="Times New Roman" panose="02020603050405020304" pitchFamily="18" charset="0"/>
              </a:rPr>
              <a:t>TBD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54852" y="5920873"/>
            <a:ext cx="385765" cy="390528"/>
          </a:xfrm>
          <a:prstGeom prst="rect">
            <a:avLst/>
          </a:prstGeom>
        </p:spPr>
      </p:pic>
    </p:spTree>
    <p:extLst>
      <p:ext uri="{BB962C8B-B14F-4D97-AF65-F5344CB8AC3E}">
        <p14:creationId xmlns:p14="http://schemas.microsoft.com/office/powerpoint/2010/main" val="10851515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Adjournment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54852" y="5920873"/>
            <a:ext cx="385765" cy="390528"/>
          </a:xfrm>
          <a:prstGeom prst="rect">
            <a:avLst/>
          </a:prstGeom>
        </p:spPr>
      </p:pic>
    </p:spTree>
    <p:extLst>
      <p:ext uri="{BB962C8B-B14F-4D97-AF65-F5344CB8AC3E}">
        <p14:creationId xmlns:p14="http://schemas.microsoft.com/office/powerpoint/2010/main" val="16358283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69223" y="753228"/>
            <a:ext cx="10482686" cy="1080938"/>
          </a:xfrm>
        </p:spPr>
        <p:txBody>
          <a:bodyPr>
            <a:normAutofit/>
          </a:bodyPr>
          <a:lstStyle/>
          <a:p>
            <a:pPr algn="r"/>
            <a:r>
              <a:rPr lang="en-US" sz="7200" dirty="0">
                <a:latin typeface="Times New Roman" panose="02020603050405020304" pitchFamily="18" charset="0"/>
                <a:cs typeface="Times New Roman" panose="02020603050405020304" pitchFamily="18" charset="0"/>
              </a:rPr>
              <a:t>Meeting Agenda</a:t>
            </a:r>
            <a:endParaRPr lang="en-US" sz="3200"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idx="1"/>
          </p:nvPr>
        </p:nvSpPr>
        <p:spPr/>
        <p:txBody>
          <a:bodyPr/>
          <a:lstStyle/>
          <a:p>
            <a:r>
              <a:rPr lang="en-US" sz="3200" u="sng" dirty="0">
                <a:latin typeface="Times New Roman" panose="02020603050405020304" pitchFamily="18" charset="0"/>
                <a:cs typeface="Times New Roman" panose="02020603050405020304" pitchFamily="18" charset="0"/>
              </a:rPr>
              <a:t>Introduction</a:t>
            </a:r>
          </a:p>
        </p:txBody>
      </p:sp>
      <p:sp>
        <p:nvSpPr>
          <p:cNvPr id="8" name="Text Placeholder 7"/>
          <p:cNvSpPr>
            <a:spLocks noGrp="1"/>
          </p:cNvSpPr>
          <p:nvPr>
            <p:ph type="body" sz="half" idx="15"/>
          </p:nvPr>
        </p:nvSpPr>
        <p:spPr>
          <a:xfrm>
            <a:off x="433143" y="3022680"/>
            <a:ext cx="3296887" cy="2913513"/>
          </a:xfrm>
        </p:spPr>
        <p:txBody>
          <a:bodyPr>
            <a:normAutofit/>
          </a:bodyPr>
          <a:lstStyle/>
          <a:p>
            <a:pPr marL="342874" indent="-342874">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Call to Order</a:t>
            </a:r>
          </a:p>
          <a:p>
            <a:pPr marL="342874" indent="-342874">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Roll Call</a:t>
            </a:r>
          </a:p>
          <a:p>
            <a:pPr marL="342874" indent="-342874">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Agenda Approval </a:t>
            </a:r>
          </a:p>
          <a:p>
            <a:pPr marL="342874" indent="-342874">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Guest Introductions</a:t>
            </a:r>
          </a:p>
          <a:p>
            <a:pPr marL="342874" indent="-342874">
              <a:buFont typeface="Wingdings" panose="05000000000000000000" pitchFamily="2" charset="2"/>
              <a:buChar char="v"/>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6" name="Text Placeholder 5"/>
          <p:cNvSpPr>
            <a:spLocks noGrp="1"/>
          </p:cNvSpPr>
          <p:nvPr>
            <p:ph type="body" sz="quarter" idx="3"/>
          </p:nvPr>
        </p:nvSpPr>
        <p:spPr>
          <a:xfrm>
            <a:off x="4906812" y="2377716"/>
            <a:ext cx="3063240" cy="576262"/>
          </a:xfrm>
        </p:spPr>
        <p:txBody>
          <a:bodyPr/>
          <a:lstStyle/>
          <a:p>
            <a:r>
              <a:rPr lang="en-US" sz="3200" u="sng" dirty="0">
                <a:latin typeface="Times New Roman" panose="02020603050405020304" pitchFamily="18" charset="0"/>
                <a:cs typeface="Times New Roman" panose="02020603050405020304" pitchFamily="18" charset="0"/>
              </a:rPr>
              <a:t>Action Items</a:t>
            </a:r>
          </a:p>
        </p:txBody>
      </p:sp>
      <p:sp>
        <p:nvSpPr>
          <p:cNvPr id="9" name="Text Placeholder 8"/>
          <p:cNvSpPr>
            <a:spLocks noGrp="1"/>
          </p:cNvSpPr>
          <p:nvPr>
            <p:ph type="body" sz="half" idx="16"/>
          </p:nvPr>
        </p:nvSpPr>
        <p:spPr>
          <a:xfrm>
            <a:off x="4633152" y="3022674"/>
            <a:ext cx="3519799" cy="2913513"/>
          </a:xfrm>
        </p:spPr>
        <p:txBody>
          <a:bodyPr>
            <a:normAutofit lnSpcReduction="10000"/>
          </a:bodyPr>
          <a:lstStyle/>
          <a:p>
            <a:pPr marL="285730" indent="-285730">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GIS Program</a:t>
            </a:r>
          </a:p>
          <a:p>
            <a:pPr marL="800065" lvl="1"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Timeline</a:t>
            </a:r>
          </a:p>
          <a:p>
            <a:pPr marL="800065" lvl="1"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Funding and Deliverables from RFP</a:t>
            </a:r>
          </a:p>
          <a:p>
            <a:pPr marL="800065" lvl="1"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Evaluation</a:t>
            </a:r>
          </a:p>
          <a:p>
            <a:pPr marL="800065" lvl="1" indent="-342900">
              <a:buFont typeface="Arial" panose="020B0604020202020204" pitchFamily="34" charset="0"/>
              <a:buChar char="•"/>
            </a:pPr>
            <a:r>
              <a:rPr lang="en-US" sz="2200" dirty="0">
                <a:solidFill>
                  <a:schemeClr val="tx1"/>
                </a:solidFill>
                <a:latin typeface="Times New Roman" panose="02020603050405020304" pitchFamily="18" charset="0"/>
                <a:cs typeface="Times New Roman" panose="02020603050405020304" pitchFamily="18" charset="0"/>
              </a:rPr>
              <a:t>Next Steps</a:t>
            </a:r>
          </a:p>
          <a:p>
            <a:pPr marL="457198" indent="-457200">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CPE RFP</a:t>
            </a:r>
          </a:p>
          <a:p>
            <a:pPr marL="742915" lvl="1" indent="-285750">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Vendor Qualification</a:t>
            </a:r>
            <a:endParaRPr lang="en-US" sz="22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7" name="Text Placeholder 6"/>
          <p:cNvSpPr>
            <a:spLocks noGrp="1"/>
          </p:cNvSpPr>
          <p:nvPr>
            <p:ph type="body" sz="quarter" idx="13"/>
          </p:nvPr>
        </p:nvSpPr>
        <p:spPr>
          <a:xfrm>
            <a:off x="9145885" y="2377716"/>
            <a:ext cx="2296596" cy="576262"/>
          </a:xfrm>
        </p:spPr>
        <p:txBody>
          <a:bodyPr/>
          <a:lstStyle/>
          <a:p>
            <a:r>
              <a:rPr lang="en-US" sz="3200" u="sng" dirty="0">
                <a:latin typeface="Times New Roman" panose="02020603050405020304" pitchFamily="18" charset="0"/>
                <a:cs typeface="Times New Roman" panose="02020603050405020304" pitchFamily="18" charset="0"/>
              </a:rPr>
              <a:t>Closing</a:t>
            </a:r>
          </a:p>
        </p:txBody>
      </p:sp>
      <p:sp>
        <p:nvSpPr>
          <p:cNvPr id="10" name="Text Placeholder 9"/>
          <p:cNvSpPr>
            <a:spLocks noGrp="1"/>
          </p:cNvSpPr>
          <p:nvPr>
            <p:ph type="body" sz="half" idx="17"/>
          </p:nvPr>
        </p:nvSpPr>
        <p:spPr>
          <a:xfrm>
            <a:off x="9056073" y="3022674"/>
            <a:ext cx="3267271" cy="2913513"/>
          </a:xfrm>
        </p:spPr>
        <p:txBody>
          <a:bodyPr/>
          <a:lstStyle/>
          <a:p>
            <a:pPr marL="285730" indent="-285730">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Public Comments</a:t>
            </a:r>
          </a:p>
          <a:p>
            <a:pPr marL="285730" indent="-285730">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Next Meeting</a:t>
            </a:r>
          </a:p>
          <a:p>
            <a:pPr marL="285730" indent="-285730">
              <a:buFont typeface="Wingdings" panose="05000000000000000000" pitchFamily="2" charset="2"/>
              <a:buChar char="v"/>
            </a:pPr>
            <a:r>
              <a:rPr lang="en-US" sz="2200" dirty="0">
                <a:solidFill>
                  <a:schemeClr val="tx1"/>
                </a:solidFill>
                <a:latin typeface="Times New Roman" panose="02020603050405020304" pitchFamily="18" charset="0"/>
                <a:cs typeface="Times New Roman" panose="02020603050405020304" pitchFamily="18" charset="0"/>
              </a:rPr>
              <a:t>Adjournment</a:t>
            </a:r>
          </a:p>
          <a:p>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840030" y="6404481"/>
            <a:ext cx="9849679" cy="369332"/>
          </a:xfrm>
          <a:prstGeom prst="rect">
            <a:avLst/>
          </a:prstGeom>
          <a:noFill/>
        </p:spPr>
        <p:txBody>
          <a:bodyPr wrap="square" rtlCol="0">
            <a:spAutoFit/>
          </a:bodyPr>
          <a:lstStyle/>
          <a:p>
            <a:r>
              <a:rPr lang="en-US" i="1" dirty="0">
                <a:latin typeface="Times New Roman" panose="02020603050405020304" pitchFamily="18" charset="0"/>
                <a:cs typeface="Times New Roman" panose="02020603050405020304" pitchFamily="18" charset="0"/>
              </a:rPr>
              <a:t>If you haven’t done so, please sign in.</a:t>
            </a: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34842319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18734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0">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a:extLst>
              <a:ext uri="{FF2B5EF4-FFF2-40B4-BE49-F238E27FC236}">
                <a16:creationId xmlns:a16="http://schemas.microsoft.com/office/drawing/2014/main" id="{B1298029-5329-4586-8D85-1C59A5BC7F56}"/>
              </a:ext>
            </a:extLst>
          </p:cNvPr>
          <p:cNvGraphicFramePr>
            <a:graphicFrameLocks noGrp="1"/>
          </p:cNvGraphicFramePr>
          <p:nvPr>
            <p:extLst>
              <p:ext uri="{D42A27DB-BD31-4B8C-83A1-F6EECF244321}">
                <p14:modId xmlns:p14="http://schemas.microsoft.com/office/powerpoint/2010/main" val="869386910"/>
              </p:ext>
            </p:extLst>
          </p:nvPr>
        </p:nvGraphicFramePr>
        <p:xfrm>
          <a:off x="522732" y="521209"/>
          <a:ext cx="11146536" cy="5878483"/>
        </p:xfrm>
        <a:graphic>
          <a:graphicData uri="http://schemas.openxmlformats.org/drawingml/2006/table">
            <a:tbl>
              <a:tblPr/>
              <a:tblGrid>
                <a:gridCol w="558369">
                  <a:extLst>
                    <a:ext uri="{9D8B030D-6E8A-4147-A177-3AD203B41FA5}">
                      <a16:colId xmlns:a16="http://schemas.microsoft.com/office/drawing/2014/main" val="1351077667"/>
                    </a:ext>
                  </a:extLst>
                </a:gridCol>
                <a:gridCol w="558369">
                  <a:extLst>
                    <a:ext uri="{9D8B030D-6E8A-4147-A177-3AD203B41FA5}">
                      <a16:colId xmlns:a16="http://schemas.microsoft.com/office/drawing/2014/main" val="1988716444"/>
                    </a:ext>
                  </a:extLst>
                </a:gridCol>
                <a:gridCol w="1116737">
                  <a:extLst>
                    <a:ext uri="{9D8B030D-6E8A-4147-A177-3AD203B41FA5}">
                      <a16:colId xmlns:a16="http://schemas.microsoft.com/office/drawing/2014/main" val="2615678307"/>
                    </a:ext>
                  </a:extLst>
                </a:gridCol>
                <a:gridCol w="1116737">
                  <a:extLst>
                    <a:ext uri="{9D8B030D-6E8A-4147-A177-3AD203B41FA5}">
                      <a16:colId xmlns:a16="http://schemas.microsoft.com/office/drawing/2014/main" val="228014579"/>
                    </a:ext>
                  </a:extLst>
                </a:gridCol>
                <a:gridCol w="1112570">
                  <a:extLst>
                    <a:ext uri="{9D8B030D-6E8A-4147-A177-3AD203B41FA5}">
                      <a16:colId xmlns:a16="http://schemas.microsoft.com/office/drawing/2014/main" val="2946274520"/>
                    </a:ext>
                  </a:extLst>
                </a:gridCol>
                <a:gridCol w="1112570">
                  <a:extLst>
                    <a:ext uri="{9D8B030D-6E8A-4147-A177-3AD203B41FA5}">
                      <a16:colId xmlns:a16="http://schemas.microsoft.com/office/drawing/2014/main" val="4268967563"/>
                    </a:ext>
                  </a:extLst>
                </a:gridCol>
                <a:gridCol w="1116737">
                  <a:extLst>
                    <a:ext uri="{9D8B030D-6E8A-4147-A177-3AD203B41FA5}">
                      <a16:colId xmlns:a16="http://schemas.microsoft.com/office/drawing/2014/main" val="3620830478"/>
                    </a:ext>
                  </a:extLst>
                </a:gridCol>
                <a:gridCol w="1112570">
                  <a:extLst>
                    <a:ext uri="{9D8B030D-6E8A-4147-A177-3AD203B41FA5}">
                      <a16:colId xmlns:a16="http://schemas.microsoft.com/office/drawing/2014/main" val="3395937380"/>
                    </a:ext>
                  </a:extLst>
                </a:gridCol>
                <a:gridCol w="1116737">
                  <a:extLst>
                    <a:ext uri="{9D8B030D-6E8A-4147-A177-3AD203B41FA5}">
                      <a16:colId xmlns:a16="http://schemas.microsoft.com/office/drawing/2014/main" val="3700265190"/>
                    </a:ext>
                  </a:extLst>
                </a:gridCol>
                <a:gridCol w="1112570">
                  <a:extLst>
                    <a:ext uri="{9D8B030D-6E8A-4147-A177-3AD203B41FA5}">
                      <a16:colId xmlns:a16="http://schemas.microsoft.com/office/drawing/2014/main" val="1619558565"/>
                    </a:ext>
                  </a:extLst>
                </a:gridCol>
                <a:gridCol w="1112570">
                  <a:extLst>
                    <a:ext uri="{9D8B030D-6E8A-4147-A177-3AD203B41FA5}">
                      <a16:colId xmlns:a16="http://schemas.microsoft.com/office/drawing/2014/main" val="1233176871"/>
                    </a:ext>
                  </a:extLst>
                </a:gridCol>
              </a:tblGrid>
              <a:tr h="208349">
                <a:tc gridSpan="11">
                  <a:txBody>
                    <a:bodyPr/>
                    <a:lstStyle/>
                    <a:p>
                      <a:pPr algn="ctr" fontAlgn="b"/>
                      <a:r>
                        <a:rPr lang="en-US" sz="1600" b="1" i="0" u="none" strike="noStrike" dirty="0">
                          <a:solidFill>
                            <a:srgbClr val="000000"/>
                          </a:solidFill>
                          <a:effectLst/>
                          <a:latin typeface="Times New Roman" panose="02020603050405020304" pitchFamily="18" charset="0"/>
                        </a:rPr>
                        <a:t>2018</a:t>
                      </a:r>
                    </a:p>
                  </a:txBody>
                  <a:tcPr marL="3094" marR="3094" marT="309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5523190"/>
                  </a:ext>
                </a:extLst>
              </a:tr>
              <a:tr h="279833">
                <a:tc gridSpan="2">
                  <a:txBody>
                    <a:bodyPr/>
                    <a:lstStyle/>
                    <a:p>
                      <a:pPr algn="ctr" fontAlgn="b"/>
                      <a:r>
                        <a:rPr lang="en-US" sz="1400" b="1" i="0" u="none" strike="noStrike">
                          <a:solidFill>
                            <a:srgbClr val="000000"/>
                          </a:solidFill>
                          <a:effectLst/>
                          <a:latin typeface="Times New Roman" panose="02020603050405020304" pitchFamily="18" charset="0"/>
                        </a:rPr>
                        <a:t>March</a:t>
                      </a:r>
                    </a:p>
                  </a:txBody>
                  <a:tcPr marL="3094" marR="3094" marT="3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400" b="1" i="0" u="none" strike="noStrike" dirty="0">
                          <a:solidFill>
                            <a:srgbClr val="000000"/>
                          </a:solidFill>
                          <a:effectLst/>
                          <a:latin typeface="Times New Roman" panose="02020603050405020304" pitchFamily="18" charset="0"/>
                        </a:rPr>
                        <a:t>April</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Times New Roman" panose="02020603050405020304" pitchFamily="18" charset="0"/>
                        </a:rPr>
                        <a:t>May</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Times New Roman" panose="02020603050405020304" pitchFamily="18" charset="0"/>
                        </a:rPr>
                        <a:t>June</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Times New Roman" panose="02020603050405020304" pitchFamily="18" charset="0"/>
                        </a:rPr>
                        <a:t>July</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Times New Roman" panose="02020603050405020304" pitchFamily="18" charset="0"/>
                        </a:rPr>
                        <a:t>August</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Times New Roman" panose="02020603050405020304" pitchFamily="18" charset="0"/>
                        </a:rPr>
                        <a:t>September</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Times New Roman" panose="02020603050405020304" pitchFamily="18" charset="0"/>
                        </a:rPr>
                        <a:t>October</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Times New Roman" panose="02020603050405020304" pitchFamily="18" charset="0"/>
                        </a:rPr>
                        <a:t>November</a:t>
                      </a:r>
                    </a:p>
                  </a:txBody>
                  <a:tcPr marL="3094" marR="3094" marT="3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Times New Roman" panose="02020603050405020304" pitchFamily="18" charset="0"/>
                        </a:rPr>
                        <a:t>December</a:t>
                      </a:r>
                    </a:p>
                  </a:txBody>
                  <a:tcPr marL="3094" marR="3094" marT="3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038935"/>
                  </a:ext>
                </a:extLst>
              </a:tr>
              <a:tr h="208349">
                <a:tc>
                  <a:txBody>
                    <a:bodyPr/>
                    <a:lstStyle/>
                    <a:p>
                      <a:pPr algn="ctr" fontAlgn="b"/>
                      <a:r>
                        <a:rPr lang="en-US" sz="1400" b="0" i="0" u="none" strike="noStrike" dirty="0">
                          <a:solidFill>
                            <a:srgbClr val="000000"/>
                          </a:solidFill>
                          <a:effectLst/>
                          <a:latin typeface="Times New Roman" panose="02020603050405020304" pitchFamily="18" charset="0"/>
                        </a:rPr>
                        <a:t> </a:t>
                      </a: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dirty="0">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dirty="0">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dirty="0">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dirty="0">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dirty="0">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a:solidFill>
                          <a:srgbClr val="000000"/>
                        </a:solidFill>
                        <a:effectLst/>
                        <a:latin typeface="Times New Roman" panose="02020603050405020304" pitchFamily="18" charset="0"/>
                      </a:endParaRPr>
                    </a:p>
                  </a:txBody>
                  <a:tcPr marL="3094" marR="3094" marT="3094"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48856608"/>
                  </a:ext>
                </a:extLst>
              </a:tr>
              <a:tr h="2351177">
                <a:tc gridSpan="2">
                  <a:txBody>
                    <a:bodyPr/>
                    <a:lstStyle/>
                    <a:p>
                      <a:pPr algn="ctr" fontAlgn="t"/>
                      <a:r>
                        <a:rPr lang="en-US" sz="1400" b="1" i="0" u="none" strike="noStrike">
                          <a:solidFill>
                            <a:srgbClr val="FF0000"/>
                          </a:solidFill>
                          <a:effectLst/>
                          <a:latin typeface="Times New Roman" panose="02020603050405020304" pitchFamily="18" charset="0"/>
                        </a:rPr>
                        <a:t>3/31/2018</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Federal Grant</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Performance Period Starts</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r>
                        <a:rPr lang="en-US" sz="1400" b="1" i="0" u="none" strike="noStrike">
                          <a:solidFill>
                            <a:srgbClr val="000000"/>
                          </a:solidFill>
                          <a:effectLst/>
                          <a:latin typeface="Times New Roman" panose="02020603050405020304" pitchFamily="18" charset="0"/>
                        </a:rPr>
                        <a:t>4/18/2018</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NG9-1-1 GIS Kick Off Meeting</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GISA Conference 2018</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400" b="1" i="0" u="none" strike="noStrike">
                          <a:solidFill>
                            <a:srgbClr val="000000"/>
                          </a:solidFill>
                          <a:effectLst/>
                          <a:latin typeface="Times New Roman" panose="02020603050405020304" pitchFamily="18" charset="0"/>
                        </a:rPr>
                        <a:t>5/14/2018</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Deputy Director Hired</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400" b="1" i="0" u="none" strike="noStrike">
                          <a:solidFill>
                            <a:srgbClr val="000000"/>
                          </a:solidFill>
                          <a:effectLst/>
                          <a:latin typeface="Times New Roman" panose="02020603050405020304" pitchFamily="18" charset="0"/>
                        </a:rPr>
                        <a:t>8/17/2020</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Federal Grant</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Initial Application and Certification filed </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400" b="1" i="0" u="none" strike="noStrike" dirty="0">
                          <a:solidFill>
                            <a:srgbClr val="000000"/>
                          </a:solidFill>
                          <a:effectLst/>
                          <a:latin typeface="Times New Roman" panose="02020603050405020304" pitchFamily="18" charset="0"/>
                        </a:rPr>
                        <a:t>10/15/2018</a:t>
                      </a: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GIS in Alabama's NG9-1-1</a:t>
                      </a: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28th Annual Gulf Coast </a:t>
                      </a:r>
                    </a:p>
                    <a:p>
                      <a:pPr algn="ctr" fontAlgn="t"/>
                      <a:r>
                        <a:rPr lang="en-US" sz="1400" b="0" i="0" u="none" strike="noStrike" dirty="0">
                          <a:solidFill>
                            <a:srgbClr val="000000"/>
                          </a:solidFill>
                          <a:effectLst/>
                          <a:latin typeface="Times New Roman" panose="02020603050405020304" pitchFamily="18" charset="0"/>
                        </a:rPr>
                        <a:t>9-1-1 Conference</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extLst>
                  <a:ext uri="{0D108BD9-81ED-4DB2-BD59-A6C34878D82A}">
                    <a16:rowId xmlns:a16="http://schemas.microsoft.com/office/drawing/2014/main" val="3959603874"/>
                  </a:ext>
                </a:extLst>
              </a:tr>
              <a:tr h="208349">
                <a:tc gridSpan="2">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extLst>
                  <a:ext uri="{0D108BD9-81ED-4DB2-BD59-A6C34878D82A}">
                    <a16:rowId xmlns:a16="http://schemas.microsoft.com/office/drawing/2014/main" val="596270448"/>
                  </a:ext>
                </a:extLst>
              </a:tr>
              <a:tr h="2351177">
                <a:tc gridSpan="2">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hMerge="1">
                  <a:txBody>
                    <a:bodyPr/>
                    <a:lstStyle/>
                    <a:p>
                      <a:endParaRPr lang="en-US"/>
                    </a:p>
                  </a:txBody>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400" b="1" i="0" u="none" strike="noStrike">
                          <a:solidFill>
                            <a:srgbClr val="000000"/>
                          </a:solidFill>
                          <a:effectLst/>
                          <a:latin typeface="Times New Roman" panose="02020603050405020304" pitchFamily="18" charset="0"/>
                        </a:rPr>
                        <a:t>8/23/2018</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GIS in Alabama's NG9-1-1</a:t>
                      </a:r>
                      <a:br>
                        <a:rPr lang="en-US" sz="1400" b="0" i="0" u="none" strike="noStrike">
                          <a:solidFill>
                            <a:srgbClr val="000000"/>
                          </a:solidFill>
                          <a:effectLst/>
                          <a:latin typeface="Times New Roman" panose="02020603050405020304" pitchFamily="18" charset="0"/>
                        </a:rPr>
                      </a:br>
                      <a:r>
                        <a:rPr lang="en-US" sz="1400" b="0" i="0" u="none" strike="noStrike">
                          <a:solidFill>
                            <a:srgbClr val="000000"/>
                          </a:solidFill>
                          <a:effectLst/>
                          <a:latin typeface="Times New Roman" panose="02020603050405020304" pitchFamily="18" charset="0"/>
                        </a:rPr>
                        <a:t>ACCA Annual Convention</a:t>
                      </a:r>
                    </a:p>
                  </a:txBody>
                  <a:tcPr marL="3094" marR="3094" marT="309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extLst>
                  <a:ext uri="{0D108BD9-81ED-4DB2-BD59-A6C34878D82A}">
                    <a16:rowId xmlns:a16="http://schemas.microsoft.com/office/drawing/2014/main" val="2545067175"/>
                  </a:ext>
                </a:extLst>
              </a:tr>
              <a:tr h="208349">
                <a:tc gridSpan="2">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hMerge="1">
                  <a:txBody>
                    <a:bodyPr/>
                    <a:lstStyle/>
                    <a:p>
                      <a:endParaRPr lang="en-US"/>
                    </a:p>
                  </a:txBody>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a:solidFill>
                          <a:srgbClr val="000000"/>
                        </a:solidFill>
                        <a:effectLst/>
                        <a:latin typeface="Times New Roman" panose="02020603050405020304" pitchFamily="18" charset="0"/>
                      </a:endParaRPr>
                    </a:p>
                  </a:txBody>
                  <a:tcPr marL="3094" marR="3094" marT="3094" marB="0">
                    <a:lnL>
                      <a:noFill/>
                    </a:lnL>
                    <a:lnR>
                      <a:noFill/>
                    </a:lnR>
                    <a:lnT>
                      <a:noFill/>
                    </a:lnT>
                    <a:lnB>
                      <a:noFill/>
                    </a:lnB>
                  </a:tcPr>
                </a:tc>
                <a:tc>
                  <a:txBody>
                    <a:bodyPr/>
                    <a:lstStyle/>
                    <a:p>
                      <a:pPr algn="ctr" fontAlgn="t"/>
                      <a:endParaRPr lang="en-US" sz="1400" b="0" i="0" u="none" strike="noStrike" dirty="0">
                        <a:solidFill>
                          <a:srgbClr val="000000"/>
                        </a:solidFill>
                        <a:effectLst/>
                        <a:latin typeface="Times New Roman" panose="02020603050405020304" pitchFamily="18" charset="0"/>
                      </a:endParaRPr>
                    </a:p>
                  </a:txBody>
                  <a:tcPr marL="3094" marR="3094" marT="3094" marB="0">
                    <a:lnL>
                      <a:noFill/>
                    </a:lnL>
                    <a:lnR>
                      <a:noFill/>
                    </a:lnR>
                    <a:lnT>
                      <a:noFill/>
                    </a:lnT>
                    <a:lnB>
                      <a:noFill/>
                    </a:lnB>
                  </a:tcPr>
                </a:tc>
                <a:extLst>
                  <a:ext uri="{0D108BD9-81ED-4DB2-BD59-A6C34878D82A}">
                    <a16:rowId xmlns:a16="http://schemas.microsoft.com/office/drawing/2014/main" val="572487561"/>
                  </a:ext>
                </a:extLst>
              </a:tr>
            </a:tbl>
          </a:graphicData>
        </a:graphic>
      </p:graphicFrame>
    </p:spTree>
    <p:extLst>
      <p:ext uri="{BB962C8B-B14F-4D97-AF65-F5344CB8AC3E}">
        <p14:creationId xmlns:p14="http://schemas.microsoft.com/office/powerpoint/2010/main" val="119506463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306028F3-D27B-4C92-ADD7-9A5F9D163C07}"/>
              </a:ext>
            </a:extLst>
          </p:cNvPr>
          <p:cNvGraphicFramePr>
            <a:graphicFrameLocks noGrp="1"/>
          </p:cNvGraphicFramePr>
          <p:nvPr>
            <p:extLst>
              <p:ext uri="{D42A27DB-BD31-4B8C-83A1-F6EECF244321}">
                <p14:modId xmlns:p14="http://schemas.microsoft.com/office/powerpoint/2010/main" val="322939652"/>
              </p:ext>
            </p:extLst>
          </p:nvPr>
        </p:nvGraphicFramePr>
        <p:xfrm>
          <a:off x="522731" y="521209"/>
          <a:ext cx="11146531" cy="5661193"/>
        </p:xfrm>
        <a:graphic>
          <a:graphicData uri="http://schemas.openxmlformats.org/drawingml/2006/table">
            <a:tbl>
              <a:tblPr firstRow="1" bandRow="1"/>
              <a:tblGrid>
                <a:gridCol w="1013321">
                  <a:extLst>
                    <a:ext uri="{9D8B030D-6E8A-4147-A177-3AD203B41FA5}">
                      <a16:colId xmlns:a16="http://schemas.microsoft.com/office/drawing/2014/main" val="388951486"/>
                    </a:ext>
                  </a:extLst>
                </a:gridCol>
                <a:gridCol w="1013321">
                  <a:extLst>
                    <a:ext uri="{9D8B030D-6E8A-4147-A177-3AD203B41FA5}">
                      <a16:colId xmlns:a16="http://schemas.microsoft.com/office/drawing/2014/main" val="100795811"/>
                    </a:ext>
                  </a:extLst>
                </a:gridCol>
                <a:gridCol w="1013321">
                  <a:extLst>
                    <a:ext uri="{9D8B030D-6E8A-4147-A177-3AD203B41FA5}">
                      <a16:colId xmlns:a16="http://schemas.microsoft.com/office/drawing/2014/main" val="3425726523"/>
                    </a:ext>
                  </a:extLst>
                </a:gridCol>
                <a:gridCol w="1013321">
                  <a:extLst>
                    <a:ext uri="{9D8B030D-6E8A-4147-A177-3AD203B41FA5}">
                      <a16:colId xmlns:a16="http://schemas.microsoft.com/office/drawing/2014/main" val="3969798739"/>
                    </a:ext>
                  </a:extLst>
                </a:gridCol>
                <a:gridCol w="1013321">
                  <a:extLst>
                    <a:ext uri="{9D8B030D-6E8A-4147-A177-3AD203B41FA5}">
                      <a16:colId xmlns:a16="http://schemas.microsoft.com/office/drawing/2014/main" val="1107599517"/>
                    </a:ext>
                  </a:extLst>
                </a:gridCol>
                <a:gridCol w="1013321">
                  <a:extLst>
                    <a:ext uri="{9D8B030D-6E8A-4147-A177-3AD203B41FA5}">
                      <a16:colId xmlns:a16="http://schemas.microsoft.com/office/drawing/2014/main" val="1610794985"/>
                    </a:ext>
                  </a:extLst>
                </a:gridCol>
                <a:gridCol w="1013321">
                  <a:extLst>
                    <a:ext uri="{9D8B030D-6E8A-4147-A177-3AD203B41FA5}">
                      <a16:colId xmlns:a16="http://schemas.microsoft.com/office/drawing/2014/main" val="2868776898"/>
                    </a:ext>
                  </a:extLst>
                </a:gridCol>
                <a:gridCol w="1013321">
                  <a:extLst>
                    <a:ext uri="{9D8B030D-6E8A-4147-A177-3AD203B41FA5}">
                      <a16:colId xmlns:a16="http://schemas.microsoft.com/office/drawing/2014/main" val="3845988172"/>
                    </a:ext>
                  </a:extLst>
                </a:gridCol>
                <a:gridCol w="1013321">
                  <a:extLst>
                    <a:ext uri="{9D8B030D-6E8A-4147-A177-3AD203B41FA5}">
                      <a16:colId xmlns:a16="http://schemas.microsoft.com/office/drawing/2014/main" val="3249544981"/>
                    </a:ext>
                  </a:extLst>
                </a:gridCol>
                <a:gridCol w="1013321">
                  <a:extLst>
                    <a:ext uri="{9D8B030D-6E8A-4147-A177-3AD203B41FA5}">
                      <a16:colId xmlns:a16="http://schemas.microsoft.com/office/drawing/2014/main" val="2883947030"/>
                    </a:ext>
                  </a:extLst>
                </a:gridCol>
                <a:gridCol w="1013321">
                  <a:extLst>
                    <a:ext uri="{9D8B030D-6E8A-4147-A177-3AD203B41FA5}">
                      <a16:colId xmlns:a16="http://schemas.microsoft.com/office/drawing/2014/main" val="1175139932"/>
                    </a:ext>
                  </a:extLst>
                </a:gridCol>
              </a:tblGrid>
              <a:tr h="183119">
                <a:tc gridSpan="11">
                  <a:txBody>
                    <a:bodyPr/>
                    <a:lstStyle/>
                    <a:p>
                      <a:pPr algn="ctr" fontAlgn="b"/>
                      <a:r>
                        <a:rPr lang="en-US" sz="1600" b="1" i="0" u="none" strike="noStrike" dirty="0">
                          <a:solidFill>
                            <a:srgbClr val="000000"/>
                          </a:solidFill>
                          <a:effectLst/>
                          <a:latin typeface="Times New Roman" panose="02020603050405020304" pitchFamily="18" charset="0"/>
                        </a:rPr>
                        <a:t>2019</a:t>
                      </a:r>
                    </a:p>
                  </a:txBody>
                  <a:tcPr marL="1995" marR="1995" marT="199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81037383"/>
                  </a:ext>
                </a:extLst>
              </a:tr>
              <a:tr h="183119">
                <a:tc>
                  <a:txBody>
                    <a:bodyPr/>
                    <a:lstStyle/>
                    <a:p>
                      <a:pPr algn="ctr" fontAlgn="b"/>
                      <a:r>
                        <a:rPr lang="en-US" sz="1200" b="1" i="0" u="none" strike="noStrike" dirty="0">
                          <a:solidFill>
                            <a:srgbClr val="000000"/>
                          </a:solidFill>
                          <a:effectLst/>
                          <a:latin typeface="Times New Roman" panose="02020603050405020304" pitchFamily="18" charset="0"/>
                        </a:rPr>
                        <a:t>January</a:t>
                      </a:r>
                    </a:p>
                  </a:txBody>
                  <a:tcPr marL="1995" marR="1995" marT="199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March</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April</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Times New Roman" panose="02020603050405020304" pitchFamily="18" charset="0"/>
                        </a:rPr>
                        <a:t>May</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Times New Roman" panose="02020603050405020304" pitchFamily="18" charset="0"/>
                        </a:rPr>
                        <a:t>June</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July</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August</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September</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Times New Roman" panose="02020603050405020304" pitchFamily="18" charset="0"/>
                        </a:rPr>
                        <a:t>October</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0000"/>
                          </a:solidFill>
                          <a:effectLst/>
                          <a:latin typeface="Times New Roman" panose="02020603050405020304" pitchFamily="18" charset="0"/>
                        </a:rPr>
                        <a:t>November</a:t>
                      </a:r>
                    </a:p>
                  </a:txBody>
                  <a:tcPr marL="1995" marR="1995" marT="199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Times New Roman" panose="02020603050405020304" pitchFamily="18" charset="0"/>
                        </a:rPr>
                        <a:t>December</a:t>
                      </a:r>
                    </a:p>
                  </a:txBody>
                  <a:tcPr marL="1995" marR="1995" marT="199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239161"/>
                  </a:ext>
                </a:extLst>
              </a:tr>
              <a:tr h="183119">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270012"/>
                  </a:ext>
                </a:extLst>
              </a:tr>
              <a:tr h="1088835">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a:solidFill>
                            <a:srgbClr val="000000"/>
                          </a:solidFill>
                          <a:effectLst/>
                          <a:latin typeface="Times New Roman" panose="02020603050405020304" pitchFamily="18" charset="0"/>
                        </a:rPr>
                        <a:t>3/29/2019</a:t>
                      </a:r>
                      <a:br>
                        <a:rPr lang="en-US" sz="1200" b="0" i="0" u="none" strike="noStrike">
                          <a:solidFill>
                            <a:srgbClr val="000000"/>
                          </a:solidFill>
                          <a:effectLst/>
                          <a:latin typeface="Times New Roman" panose="02020603050405020304" pitchFamily="18" charset="0"/>
                        </a:rPr>
                      </a:br>
                      <a:r>
                        <a:rPr lang="en-US" sz="1200" b="0" i="0" u="none" strike="noStrike">
                          <a:solidFill>
                            <a:srgbClr val="000000"/>
                          </a:solidFill>
                          <a:effectLst/>
                          <a:latin typeface="Times New Roman" panose="02020603050405020304" pitchFamily="18" charset="0"/>
                        </a:rPr>
                        <a:t>Federal Grant</a:t>
                      </a:r>
                      <a:br>
                        <a:rPr lang="en-US" sz="1200" b="0" i="0" u="none" strike="noStrike">
                          <a:solidFill>
                            <a:srgbClr val="000000"/>
                          </a:solidFill>
                          <a:effectLst/>
                          <a:latin typeface="Times New Roman" panose="02020603050405020304" pitchFamily="18" charset="0"/>
                        </a:rPr>
                      </a:br>
                      <a:r>
                        <a:rPr lang="en-US" sz="1200" b="0" i="0" u="none" strike="noStrike">
                          <a:solidFill>
                            <a:srgbClr val="000000"/>
                          </a:solidFill>
                          <a:effectLst/>
                          <a:latin typeface="Times New Roman" panose="02020603050405020304" pitchFamily="18" charset="0"/>
                        </a:rPr>
                        <a:t>Final Application Submission</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effectLst/>
                          <a:latin typeface="Times New Roman" panose="02020603050405020304" pitchFamily="18" charset="0"/>
                        </a:rPr>
                        <a:t>4/15/2019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Federal Grant</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Application Accepted by NHTSA</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FF0000"/>
                          </a:solidFill>
                          <a:effectLst/>
                          <a:latin typeface="Times New Roman" panose="02020603050405020304" pitchFamily="18" charset="0"/>
                        </a:rPr>
                        <a:t>8/29/2019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Federal Grant</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Alabama Awarded $2.5M in Grant Funding</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000000"/>
                          </a:solidFill>
                          <a:effectLst/>
                          <a:latin typeface="Times New Roman" panose="02020603050405020304" pitchFamily="18" charset="0"/>
                        </a:rPr>
                        <a:t>11/22/2019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RFP Publicly Released</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200" b="1" i="0" u="none" strike="noStrike" dirty="0">
                          <a:solidFill>
                            <a:srgbClr val="000000"/>
                          </a:solidFill>
                          <a:effectLst/>
                          <a:latin typeface="Times New Roman" panose="02020603050405020304" pitchFamily="18" charset="0"/>
                        </a:rPr>
                        <a:t>12/3/2019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Pre-proposal Conference</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627008"/>
                  </a:ext>
                </a:extLst>
              </a:tr>
              <a:tr h="183119">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981445"/>
                  </a:ext>
                </a:extLst>
              </a:tr>
              <a:tr h="977820">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dirty="0">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000000"/>
                          </a:solidFill>
                          <a:effectLst/>
                          <a:latin typeface="Times New Roman" panose="02020603050405020304" pitchFamily="18" charset="0"/>
                        </a:rPr>
                        <a:t>12/6/2019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Received Five (5) Letters of Intent</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9416065"/>
                  </a:ext>
                </a:extLst>
              </a:tr>
              <a:tr h="183119">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134948"/>
                  </a:ext>
                </a:extLst>
              </a:tr>
              <a:tr h="785370">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000000"/>
                          </a:solidFill>
                          <a:effectLst/>
                          <a:latin typeface="Times New Roman" panose="02020603050405020304" pitchFamily="18" charset="0"/>
                        </a:rPr>
                        <a:t>12/13/2019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Written Questions from Vendors Due</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396703"/>
                  </a:ext>
                </a:extLst>
              </a:tr>
              <a:tr h="183119">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t"/>
                      <a:endParaRPr lang="en-US" sz="1200" b="0" i="0" u="none" strike="noStrike">
                        <a:solidFill>
                          <a:srgbClr val="000000"/>
                        </a:solidFill>
                        <a:effectLst/>
                        <a:latin typeface="Times New Roman" panose="02020603050405020304" pitchFamily="18" charset="0"/>
                      </a:endParaRPr>
                    </a:p>
                  </a:txBody>
                  <a:tcPr marL="1995" marR="1995" marT="1995"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5133584"/>
                  </a:ext>
                </a:extLst>
              </a:tr>
              <a:tr h="1628518">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a:solidFill>
                          <a:srgbClr val="000000"/>
                        </a:solidFill>
                        <a:effectLst/>
                        <a:latin typeface="Times New Roman" panose="02020603050405020304" pitchFamily="18" charset="0"/>
                      </a:endParaRPr>
                    </a:p>
                  </a:txBody>
                  <a:tcPr marL="1995" marR="1995" marT="1995" marB="0" anchor="b">
                    <a:lnL>
                      <a:noFill/>
                    </a:lnL>
                    <a:lnR>
                      <a:noFill/>
                    </a:lnR>
                    <a:lnT>
                      <a:noFill/>
                    </a:lnT>
                    <a:lnB>
                      <a:noFill/>
                    </a:lnB>
                  </a:tcPr>
                </a:tc>
                <a:tc>
                  <a:txBody>
                    <a:bodyPr/>
                    <a:lstStyle/>
                    <a:p>
                      <a:pPr algn="ctr" fontAlgn="b"/>
                      <a:endParaRPr lang="en-US" sz="1200" b="0" i="0" u="none" strike="noStrike" dirty="0">
                        <a:solidFill>
                          <a:srgbClr val="000000"/>
                        </a:solidFill>
                        <a:effectLst/>
                        <a:latin typeface="Times New Roman" panose="02020603050405020304" pitchFamily="18" charset="0"/>
                      </a:endParaRPr>
                    </a:p>
                  </a:txBody>
                  <a:tcPr marL="1995" marR="1995" marT="199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000000"/>
                          </a:solidFill>
                          <a:effectLst/>
                          <a:latin typeface="Times New Roman" panose="02020603050405020304" pitchFamily="18" charset="0"/>
                        </a:rPr>
                        <a:t>12/20/2019</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Responses to Written Questions Returned</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Amended Technical Section Posted</a:t>
                      </a:r>
                    </a:p>
                  </a:txBody>
                  <a:tcPr marL="1995" marR="1995" marT="1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575296"/>
                  </a:ext>
                </a:extLst>
              </a:tr>
            </a:tbl>
          </a:graphicData>
        </a:graphic>
      </p:graphicFrame>
    </p:spTree>
    <p:extLst>
      <p:ext uri="{BB962C8B-B14F-4D97-AF65-F5344CB8AC3E}">
        <p14:creationId xmlns:p14="http://schemas.microsoft.com/office/powerpoint/2010/main" val="1734677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1F73CD34-11E2-416E-9F5A-53D96110B67C}"/>
              </a:ext>
            </a:extLst>
          </p:cNvPr>
          <p:cNvGraphicFramePr>
            <a:graphicFrameLocks noGrp="1"/>
          </p:cNvGraphicFramePr>
          <p:nvPr>
            <p:extLst>
              <p:ext uri="{D42A27DB-BD31-4B8C-83A1-F6EECF244321}">
                <p14:modId xmlns:p14="http://schemas.microsoft.com/office/powerpoint/2010/main" val="3728563240"/>
              </p:ext>
            </p:extLst>
          </p:nvPr>
        </p:nvGraphicFramePr>
        <p:xfrm>
          <a:off x="522732" y="521208"/>
          <a:ext cx="11146536" cy="5200862"/>
        </p:xfrm>
        <a:graphic>
          <a:graphicData uri="http://schemas.openxmlformats.org/drawingml/2006/table">
            <a:tbl>
              <a:tblPr firstRow="1" bandRow="1"/>
              <a:tblGrid>
                <a:gridCol w="928878">
                  <a:extLst>
                    <a:ext uri="{9D8B030D-6E8A-4147-A177-3AD203B41FA5}">
                      <a16:colId xmlns:a16="http://schemas.microsoft.com/office/drawing/2014/main" val="3876440779"/>
                    </a:ext>
                  </a:extLst>
                </a:gridCol>
                <a:gridCol w="928878">
                  <a:extLst>
                    <a:ext uri="{9D8B030D-6E8A-4147-A177-3AD203B41FA5}">
                      <a16:colId xmlns:a16="http://schemas.microsoft.com/office/drawing/2014/main" val="357746455"/>
                    </a:ext>
                  </a:extLst>
                </a:gridCol>
                <a:gridCol w="928878">
                  <a:extLst>
                    <a:ext uri="{9D8B030D-6E8A-4147-A177-3AD203B41FA5}">
                      <a16:colId xmlns:a16="http://schemas.microsoft.com/office/drawing/2014/main" val="428217747"/>
                    </a:ext>
                  </a:extLst>
                </a:gridCol>
                <a:gridCol w="928878">
                  <a:extLst>
                    <a:ext uri="{9D8B030D-6E8A-4147-A177-3AD203B41FA5}">
                      <a16:colId xmlns:a16="http://schemas.microsoft.com/office/drawing/2014/main" val="1256700579"/>
                    </a:ext>
                  </a:extLst>
                </a:gridCol>
                <a:gridCol w="928878">
                  <a:extLst>
                    <a:ext uri="{9D8B030D-6E8A-4147-A177-3AD203B41FA5}">
                      <a16:colId xmlns:a16="http://schemas.microsoft.com/office/drawing/2014/main" val="807668527"/>
                    </a:ext>
                  </a:extLst>
                </a:gridCol>
                <a:gridCol w="928878">
                  <a:extLst>
                    <a:ext uri="{9D8B030D-6E8A-4147-A177-3AD203B41FA5}">
                      <a16:colId xmlns:a16="http://schemas.microsoft.com/office/drawing/2014/main" val="2850002534"/>
                    </a:ext>
                  </a:extLst>
                </a:gridCol>
                <a:gridCol w="928878">
                  <a:extLst>
                    <a:ext uri="{9D8B030D-6E8A-4147-A177-3AD203B41FA5}">
                      <a16:colId xmlns:a16="http://schemas.microsoft.com/office/drawing/2014/main" val="4042894355"/>
                    </a:ext>
                  </a:extLst>
                </a:gridCol>
                <a:gridCol w="928878">
                  <a:extLst>
                    <a:ext uri="{9D8B030D-6E8A-4147-A177-3AD203B41FA5}">
                      <a16:colId xmlns:a16="http://schemas.microsoft.com/office/drawing/2014/main" val="454663573"/>
                    </a:ext>
                  </a:extLst>
                </a:gridCol>
                <a:gridCol w="928878">
                  <a:extLst>
                    <a:ext uri="{9D8B030D-6E8A-4147-A177-3AD203B41FA5}">
                      <a16:colId xmlns:a16="http://schemas.microsoft.com/office/drawing/2014/main" val="3185376434"/>
                    </a:ext>
                  </a:extLst>
                </a:gridCol>
                <a:gridCol w="928878">
                  <a:extLst>
                    <a:ext uri="{9D8B030D-6E8A-4147-A177-3AD203B41FA5}">
                      <a16:colId xmlns:a16="http://schemas.microsoft.com/office/drawing/2014/main" val="2609221316"/>
                    </a:ext>
                  </a:extLst>
                </a:gridCol>
                <a:gridCol w="928878">
                  <a:extLst>
                    <a:ext uri="{9D8B030D-6E8A-4147-A177-3AD203B41FA5}">
                      <a16:colId xmlns:a16="http://schemas.microsoft.com/office/drawing/2014/main" val="2755745808"/>
                    </a:ext>
                  </a:extLst>
                </a:gridCol>
                <a:gridCol w="928878">
                  <a:extLst>
                    <a:ext uri="{9D8B030D-6E8A-4147-A177-3AD203B41FA5}">
                      <a16:colId xmlns:a16="http://schemas.microsoft.com/office/drawing/2014/main" val="2258560757"/>
                    </a:ext>
                  </a:extLst>
                </a:gridCol>
              </a:tblGrid>
              <a:tr h="262526">
                <a:tc gridSpan="12">
                  <a:txBody>
                    <a:bodyPr/>
                    <a:lstStyle/>
                    <a:p>
                      <a:pPr algn="ctr" fontAlgn="b"/>
                      <a:r>
                        <a:rPr lang="en-US" sz="1600" b="1" i="0" u="none" strike="noStrike" dirty="0">
                          <a:solidFill>
                            <a:srgbClr val="000000"/>
                          </a:solidFill>
                          <a:effectLst/>
                          <a:latin typeface="Times New Roman" panose="02020603050405020304" pitchFamily="18" charset="0"/>
                        </a:rPr>
                        <a:t>2020</a:t>
                      </a:r>
                    </a:p>
                  </a:txBody>
                  <a:tcPr marL="2712" marR="2712" marT="27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56065869"/>
                  </a:ext>
                </a:extLst>
              </a:tr>
              <a:tr h="237550">
                <a:tc>
                  <a:txBody>
                    <a:bodyPr/>
                    <a:lstStyle/>
                    <a:p>
                      <a:pPr algn="ctr" fontAlgn="b"/>
                      <a:r>
                        <a:rPr lang="en-US" sz="1100" b="1" i="0" u="none" strike="noStrike">
                          <a:solidFill>
                            <a:srgbClr val="000000"/>
                          </a:solidFill>
                          <a:effectLst/>
                          <a:latin typeface="Times New Roman" panose="02020603050405020304" pitchFamily="18" charset="0"/>
                        </a:rPr>
                        <a:t>January</a:t>
                      </a:r>
                    </a:p>
                  </a:txBody>
                  <a:tcPr marL="2712" marR="2712" marT="27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Times New Roman" panose="02020603050405020304" pitchFamily="18" charset="0"/>
                        </a:rPr>
                        <a:t>February</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Times New Roman" panose="02020603050405020304" pitchFamily="18" charset="0"/>
                        </a:rPr>
                        <a:t>March</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April</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Times New Roman" panose="02020603050405020304" pitchFamily="18" charset="0"/>
                        </a:rPr>
                        <a:t>May</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June</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July</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August</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September</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October</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November</a:t>
                      </a:r>
                    </a:p>
                  </a:txBody>
                  <a:tcPr marL="2712" marR="2712" marT="27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Times New Roman" panose="02020603050405020304" pitchFamily="18" charset="0"/>
                        </a:rPr>
                        <a:t>December</a:t>
                      </a:r>
                    </a:p>
                  </a:txBody>
                  <a:tcPr marL="2712" marR="2712" marT="27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2708587"/>
                  </a:ext>
                </a:extLst>
              </a:tr>
              <a:tr h="208060">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dirty="0">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dirty="0">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dirty="0">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Times New Roman" panose="02020603050405020304" pitchFamily="18" charset="0"/>
                      </a:endParaRPr>
                    </a:p>
                  </a:txBody>
                  <a:tcPr marL="2712" marR="2712" marT="2712"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70646981"/>
                  </a:ext>
                </a:extLst>
              </a:tr>
              <a:tr h="2103453">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100" b="1" i="0" u="none" strike="noStrike" dirty="0">
                          <a:solidFill>
                            <a:srgbClr val="000000"/>
                          </a:solidFill>
                          <a:effectLst/>
                          <a:latin typeface="Times New Roman" panose="02020603050405020304" pitchFamily="18" charset="0"/>
                        </a:rPr>
                        <a:t>2/14/2020</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AL-GIS-RFP-19-002</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Four (4) Vendor Proposals Received</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000000"/>
                          </a:solidFill>
                          <a:effectLst/>
                          <a:latin typeface="Times New Roman" panose="02020603050405020304" pitchFamily="18" charset="0"/>
                        </a:rPr>
                        <a:t>3/16/2020</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GIS Program Manager Hired</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000000"/>
                          </a:solidFill>
                          <a:effectLst/>
                          <a:latin typeface="Times New Roman" panose="02020603050405020304" pitchFamily="18" charset="0"/>
                        </a:rPr>
                        <a:t>4/1/2020</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AL-GIS-RFP-19-002</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Questions and Clarification Statements</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For Vendor Presentations Distributed</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sz="1100" b="1" i="0" u="none" strike="noStrike">
                          <a:solidFill>
                            <a:srgbClr val="000000"/>
                          </a:solidFill>
                          <a:effectLst/>
                          <a:latin typeface="Times New Roman" panose="02020603050405020304" pitchFamily="18" charset="0"/>
                        </a:rPr>
                        <a:t>5/13/2020</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AL-GIS-RFP-19-002</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Vendor Questionnaire Received from Indigital</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100" b="1" i="0" u="none" strike="noStrike">
                          <a:solidFill>
                            <a:srgbClr val="000000"/>
                          </a:solidFill>
                          <a:effectLst/>
                          <a:latin typeface="Times New Roman" panose="02020603050405020304" pitchFamily="18" charset="0"/>
                        </a:rPr>
                        <a:t>7/15/2020</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Vendor Contact Approved</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by the Alabama 9-1-1 Board</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100" b="0" i="0" u="none" strike="noStrike" dirty="0">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extLst>
                  <a:ext uri="{0D108BD9-81ED-4DB2-BD59-A6C34878D82A}">
                    <a16:rowId xmlns:a16="http://schemas.microsoft.com/office/drawing/2014/main" val="487029258"/>
                  </a:ext>
                </a:extLst>
              </a:tr>
              <a:tr h="228231">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extLst>
                  <a:ext uri="{0D108BD9-81ED-4DB2-BD59-A6C34878D82A}">
                    <a16:rowId xmlns:a16="http://schemas.microsoft.com/office/drawing/2014/main" val="3834066310"/>
                  </a:ext>
                </a:extLst>
              </a:tr>
              <a:tr h="2161042">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100" b="1" i="0" u="none" strike="noStrike">
                          <a:solidFill>
                            <a:srgbClr val="000000"/>
                          </a:solidFill>
                          <a:effectLst/>
                          <a:latin typeface="Times New Roman" panose="02020603050405020304" pitchFamily="18" charset="0"/>
                        </a:rPr>
                        <a:t>4/29-30/2020</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AL-GIS-RFP-19-002</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Vendor Oral Presentations</a:t>
                      </a:r>
                      <a:br>
                        <a:rPr lang="en-US" sz="1100" b="0" i="0" u="none" strike="noStrike">
                          <a:solidFill>
                            <a:srgbClr val="000000"/>
                          </a:solidFill>
                          <a:effectLst/>
                          <a:latin typeface="Times New Roman" panose="02020603050405020304" pitchFamily="18" charset="0"/>
                        </a:rPr>
                      </a:br>
                      <a:r>
                        <a:rPr lang="en-US" sz="1100" b="0" i="0" u="none" strike="noStrike">
                          <a:solidFill>
                            <a:srgbClr val="000000"/>
                          </a:solidFill>
                          <a:effectLst/>
                          <a:latin typeface="Times New Roman" panose="02020603050405020304" pitchFamily="18" charset="0"/>
                        </a:rPr>
                        <a:t>and Demonstrations</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100" b="1" i="0" u="none" strike="noStrike" dirty="0">
                          <a:solidFill>
                            <a:srgbClr val="000000"/>
                          </a:solidFill>
                          <a:effectLst/>
                          <a:latin typeface="Times New Roman" panose="02020603050405020304" pitchFamily="18" charset="0"/>
                        </a:rPr>
                        <a:t>7/16/2020</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GIS Project-Phase I Begins</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-NG9-1-1 Call Routing Platform</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-Aggregation of PSAP Boundaries</a:t>
                      </a:r>
                      <a:br>
                        <a:rPr lang="en-US" sz="1100" b="0" i="0" u="none" strike="noStrike" dirty="0">
                          <a:solidFill>
                            <a:srgbClr val="000000"/>
                          </a:solidFill>
                          <a:effectLst/>
                          <a:latin typeface="Times New Roman" panose="02020603050405020304" pitchFamily="18" charset="0"/>
                        </a:rPr>
                      </a:br>
                      <a:r>
                        <a:rPr lang="en-US" sz="1100" b="0" i="0" u="none" strike="noStrike" dirty="0">
                          <a:solidFill>
                            <a:srgbClr val="000000"/>
                          </a:solidFill>
                          <a:effectLst/>
                          <a:latin typeface="Times New Roman" panose="02020603050405020304" pitchFamily="18" charset="0"/>
                        </a:rPr>
                        <a:t>(12 month estimated time of completion)</a:t>
                      </a:r>
                    </a:p>
                  </a:txBody>
                  <a:tcPr marL="2712" marR="2712" marT="271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100" b="0" i="0" u="none" strike="noStrike" dirty="0">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dirty="0">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a:solidFill>
                          <a:srgbClr val="000000"/>
                        </a:solidFill>
                        <a:effectLst/>
                        <a:latin typeface="Times New Roman" panose="02020603050405020304" pitchFamily="18" charset="0"/>
                      </a:endParaRPr>
                    </a:p>
                  </a:txBody>
                  <a:tcPr marL="2712" marR="2712" marT="2712" marB="0">
                    <a:lnL>
                      <a:noFill/>
                    </a:lnL>
                    <a:lnR>
                      <a:noFill/>
                    </a:lnR>
                    <a:lnT>
                      <a:noFill/>
                    </a:lnT>
                    <a:lnB>
                      <a:noFill/>
                    </a:lnB>
                  </a:tcPr>
                </a:tc>
                <a:tc>
                  <a:txBody>
                    <a:bodyPr/>
                    <a:lstStyle/>
                    <a:p>
                      <a:pPr algn="ctr" fontAlgn="t"/>
                      <a:endParaRPr lang="en-US" sz="1100" b="0" i="0" u="none" strike="noStrike" dirty="0">
                        <a:solidFill>
                          <a:srgbClr val="000000"/>
                        </a:solidFill>
                        <a:effectLst/>
                        <a:latin typeface="Times New Roman" panose="02020603050405020304" pitchFamily="18" charset="0"/>
                      </a:endParaRPr>
                    </a:p>
                  </a:txBody>
                  <a:tcPr marL="2712" marR="2712" marT="2712" marB="0">
                    <a:lnL>
                      <a:noFill/>
                    </a:lnL>
                    <a:lnR>
                      <a:noFill/>
                    </a:lnR>
                    <a:lnT>
                      <a:noFill/>
                    </a:lnT>
                    <a:lnB>
                      <a:noFill/>
                    </a:lnB>
                  </a:tcPr>
                </a:tc>
                <a:extLst>
                  <a:ext uri="{0D108BD9-81ED-4DB2-BD59-A6C34878D82A}">
                    <a16:rowId xmlns:a16="http://schemas.microsoft.com/office/drawing/2014/main" val="3459347427"/>
                  </a:ext>
                </a:extLst>
              </a:tr>
            </a:tbl>
          </a:graphicData>
        </a:graphic>
      </p:graphicFrame>
    </p:spTree>
    <p:extLst>
      <p:ext uri="{BB962C8B-B14F-4D97-AF65-F5344CB8AC3E}">
        <p14:creationId xmlns:p14="http://schemas.microsoft.com/office/powerpoint/2010/main" val="11828256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1D238116-1436-4DCC-988E-7874D5F162D7}"/>
              </a:ext>
            </a:extLst>
          </p:cNvPr>
          <p:cNvGraphicFramePr>
            <a:graphicFrameLocks noGrp="1"/>
          </p:cNvGraphicFramePr>
          <p:nvPr>
            <p:extLst>
              <p:ext uri="{D42A27DB-BD31-4B8C-83A1-F6EECF244321}">
                <p14:modId xmlns:p14="http://schemas.microsoft.com/office/powerpoint/2010/main" val="542057612"/>
              </p:ext>
            </p:extLst>
          </p:nvPr>
        </p:nvGraphicFramePr>
        <p:xfrm>
          <a:off x="522731" y="521208"/>
          <a:ext cx="11146532" cy="3180980"/>
        </p:xfrm>
        <a:graphic>
          <a:graphicData uri="http://schemas.openxmlformats.org/drawingml/2006/table">
            <a:tbl>
              <a:tblPr/>
              <a:tblGrid>
                <a:gridCol w="1012976">
                  <a:extLst>
                    <a:ext uri="{9D8B030D-6E8A-4147-A177-3AD203B41FA5}">
                      <a16:colId xmlns:a16="http://schemas.microsoft.com/office/drawing/2014/main" val="2643685620"/>
                    </a:ext>
                  </a:extLst>
                </a:gridCol>
                <a:gridCol w="1012976">
                  <a:extLst>
                    <a:ext uri="{9D8B030D-6E8A-4147-A177-3AD203B41FA5}">
                      <a16:colId xmlns:a16="http://schemas.microsoft.com/office/drawing/2014/main" val="941585281"/>
                    </a:ext>
                  </a:extLst>
                </a:gridCol>
                <a:gridCol w="1012976">
                  <a:extLst>
                    <a:ext uri="{9D8B030D-6E8A-4147-A177-3AD203B41FA5}">
                      <a16:colId xmlns:a16="http://schemas.microsoft.com/office/drawing/2014/main" val="159494611"/>
                    </a:ext>
                  </a:extLst>
                </a:gridCol>
                <a:gridCol w="1016772">
                  <a:extLst>
                    <a:ext uri="{9D8B030D-6E8A-4147-A177-3AD203B41FA5}">
                      <a16:colId xmlns:a16="http://schemas.microsoft.com/office/drawing/2014/main" val="2126084732"/>
                    </a:ext>
                  </a:extLst>
                </a:gridCol>
                <a:gridCol w="1012976">
                  <a:extLst>
                    <a:ext uri="{9D8B030D-6E8A-4147-A177-3AD203B41FA5}">
                      <a16:colId xmlns:a16="http://schemas.microsoft.com/office/drawing/2014/main" val="1153777006"/>
                    </a:ext>
                  </a:extLst>
                </a:gridCol>
                <a:gridCol w="1012976">
                  <a:extLst>
                    <a:ext uri="{9D8B030D-6E8A-4147-A177-3AD203B41FA5}">
                      <a16:colId xmlns:a16="http://schemas.microsoft.com/office/drawing/2014/main" val="2931842252"/>
                    </a:ext>
                  </a:extLst>
                </a:gridCol>
                <a:gridCol w="1012976">
                  <a:extLst>
                    <a:ext uri="{9D8B030D-6E8A-4147-A177-3AD203B41FA5}">
                      <a16:colId xmlns:a16="http://schemas.microsoft.com/office/drawing/2014/main" val="691835406"/>
                    </a:ext>
                  </a:extLst>
                </a:gridCol>
                <a:gridCol w="1012976">
                  <a:extLst>
                    <a:ext uri="{9D8B030D-6E8A-4147-A177-3AD203B41FA5}">
                      <a16:colId xmlns:a16="http://schemas.microsoft.com/office/drawing/2014/main" val="1329832449"/>
                    </a:ext>
                  </a:extLst>
                </a:gridCol>
                <a:gridCol w="1012976">
                  <a:extLst>
                    <a:ext uri="{9D8B030D-6E8A-4147-A177-3AD203B41FA5}">
                      <a16:colId xmlns:a16="http://schemas.microsoft.com/office/drawing/2014/main" val="3246483096"/>
                    </a:ext>
                  </a:extLst>
                </a:gridCol>
                <a:gridCol w="1012976">
                  <a:extLst>
                    <a:ext uri="{9D8B030D-6E8A-4147-A177-3AD203B41FA5}">
                      <a16:colId xmlns:a16="http://schemas.microsoft.com/office/drawing/2014/main" val="2268582923"/>
                    </a:ext>
                  </a:extLst>
                </a:gridCol>
                <a:gridCol w="1012976">
                  <a:extLst>
                    <a:ext uri="{9D8B030D-6E8A-4147-A177-3AD203B41FA5}">
                      <a16:colId xmlns:a16="http://schemas.microsoft.com/office/drawing/2014/main" val="2052886026"/>
                    </a:ext>
                  </a:extLst>
                </a:gridCol>
              </a:tblGrid>
              <a:tr h="223080">
                <a:tc gridSpan="11">
                  <a:txBody>
                    <a:bodyPr/>
                    <a:lstStyle/>
                    <a:p>
                      <a:pPr algn="ctr" fontAlgn="b"/>
                      <a:r>
                        <a:rPr lang="en-US" sz="1600" b="1" i="0" u="none" strike="noStrike" dirty="0">
                          <a:solidFill>
                            <a:srgbClr val="000000"/>
                          </a:solidFill>
                          <a:effectLst/>
                          <a:latin typeface="Times New Roman" panose="02020603050405020304" pitchFamily="18" charset="0"/>
                        </a:rPr>
                        <a:t>2021</a:t>
                      </a:r>
                    </a:p>
                  </a:txBody>
                  <a:tcPr marL="3563" marR="3563" marT="3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2283081"/>
                  </a:ext>
                </a:extLst>
              </a:tr>
              <a:tr h="173457">
                <a:tc>
                  <a:txBody>
                    <a:bodyPr/>
                    <a:lstStyle/>
                    <a:p>
                      <a:pPr algn="ctr" fontAlgn="b"/>
                      <a:r>
                        <a:rPr lang="en-US" sz="900" b="1" i="0" u="none" strike="noStrike" dirty="0">
                          <a:solidFill>
                            <a:srgbClr val="000000"/>
                          </a:solidFill>
                          <a:effectLst/>
                          <a:latin typeface="Times New Roman" panose="02020603050405020304" pitchFamily="18" charset="0"/>
                        </a:rPr>
                        <a:t>January</a:t>
                      </a:r>
                    </a:p>
                  </a:txBody>
                  <a:tcPr marL="3563" marR="3563" marT="35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March</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April</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May</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June</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July</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August</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September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October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November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December</a:t>
                      </a:r>
                    </a:p>
                  </a:txBody>
                  <a:tcPr marL="3563" marR="3563" marT="35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585646"/>
                  </a:ext>
                </a:extLst>
              </a:tr>
              <a:tr h="99405">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40883365"/>
                  </a:ext>
                </a:extLst>
              </a:tr>
              <a:tr h="2649877">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000000"/>
                          </a:solidFill>
                          <a:effectLst/>
                          <a:latin typeface="Times New Roman" panose="02020603050405020304" pitchFamily="18" charset="0"/>
                        </a:rPr>
                        <a:t>5/1/2021</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GIS Project-Phase II Begins</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-GIS Database Development &amp; Administration</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-Creation &amp; Maintenance of LIS</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-Replacement of ALI</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(12-24 month estimated time of completion</a:t>
                      </a:r>
                      <a:r>
                        <a:rPr lang="en-US" sz="1000" b="0" i="0" u="none" strike="noStrike" dirty="0">
                          <a:solidFill>
                            <a:srgbClr val="000000"/>
                          </a:solidFill>
                          <a:effectLst/>
                          <a:latin typeface="Times New Roman" panose="02020603050405020304" pitchFamily="18" charset="0"/>
                        </a:rPr>
                        <a:t>)</a:t>
                      </a:r>
                    </a:p>
                  </a:txBody>
                  <a:tcPr marL="3563" marR="3563" marT="35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extLst>
                  <a:ext uri="{0D108BD9-81ED-4DB2-BD59-A6C34878D82A}">
                    <a16:rowId xmlns:a16="http://schemas.microsoft.com/office/drawing/2014/main" val="917231030"/>
                  </a:ext>
                </a:extLst>
              </a:tr>
            </a:tbl>
          </a:graphicData>
        </a:graphic>
      </p:graphicFrame>
      <p:graphicFrame>
        <p:nvGraphicFramePr>
          <p:cNvPr id="7" name="Table 6">
            <a:extLst>
              <a:ext uri="{FF2B5EF4-FFF2-40B4-BE49-F238E27FC236}">
                <a16:creationId xmlns:a16="http://schemas.microsoft.com/office/drawing/2014/main" id="{F1336351-4EB7-4E95-B6C8-D42B9894428F}"/>
              </a:ext>
            </a:extLst>
          </p:cNvPr>
          <p:cNvGraphicFramePr>
            <a:graphicFrameLocks noGrp="1"/>
          </p:cNvGraphicFramePr>
          <p:nvPr>
            <p:extLst>
              <p:ext uri="{D42A27DB-BD31-4B8C-83A1-F6EECF244321}">
                <p14:modId xmlns:p14="http://schemas.microsoft.com/office/powerpoint/2010/main" val="3318901490"/>
              </p:ext>
            </p:extLst>
          </p:nvPr>
        </p:nvGraphicFramePr>
        <p:xfrm>
          <a:off x="522731" y="4119767"/>
          <a:ext cx="11146532" cy="2205619"/>
        </p:xfrm>
        <a:graphic>
          <a:graphicData uri="http://schemas.openxmlformats.org/drawingml/2006/table">
            <a:tbl>
              <a:tblPr/>
              <a:tblGrid>
                <a:gridCol w="1012976">
                  <a:extLst>
                    <a:ext uri="{9D8B030D-6E8A-4147-A177-3AD203B41FA5}">
                      <a16:colId xmlns:a16="http://schemas.microsoft.com/office/drawing/2014/main" val="646814020"/>
                    </a:ext>
                  </a:extLst>
                </a:gridCol>
                <a:gridCol w="1016772">
                  <a:extLst>
                    <a:ext uri="{9D8B030D-6E8A-4147-A177-3AD203B41FA5}">
                      <a16:colId xmlns:a16="http://schemas.microsoft.com/office/drawing/2014/main" val="2390264306"/>
                    </a:ext>
                  </a:extLst>
                </a:gridCol>
                <a:gridCol w="1012976">
                  <a:extLst>
                    <a:ext uri="{9D8B030D-6E8A-4147-A177-3AD203B41FA5}">
                      <a16:colId xmlns:a16="http://schemas.microsoft.com/office/drawing/2014/main" val="3344155163"/>
                    </a:ext>
                  </a:extLst>
                </a:gridCol>
                <a:gridCol w="1012976">
                  <a:extLst>
                    <a:ext uri="{9D8B030D-6E8A-4147-A177-3AD203B41FA5}">
                      <a16:colId xmlns:a16="http://schemas.microsoft.com/office/drawing/2014/main" val="2186263565"/>
                    </a:ext>
                  </a:extLst>
                </a:gridCol>
                <a:gridCol w="1012976">
                  <a:extLst>
                    <a:ext uri="{9D8B030D-6E8A-4147-A177-3AD203B41FA5}">
                      <a16:colId xmlns:a16="http://schemas.microsoft.com/office/drawing/2014/main" val="2105338606"/>
                    </a:ext>
                  </a:extLst>
                </a:gridCol>
                <a:gridCol w="1012976">
                  <a:extLst>
                    <a:ext uri="{9D8B030D-6E8A-4147-A177-3AD203B41FA5}">
                      <a16:colId xmlns:a16="http://schemas.microsoft.com/office/drawing/2014/main" val="1932820121"/>
                    </a:ext>
                  </a:extLst>
                </a:gridCol>
                <a:gridCol w="1012976">
                  <a:extLst>
                    <a:ext uri="{9D8B030D-6E8A-4147-A177-3AD203B41FA5}">
                      <a16:colId xmlns:a16="http://schemas.microsoft.com/office/drawing/2014/main" val="1146148106"/>
                    </a:ext>
                  </a:extLst>
                </a:gridCol>
                <a:gridCol w="1012976">
                  <a:extLst>
                    <a:ext uri="{9D8B030D-6E8A-4147-A177-3AD203B41FA5}">
                      <a16:colId xmlns:a16="http://schemas.microsoft.com/office/drawing/2014/main" val="1403823381"/>
                    </a:ext>
                  </a:extLst>
                </a:gridCol>
                <a:gridCol w="1012976">
                  <a:extLst>
                    <a:ext uri="{9D8B030D-6E8A-4147-A177-3AD203B41FA5}">
                      <a16:colId xmlns:a16="http://schemas.microsoft.com/office/drawing/2014/main" val="2281072496"/>
                    </a:ext>
                  </a:extLst>
                </a:gridCol>
                <a:gridCol w="1012976">
                  <a:extLst>
                    <a:ext uri="{9D8B030D-6E8A-4147-A177-3AD203B41FA5}">
                      <a16:colId xmlns:a16="http://schemas.microsoft.com/office/drawing/2014/main" val="2583354436"/>
                    </a:ext>
                  </a:extLst>
                </a:gridCol>
                <a:gridCol w="1012976">
                  <a:extLst>
                    <a:ext uri="{9D8B030D-6E8A-4147-A177-3AD203B41FA5}">
                      <a16:colId xmlns:a16="http://schemas.microsoft.com/office/drawing/2014/main" val="4056246534"/>
                    </a:ext>
                  </a:extLst>
                </a:gridCol>
              </a:tblGrid>
              <a:tr h="285898">
                <a:tc gridSpan="11">
                  <a:txBody>
                    <a:bodyPr/>
                    <a:lstStyle/>
                    <a:p>
                      <a:pPr algn="ctr" fontAlgn="b"/>
                      <a:r>
                        <a:rPr lang="en-US" sz="1600" b="1" i="0" u="none" strike="noStrike" dirty="0">
                          <a:solidFill>
                            <a:srgbClr val="000000"/>
                          </a:solidFill>
                          <a:effectLst/>
                          <a:latin typeface="Times New Roman" panose="02020603050405020304" pitchFamily="18" charset="0"/>
                        </a:rPr>
                        <a:t>2022</a:t>
                      </a:r>
                    </a:p>
                  </a:txBody>
                  <a:tcPr marL="3563" marR="3563" marT="35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4980337"/>
                  </a:ext>
                </a:extLst>
              </a:tr>
              <a:tr h="210668">
                <a:tc>
                  <a:txBody>
                    <a:bodyPr/>
                    <a:lstStyle/>
                    <a:p>
                      <a:pPr algn="ctr" fontAlgn="b"/>
                      <a:r>
                        <a:rPr lang="en-US" sz="900" b="1" i="0" u="none" strike="noStrike" dirty="0">
                          <a:solidFill>
                            <a:srgbClr val="000000"/>
                          </a:solidFill>
                          <a:effectLst/>
                          <a:latin typeface="Times New Roman" panose="02020603050405020304" pitchFamily="18" charset="0"/>
                        </a:rPr>
                        <a:t>January</a:t>
                      </a:r>
                    </a:p>
                  </a:txBody>
                  <a:tcPr marL="3563" marR="3563" marT="356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March</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April</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May</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June</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July</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August</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Times New Roman" panose="02020603050405020304" pitchFamily="18" charset="0"/>
                        </a:rPr>
                        <a:t>September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a:solidFill>
                            <a:srgbClr val="000000"/>
                          </a:solidFill>
                          <a:effectLst/>
                          <a:latin typeface="Times New Roman" panose="02020603050405020304" pitchFamily="18" charset="0"/>
                        </a:rPr>
                        <a:t>October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November</a:t>
                      </a:r>
                    </a:p>
                  </a:txBody>
                  <a:tcPr marL="3563" marR="3563" marT="356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solidFill>
                            <a:srgbClr val="000000"/>
                          </a:solidFill>
                          <a:effectLst/>
                          <a:latin typeface="Times New Roman" panose="02020603050405020304" pitchFamily="18" charset="0"/>
                        </a:rPr>
                        <a:t>December</a:t>
                      </a:r>
                    </a:p>
                  </a:txBody>
                  <a:tcPr marL="3563" marR="3563" marT="356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8879671"/>
                  </a:ext>
                </a:extLst>
              </a:tr>
              <a:tr h="127397">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a:solidFill>
                            <a:srgbClr val="000000"/>
                          </a:solidFill>
                          <a:effectLst/>
                          <a:latin typeface="Times New Roman" panose="02020603050405020304" pitchFamily="18" charset="0"/>
                        </a:rPr>
                        <a:t> </a:t>
                      </a:r>
                    </a:p>
                  </a:txBody>
                  <a:tcPr marL="3563" marR="3563" marT="3563"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Times New Roman" panose="02020603050405020304" pitchFamily="18" charset="0"/>
                      </a:endParaRPr>
                    </a:p>
                  </a:txBody>
                  <a:tcPr marL="3563" marR="3563" marT="356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0" i="0" u="none" strike="noStrike" dirty="0">
                          <a:solidFill>
                            <a:srgbClr val="000000"/>
                          </a:solidFill>
                          <a:effectLst/>
                          <a:latin typeface="Times New Roman" panose="02020603050405020304" pitchFamily="18" charset="0"/>
                        </a:rPr>
                        <a:t> </a:t>
                      </a:r>
                    </a:p>
                  </a:txBody>
                  <a:tcPr marL="3563" marR="3563" marT="3563"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40234163"/>
                  </a:ext>
                </a:extLst>
              </a:tr>
              <a:tr h="1581656">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t"/>
                      <a:r>
                        <a:rPr lang="en-US" sz="1200" b="1" i="0" u="none" strike="noStrike" dirty="0">
                          <a:solidFill>
                            <a:srgbClr val="FF0000"/>
                          </a:solidFill>
                          <a:effectLst/>
                          <a:latin typeface="Times New Roman" panose="02020603050405020304" pitchFamily="18" charset="0"/>
                        </a:rPr>
                        <a:t>3/31/2022</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Federal Grant</a:t>
                      </a:r>
                      <a:br>
                        <a:rPr lang="en-US" sz="1200" b="0" i="0" u="none" strike="noStrike" dirty="0">
                          <a:solidFill>
                            <a:srgbClr val="000000"/>
                          </a:solidFill>
                          <a:effectLst/>
                          <a:latin typeface="Times New Roman" panose="02020603050405020304" pitchFamily="18" charset="0"/>
                        </a:rPr>
                      </a:br>
                      <a:r>
                        <a:rPr lang="en-US" sz="1200" b="0" i="0" u="none" strike="noStrike" dirty="0">
                          <a:solidFill>
                            <a:srgbClr val="000000"/>
                          </a:solidFill>
                          <a:effectLst/>
                          <a:latin typeface="Times New Roman" panose="02020603050405020304" pitchFamily="18" charset="0"/>
                        </a:rPr>
                        <a:t>Performance Period Ends</a:t>
                      </a:r>
                    </a:p>
                    <a:p>
                      <a:pPr algn="ctr" fontAlgn="t"/>
                      <a:endParaRPr lang="en-US" sz="1200" b="0" i="0" u="none" strike="noStrike" dirty="0">
                        <a:solidFill>
                          <a:srgbClr val="000000"/>
                        </a:solidFill>
                        <a:effectLst/>
                        <a:latin typeface="Times New Roman" panose="02020603050405020304" pitchFamily="18" charset="0"/>
                      </a:endParaRPr>
                    </a:p>
                  </a:txBody>
                  <a:tcPr marL="3563" marR="3563" marT="356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t"/>
                      <a:endParaRPr lang="en-US" sz="10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tc>
                  <a:txBody>
                    <a:bodyPr/>
                    <a:lstStyle/>
                    <a:p>
                      <a:pPr algn="ctr" fontAlgn="t"/>
                      <a:endParaRPr lang="en-US" sz="700" b="0" i="0" u="none" strike="noStrike" dirty="0">
                        <a:solidFill>
                          <a:srgbClr val="000000"/>
                        </a:solidFill>
                        <a:effectLst/>
                        <a:latin typeface="Times New Roman" panose="02020603050405020304" pitchFamily="18" charset="0"/>
                      </a:endParaRPr>
                    </a:p>
                  </a:txBody>
                  <a:tcPr marL="3563" marR="3563" marT="3563" marB="0">
                    <a:lnL>
                      <a:noFill/>
                    </a:lnL>
                    <a:lnR>
                      <a:noFill/>
                    </a:lnR>
                    <a:lnT>
                      <a:noFill/>
                    </a:lnT>
                    <a:lnB>
                      <a:noFill/>
                    </a:lnB>
                  </a:tcPr>
                </a:tc>
                <a:extLst>
                  <a:ext uri="{0D108BD9-81ED-4DB2-BD59-A6C34878D82A}">
                    <a16:rowId xmlns:a16="http://schemas.microsoft.com/office/drawing/2014/main" val="2468139569"/>
                  </a:ext>
                </a:extLst>
              </a:tr>
            </a:tbl>
          </a:graphicData>
        </a:graphic>
      </p:graphicFrame>
      <p:sp>
        <p:nvSpPr>
          <p:cNvPr id="3" name="Arrow: Right 2">
            <a:extLst>
              <a:ext uri="{FF2B5EF4-FFF2-40B4-BE49-F238E27FC236}">
                <a16:creationId xmlns:a16="http://schemas.microsoft.com/office/drawing/2014/main" id="{434B020A-A121-43AD-8B73-80A9DAE9DF89}"/>
              </a:ext>
            </a:extLst>
          </p:cNvPr>
          <p:cNvSpPr/>
          <p:nvPr/>
        </p:nvSpPr>
        <p:spPr>
          <a:xfrm>
            <a:off x="4666268" y="1772239"/>
            <a:ext cx="1429732" cy="1102936"/>
          </a:xfrm>
          <a:prstGeom prst="rightArrow">
            <a:avLst/>
          </a:prstGeo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23E81DBA-29A1-412B-86C8-2CA96B6331D8}"/>
              </a:ext>
            </a:extLst>
          </p:cNvPr>
          <p:cNvSpPr/>
          <p:nvPr/>
        </p:nvSpPr>
        <p:spPr>
          <a:xfrm rot="10800000">
            <a:off x="2018908" y="1772239"/>
            <a:ext cx="1429732" cy="1102936"/>
          </a:xfrm>
          <a:prstGeom prst="rightArrow">
            <a:avLst/>
          </a:prstGeo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ctagon 4">
            <a:extLst>
              <a:ext uri="{FF2B5EF4-FFF2-40B4-BE49-F238E27FC236}">
                <a16:creationId xmlns:a16="http://schemas.microsoft.com/office/drawing/2014/main" id="{92A5CBA6-41EF-4C1C-8EBF-FAB00C255143}"/>
              </a:ext>
            </a:extLst>
          </p:cNvPr>
          <p:cNvSpPr/>
          <p:nvPr/>
        </p:nvSpPr>
        <p:spPr>
          <a:xfrm>
            <a:off x="1632015" y="5474205"/>
            <a:ext cx="773784" cy="775765"/>
          </a:xfrm>
          <a:prstGeom prst="oct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C686C300-A002-469F-8294-AA4CA677099C}"/>
              </a:ext>
            </a:extLst>
          </p:cNvPr>
          <p:cNvSpPr txBox="1"/>
          <p:nvPr/>
        </p:nvSpPr>
        <p:spPr>
          <a:xfrm>
            <a:off x="1736103" y="5569699"/>
            <a:ext cx="565608" cy="584775"/>
          </a:xfrm>
          <a:prstGeom prst="rect">
            <a:avLst/>
          </a:prstGeom>
          <a:noFill/>
        </p:spPr>
        <p:txBody>
          <a:bodyPr wrap="square" rtlCol="0">
            <a:spAutoFit/>
          </a:bodyPr>
          <a:lstStyle/>
          <a:p>
            <a:pPr algn="ctr"/>
            <a:r>
              <a:rPr lang="en-US" sz="3200" b="1" dirty="0">
                <a:solidFill>
                  <a:schemeClr val="bg1"/>
                </a:solidFill>
              </a:rPr>
              <a:t>$</a:t>
            </a:r>
          </a:p>
        </p:txBody>
      </p:sp>
    </p:spTree>
    <p:extLst>
      <p:ext uri="{BB962C8B-B14F-4D97-AF65-F5344CB8AC3E}">
        <p14:creationId xmlns:p14="http://schemas.microsoft.com/office/powerpoint/2010/main" val="25110433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29AD-2B81-43A8-B3D1-CFA2611639D3}"/>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Funding, Focus, and Requirements</a:t>
            </a:r>
            <a:r>
              <a:rPr lang="en-US" baseline="0" dirty="0">
                <a:latin typeface="Times New Roman" panose="02020603050405020304" pitchFamily="18" charset="0"/>
                <a:cs typeface="Times New Roman" panose="02020603050405020304" pitchFamily="18" charset="0"/>
              </a:rPr>
              <a:t> of the GIS Project &amp; RFP</a:t>
            </a:r>
            <a:endParaRPr lang="en-US" dirty="0">
              <a:latin typeface="Times New Roman" panose="02020603050405020304" pitchFamily="18" charset="0"/>
              <a:cs typeface="Times New Roman" panose="02020603050405020304" pitchFamily="18" charset="0"/>
            </a:endParaRPr>
          </a:p>
        </p:txBody>
      </p:sp>
      <p:pic>
        <p:nvPicPr>
          <p:cNvPr id="21" name="Picture 20">
            <a:extLst>
              <a:ext uri="{FF2B5EF4-FFF2-40B4-BE49-F238E27FC236}">
                <a16:creationId xmlns:a16="http://schemas.microsoft.com/office/drawing/2014/main" id="{1A52CB5F-8624-4105-ACB9-00F8C8551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26837226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29AD-2B81-43A8-B3D1-CFA2611639D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Funding and Focus of GIS Project</a:t>
            </a:r>
          </a:p>
        </p:txBody>
      </p:sp>
      <p:graphicFrame>
        <p:nvGraphicFramePr>
          <p:cNvPr id="6" name="Content Placeholder 5">
            <a:extLst>
              <a:ext uri="{FF2B5EF4-FFF2-40B4-BE49-F238E27FC236}">
                <a16:creationId xmlns:a16="http://schemas.microsoft.com/office/drawing/2014/main" id="{67FAE3E7-597A-40E2-B5FB-737C31F8E309}"/>
              </a:ext>
            </a:extLst>
          </p:cNvPr>
          <p:cNvGraphicFramePr>
            <a:graphicFrameLocks noGrp="1"/>
          </p:cNvGraphicFramePr>
          <p:nvPr>
            <p:ph sz="half" idx="1"/>
            <p:extLst>
              <p:ext uri="{D42A27DB-BD31-4B8C-83A1-F6EECF244321}">
                <p14:modId xmlns:p14="http://schemas.microsoft.com/office/powerpoint/2010/main" val="1515254571"/>
              </p:ext>
            </p:extLst>
          </p:nvPr>
        </p:nvGraphicFramePr>
        <p:xfrm>
          <a:off x="1097280" y="1737364"/>
          <a:ext cx="4937760" cy="4288013"/>
        </p:xfrm>
        <a:graphic>
          <a:graphicData uri="http://schemas.openxmlformats.org/drawingml/2006/table">
            <a:tbl>
              <a:tblPr firstRow="1" bandRow="1"/>
              <a:tblGrid>
                <a:gridCol w="2135248">
                  <a:extLst>
                    <a:ext uri="{9D8B030D-6E8A-4147-A177-3AD203B41FA5}">
                      <a16:colId xmlns:a16="http://schemas.microsoft.com/office/drawing/2014/main" val="1391830687"/>
                    </a:ext>
                  </a:extLst>
                </a:gridCol>
                <a:gridCol w="2802512">
                  <a:extLst>
                    <a:ext uri="{9D8B030D-6E8A-4147-A177-3AD203B41FA5}">
                      <a16:colId xmlns:a16="http://schemas.microsoft.com/office/drawing/2014/main" val="2270717220"/>
                    </a:ext>
                  </a:extLst>
                </a:gridCol>
              </a:tblGrid>
              <a:tr h="1377244">
                <a:tc>
                  <a:txBody>
                    <a:bodyPr/>
                    <a:lstStyle/>
                    <a:p>
                      <a:pPr algn="ctr" rtl="0" fontAlgn="ctr"/>
                      <a:r>
                        <a:rPr lang="en-US" sz="2000" b="1" i="0" u="none" strike="noStrike" dirty="0">
                          <a:solidFill>
                            <a:srgbClr val="FFFFFF"/>
                          </a:solidFill>
                          <a:effectLst/>
                          <a:latin typeface="Times New Roman" panose="02020603050405020304" pitchFamily="18" charset="0"/>
                        </a:rPr>
                        <a:t>Actual amount of 911 Grant Program funds available for Alabama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3600" b="0" i="0" u="none" strike="noStrike">
                          <a:solidFill>
                            <a:srgbClr val="000000"/>
                          </a:solidFill>
                          <a:effectLst/>
                          <a:latin typeface="Times New Roman" panose="02020603050405020304" pitchFamily="18" charset="0"/>
                        </a:rPr>
                        <a:t>$2,544,360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CBCBCB"/>
                    </a:solidFill>
                  </a:tcPr>
                </a:tc>
                <a:extLst>
                  <a:ext uri="{0D108BD9-81ED-4DB2-BD59-A6C34878D82A}">
                    <a16:rowId xmlns:a16="http://schemas.microsoft.com/office/drawing/2014/main" val="2498715496"/>
                  </a:ext>
                </a:extLst>
              </a:tr>
              <a:tr h="1377244">
                <a:tc>
                  <a:txBody>
                    <a:bodyPr/>
                    <a:lstStyle/>
                    <a:p>
                      <a:pPr algn="ctr" rtl="0" fontAlgn="ctr"/>
                      <a:r>
                        <a:rPr lang="en-US" sz="2000" b="1" i="0" u="none" strike="noStrike">
                          <a:solidFill>
                            <a:srgbClr val="FFFFFF"/>
                          </a:solidFill>
                          <a:effectLst/>
                          <a:latin typeface="Times New Roman" panose="02020603050405020304" pitchFamily="18" charset="0"/>
                        </a:rPr>
                        <a:t>Alabama Match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3600" b="0" i="0" u="none" strike="noStrike" dirty="0">
                          <a:solidFill>
                            <a:srgbClr val="000000"/>
                          </a:solidFill>
                          <a:effectLst/>
                          <a:latin typeface="Times New Roman" panose="02020603050405020304" pitchFamily="18" charset="0"/>
                        </a:rPr>
                        <a:t>$1,696,240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CBCB"/>
                    </a:solidFill>
                  </a:tcPr>
                </a:tc>
                <a:extLst>
                  <a:ext uri="{0D108BD9-81ED-4DB2-BD59-A6C34878D82A}">
                    <a16:rowId xmlns:a16="http://schemas.microsoft.com/office/drawing/2014/main" val="3188838634"/>
                  </a:ext>
                </a:extLst>
              </a:tr>
              <a:tr h="1377244">
                <a:tc>
                  <a:txBody>
                    <a:bodyPr/>
                    <a:lstStyle/>
                    <a:p>
                      <a:pPr algn="ctr" rtl="0" fontAlgn="ctr"/>
                      <a:r>
                        <a:rPr lang="en-US" sz="2000" b="1" i="0" u="none" strike="noStrike">
                          <a:solidFill>
                            <a:srgbClr val="FFFFFF"/>
                          </a:solidFill>
                          <a:effectLst/>
                          <a:latin typeface="Times New Roman" panose="02020603050405020304" pitchFamily="18" charset="0"/>
                        </a:rPr>
                        <a:t>Total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3600" b="0" i="0" u="none" strike="noStrike" dirty="0">
                          <a:solidFill>
                            <a:srgbClr val="000000"/>
                          </a:solidFill>
                          <a:effectLst/>
                          <a:latin typeface="Times New Roman" panose="02020603050405020304" pitchFamily="18" charset="0"/>
                        </a:rPr>
                        <a:t>$4,240,600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extLst>
                  <a:ext uri="{0D108BD9-81ED-4DB2-BD59-A6C34878D82A}">
                    <a16:rowId xmlns:a16="http://schemas.microsoft.com/office/drawing/2014/main" val="3612522543"/>
                  </a:ext>
                </a:extLst>
              </a:tr>
            </a:tbl>
          </a:graphicData>
        </a:graphic>
      </p:graphicFrame>
      <p:sp>
        <p:nvSpPr>
          <p:cNvPr id="5" name="Content Placeholder 4">
            <a:extLst>
              <a:ext uri="{FF2B5EF4-FFF2-40B4-BE49-F238E27FC236}">
                <a16:creationId xmlns:a16="http://schemas.microsoft.com/office/drawing/2014/main" id="{9CDCCBB5-6CD0-40D8-B9BE-AFA714945AB0}"/>
              </a:ext>
            </a:extLst>
          </p:cNvPr>
          <p:cNvSpPr>
            <a:spLocks noGrp="1"/>
          </p:cNvSpPr>
          <p:nvPr>
            <p:ph sz="half" idx="2"/>
          </p:nvPr>
        </p:nvSpPr>
        <p:spPr/>
        <p:txBody>
          <a:bodyPr>
            <a:normAutofit fontScale="92500" lnSpcReduction="10000"/>
          </a:bodyPr>
          <a:lstStyle/>
          <a:p>
            <a:r>
              <a:rPr lang="en-US" sz="2400" dirty="0">
                <a:latin typeface="Times New Roman" panose="02020603050405020304" pitchFamily="18" charset="0"/>
                <a:cs typeface="Times New Roman" panose="02020603050405020304" pitchFamily="18" charset="0"/>
              </a:rPr>
              <a:t>GIS STRATEGY</a:t>
            </a:r>
          </a:p>
          <a:p>
            <a:r>
              <a:rPr lang="en-US" sz="2400" dirty="0">
                <a:latin typeface="Times New Roman" panose="02020603050405020304" pitchFamily="18" charset="0"/>
                <a:cs typeface="Times New Roman" panose="02020603050405020304" pitchFamily="18" charset="0"/>
              </a:rPr>
              <a:t>Phase 1 -- NG911 Call Routing Platform Implementation</a:t>
            </a:r>
          </a:p>
          <a:p>
            <a:pPr lvl="1"/>
            <a:r>
              <a:rPr lang="en-US" sz="2000" dirty="0">
                <a:latin typeface="Times New Roman" panose="02020603050405020304" pitchFamily="18" charset="0"/>
                <a:cs typeface="Times New Roman" panose="02020603050405020304" pitchFamily="18" charset="0"/>
              </a:rPr>
              <a:t>Collection of authoritative PSAP boundaries for use by ANGEN service provider</a:t>
            </a:r>
          </a:p>
          <a:p>
            <a:r>
              <a:rPr lang="en-US" sz="2400" dirty="0">
                <a:latin typeface="Times New Roman" panose="02020603050405020304" pitchFamily="18" charset="0"/>
                <a:cs typeface="Times New Roman" panose="02020603050405020304" pitchFamily="18" charset="0"/>
              </a:rPr>
              <a:t>Phase 2 -- NG911 GIS Database Administration</a:t>
            </a:r>
          </a:p>
          <a:p>
            <a:pPr lvl="1"/>
            <a:r>
              <a:rPr lang="en-US" sz="2000" dirty="0">
                <a:latin typeface="Times New Roman" panose="02020603050405020304" pitchFamily="18" charset="0"/>
                <a:cs typeface="Times New Roman" panose="02020603050405020304" pitchFamily="18" charset="0"/>
              </a:rPr>
              <a:t>Development of Location Information Services (LIS) to replace legacy ALI at the PSAPs</a:t>
            </a:r>
          </a:p>
          <a:p>
            <a:pPr lvl="1"/>
            <a:r>
              <a:rPr lang="en-US" sz="2000" dirty="0">
                <a:latin typeface="Times New Roman" panose="02020603050405020304" pitchFamily="18" charset="0"/>
                <a:cs typeface="Times New Roman" panose="02020603050405020304" pitchFamily="18" charset="0"/>
              </a:rPr>
              <a:t>Implementation of a statewide GIS system for all PSAPs where files are centrally located and accessible</a:t>
            </a:r>
          </a:p>
        </p:txBody>
      </p:sp>
      <p:pic>
        <p:nvPicPr>
          <p:cNvPr id="7" name="Picture 6">
            <a:extLst>
              <a:ext uri="{FF2B5EF4-FFF2-40B4-BE49-F238E27FC236}">
                <a16:creationId xmlns:a16="http://schemas.microsoft.com/office/drawing/2014/main" id="{4596E620-9244-4E74-BB39-108D0D49F2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21690668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29AD-2B81-43A8-B3D1-CFA2611639D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Impact of the GIS Strategy</a:t>
            </a:r>
          </a:p>
        </p:txBody>
      </p:sp>
      <p:sp>
        <p:nvSpPr>
          <p:cNvPr id="3" name="Text Placeholder 2">
            <a:extLst>
              <a:ext uri="{FF2B5EF4-FFF2-40B4-BE49-F238E27FC236}">
                <a16:creationId xmlns:a16="http://schemas.microsoft.com/office/drawing/2014/main" id="{B10F5FED-4A1C-4E03-BBC6-62E5C1348920}"/>
              </a:ext>
            </a:extLst>
          </p:cNvPr>
          <p:cNvSpPr>
            <a:spLocks noGrp="1"/>
          </p:cNvSpPr>
          <p:nvPr>
            <p:ph type="body" idx="1"/>
          </p:nvPr>
        </p:nvSpPr>
        <p:spPr>
          <a:solidFill>
            <a:schemeClr val="tx2"/>
          </a:solidFill>
        </p:spPr>
        <p:txBody>
          <a:bodyPr>
            <a:normAutofit fontScale="92500" lnSpcReduction="20000"/>
          </a:bodyPr>
          <a:lstStyle/>
          <a:p>
            <a:r>
              <a:rPr lang="en-US" dirty="0">
                <a:solidFill>
                  <a:schemeClr val="bg1"/>
                </a:solidFill>
                <a:latin typeface="Times New Roman" panose="02020603050405020304" pitchFamily="18" charset="0"/>
                <a:cs typeface="Times New Roman" panose="02020603050405020304" pitchFamily="18" charset="0"/>
              </a:rPr>
              <a:t>NG911 Call Routing Platform Implementation</a:t>
            </a:r>
            <a:endParaRPr lang="en-US" dirty="0">
              <a:solidFill>
                <a:schemeClr val="bg1"/>
              </a:solidFill>
            </a:endParaRPr>
          </a:p>
        </p:txBody>
      </p:sp>
      <p:sp>
        <p:nvSpPr>
          <p:cNvPr id="4" name="Text Placeholder 3">
            <a:extLst>
              <a:ext uri="{FF2B5EF4-FFF2-40B4-BE49-F238E27FC236}">
                <a16:creationId xmlns:a16="http://schemas.microsoft.com/office/drawing/2014/main" id="{4E052B07-4198-4191-B9CC-BABA858E6B89}"/>
              </a:ext>
            </a:extLst>
          </p:cNvPr>
          <p:cNvSpPr>
            <a:spLocks noGrp="1"/>
          </p:cNvSpPr>
          <p:nvPr>
            <p:ph type="body" sz="quarter" idx="3"/>
          </p:nvPr>
        </p:nvSpPr>
        <p:spPr>
          <a:solidFill>
            <a:schemeClr val="tx2"/>
          </a:solidFill>
        </p:spPr>
        <p:txBody>
          <a:bodyPr>
            <a:normAutofit fontScale="92500" lnSpcReduction="20000"/>
          </a:bodyPr>
          <a:lstStyle/>
          <a:p>
            <a:endParaRPr lang="en-US" dirty="0">
              <a:solidFill>
                <a:schemeClr val="bg1"/>
              </a:solidFill>
              <a:latin typeface="Times New Roman" panose="02020603050405020304" pitchFamily="18" charset="0"/>
              <a:cs typeface="Times New Roman" panose="02020603050405020304" pitchFamily="18" charset="0"/>
            </a:endParaRPr>
          </a:p>
          <a:p>
            <a:r>
              <a:rPr lang="en-US" dirty="0">
                <a:solidFill>
                  <a:schemeClr val="bg1"/>
                </a:solidFill>
                <a:latin typeface="Times New Roman" panose="02020603050405020304" pitchFamily="18" charset="0"/>
                <a:cs typeface="Times New Roman" panose="02020603050405020304" pitchFamily="18" charset="0"/>
              </a:rPr>
              <a:t>NG911 GIS Database Administration</a:t>
            </a:r>
          </a:p>
          <a:p>
            <a:endParaRPr lang="en-US" dirty="0">
              <a:solidFill>
                <a:schemeClr val="bg1"/>
              </a:solidFill>
            </a:endParaRPr>
          </a:p>
        </p:txBody>
      </p:sp>
      <p:sp>
        <p:nvSpPr>
          <p:cNvPr id="5" name="Content Placeholder 4">
            <a:extLst>
              <a:ext uri="{FF2B5EF4-FFF2-40B4-BE49-F238E27FC236}">
                <a16:creationId xmlns:a16="http://schemas.microsoft.com/office/drawing/2014/main" id="{9CDCCBB5-6CD0-40D8-B9BE-AFA714945AB0}"/>
              </a:ext>
            </a:extLst>
          </p:cNvPr>
          <p:cNvSpPr>
            <a:spLocks noGrp="1"/>
          </p:cNvSpPr>
          <p:nvPr>
            <p:ph sz="quarter" idx="4"/>
          </p:nvPr>
        </p:nvSpPr>
        <p:spPr/>
        <p:txBody>
          <a:bodyPr>
            <a:normAutofit/>
          </a:bodyPr>
          <a:lstStyle/>
          <a:p>
            <a:pPr>
              <a:buClrTx/>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Ensures that all PSAPs utilize a consistent, standardized statewide database</a:t>
            </a:r>
          </a:p>
          <a:p>
            <a:pPr>
              <a:buClrTx/>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Management of said database is centralized with common tools and processes</a:t>
            </a:r>
          </a:p>
          <a:p>
            <a:pPr>
              <a:buClrTx/>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Completed GIS platform allows for full utilization of Location Validation Function/Emergency Call Routing Function</a:t>
            </a:r>
          </a:p>
          <a:p>
            <a:pPr>
              <a:buClrTx/>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Ability to access GIS info for all PSAPs across the state</a:t>
            </a:r>
          </a:p>
          <a:p>
            <a:pPr marL="0" indent="0">
              <a:buClrTx/>
              <a:buNone/>
            </a:pPr>
            <a:endParaRPr lang="en-US"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C85468A5-8FE0-4389-A0D6-A96504C56173}"/>
              </a:ext>
            </a:extLst>
          </p:cNvPr>
          <p:cNvSpPr>
            <a:spLocks noGrp="1"/>
          </p:cNvSpPr>
          <p:nvPr>
            <p:ph sz="half" idx="2"/>
          </p:nvPr>
        </p:nvSpPr>
        <p:spPr/>
        <p:txBody>
          <a:bodyPr>
            <a:normAutofit/>
          </a:bodyPr>
          <a:lstStyle/>
          <a:p>
            <a:pPr>
              <a:buClrTx/>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All calls will utilize ANGEN as the call routing platform throughout the State</a:t>
            </a:r>
          </a:p>
          <a:p>
            <a:pPr>
              <a:buClrTx/>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Reliance on Selective Routing can be decreased and, in many areas, replaced</a:t>
            </a:r>
          </a:p>
          <a:p>
            <a:pPr>
              <a:buClrTx/>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Calls will be routed according to the location of the caller not a pre-determined route based upon ANI or an approximation</a:t>
            </a:r>
          </a:p>
          <a:p>
            <a:endParaRPr lang="en-US" dirty="0"/>
          </a:p>
        </p:txBody>
      </p:sp>
      <p:pic>
        <p:nvPicPr>
          <p:cNvPr id="7" name="Picture 6">
            <a:extLst>
              <a:ext uri="{FF2B5EF4-FFF2-40B4-BE49-F238E27FC236}">
                <a16:creationId xmlns:a16="http://schemas.microsoft.com/office/drawing/2014/main" id="{4F94F416-A3B0-4667-8FC1-F68E6EDF76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43204" y="5936187"/>
            <a:ext cx="385765" cy="390528"/>
          </a:xfrm>
          <a:prstGeom prst="rect">
            <a:avLst/>
          </a:prstGeom>
        </p:spPr>
      </p:pic>
    </p:spTree>
    <p:extLst>
      <p:ext uri="{BB962C8B-B14F-4D97-AF65-F5344CB8AC3E}">
        <p14:creationId xmlns:p14="http://schemas.microsoft.com/office/powerpoint/2010/main" val="7066001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Retrospec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28</TotalTime>
  <Words>2355</Words>
  <Application>Microsoft Office PowerPoint</Application>
  <PresentationFormat>Widescreen</PresentationFormat>
  <Paragraphs>290</Paragraphs>
  <Slides>20</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Retrospect</vt:lpstr>
      <vt:lpstr>June 2, 2020  Technical Committee Meeting Birmingham, AL</vt:lpstr>
      <vt:lpstr>Meeting Agenda</vt:lpstr>
      <vt:lpstr>PowerPoint Presentation</vt:lpstr>
      <vt:lpstr>PowerPoint Presentation</vt:lpstr>
      <vt:lpstr>PowerPoint Presentation</vt:lpstr>
      <vt:lpstr>PowerPoint Presentation</vt:lpstr>
      <vt:lpstr>Funding, Focus, and Requirements of the GIS Project &amp; RFP</vt:lpstr>
      <vt:lpstr>Funding and Focus of GIS Project</vt:lpstr>
      <vt:lpstr>Impact of the GIS Strategy</vt:lpstr>
      <vt:lpstr>Evaluation</vt:lpstr>
      <vt:lpstr>Evaluation (Steps 1 &amp; 2 concurrently)</vt:lpstr>
      <vt:lpstr>Why DATAMARK?</vt:lpstr>
      <vt:lpstr>Evaluation (continued)</vt:lpstr>
      <vt:lpstr>GIS Response Scores</vt:lpstr>
      <vt:lpstr>Recap</vt:lpstr>
      <vt:lpstr>Next Steps (Immediate &amp; Concurrent)</vt:lpstr>
      <vt:lpstr>Public Comments</vt:lpstr>
      <vt:lpstr>Next Meeting</vt:lpstr>
      <vt:lpstr>Adjournment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2, 2020  Technical Committee Meeting Birmingham, AL</dc:title>
  <dc:creator>leah@al911board1.onmicrosoft.com</dc:creator>
  <cp:lastModifiedBy>leah@al911board1.onmicrosoft.com</cp:lastModifiedBy>
  <cp:revision>4</cp:revision>
  <dcterms:created xsi:type="dcterms:W3CDTF">2020-06-02T02:22:10Z</dcterms:created>
  <dcterms:modified xsi:type="dcterms:W3CDTF">2020-06-02T02:51:40Z</dcterms:modified>
</cp:coreProperties>
</file>