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media/image10.jpg" ContentType="image/jpg"/>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7.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notesSlides/notesSlide91.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9.xml" ContentType="application/vnd.openxmlformats-officedocument.themeOverride+xml"/>
  <Override PartName="/ppt/notesSlides/notesSlide92.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0.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0" r:id="rId1"/>
    <p:sldMasterId id="2147483660" r:id="rId2"/>
    <p:sldMasterId id="2147483833" r:id="rId3"/>
    <p:sldMasterId id="2147483845" r:id="rId4"/>
    <p:sldMasterId id="2147483858" r:id="rId5"/>
    <p:sldMasterId id="2147483870" r:id="rId6"/>
    <p:sldMasterId id="2147483876" r:id="rId7"/>
  </p:sldMasterIdLst>
  <p:notesMasterIdLst>
    <p:notesMasterId r:id="rId123"/>
  </p:notesMasterIdLst>
  <p:handoutMasterIdLst>
    <p:handoutMasterId r:id="rId124"/>
  </p:handoutMasterIdLst>
  <p:sldIdLst>
    <p:sldId id="763" r:id="rId8"/>
    <p:sldId id="324" r:id="rId9"/>
    <p:sldId id="257" r:id="rId10"/>
    <p:sldId id="764" r:id="rId11"/>
    <p:sldId id="771" r:id="rId12"/>
    <p:sldId id="560" r:id="rId13"/>
    <p:sldId id="590" r:id="rId14"/>
    <p:sldId id="583" r:id="rId15"/>
    <p:sldId id="585" r:id="rId16"/>
    <p:sldId id="597" r:id="rId17"/>
    <p:sldId id="593" r:id="rId18"/>
    <p:sldId id="598" r:id="rId19"/>
    <p:sldId id="594" r:id="rId20"/>
    <p:sldId id="600" r:id="rId21"/>
    <p:sldId id="599" r:id="rId22"/>
    <p:sldId id="596" r:id="rId23"/>
    <p:sldId id="591" r:id="rId24"/>
    <p:sldId id="601" r:id="rId25"/>
    <p:sldId id="874" r:id="rId26"/>
    <p:sldId id="875" r:id="rId27"/>
    <p:sldId id="855" r:id="rId28"/>
    <p:sldId id="839" r:id="rId29"/>
    <p:sldId id="840" r:id="rId30"/>
    <p:sldId id="448" r:id="rId31"/>
    <p:sldId id="841" r:id="rId32"/>
    <p:sldId id="842" r:id="rId33"/>
    <p:sldId id="845" r:id="rId34"/>
    <p:sldId id="876" r:id="rId35"/>
    <p:sldId id="877" r:id="rId36"/>
    <p:sldId id="878" r:id="rId37"/>
    <p:sldId id="879" r:id="rId38"/>
    <p:sldId id="880" r:id="rId39"/>
    <p:sldId id="881" r:id="rId40"/>
    <p:sldId id="882" r:id="rId41"/>
    <p:sldId id="843" r:id="rId42"/>
    <p:sldId id="772" r:id="rId43"/>
    <p:sldId id="837" r:id="rId44"/>
    <p:sldId id="852" r:id="rId45"/>
    <p:sldId id="853" r:id="rId46"/>
    <p:sldId id="849" r:id="rId47"/>
    <p:sldId id="850" r:id="rId48"/>
    <p:sldId id="854" r:id="rId49"/>
    <p:sldId id="851" r:id="rId50"/>
    <p:sldId id="383" r:id="rId51"/>
    <p:sldId id="838" r:id="rId52"/>
    <p:sldId id="691" r:id="rId53"/>
    <p:sldId id="403" r:id="rId54"/>
    <p:sldId id="857" r:id="rId55"/>
    <p:sldId id="856" r:id="rId56"/>
    <p:sldId id="866" r:id="rId57"/>
    <p:sldId id="858" r:id="rId58"/>
    <p:sldId id="859" r:id="rId59"/>
    <p:sldId id="411" r:id="rId60"/>
    <p:sldId id="860" r:id="rId61"/>
    <p:sldId id="873" r:id="rId62"/>
    <p:sldId id="622" r:id="rId63"/>
    <p:sldId id="623" r:id="rId64"/>
    <p:sldId id="535" r:id="rId65"/>
    <p:sldId id="627" r:id="rId66"/>
    <p:sldId id="626" r:id="rId67"/>
    <p:sldId id="439" r:id="rId68"/>
    <p:sldId id="256" r:id="rId69"/>
    <p:sldId id="259" r:id="rId70"/>
    <p:sldId id="862" r:id="rId71"/>
    <p:sldId id="863" r:id="rId72"/>
    <p:sldId id="861" r:id="rId73"/>
    <p:sldId id="262" r:id="rId74"/>
    <p:sldId id="261" r:id="rId75"/>
    <p:sldId id="276" r:id="rId76"/>
    <p:sldId id="297" r:id="rId77"/>
    <p:sldId id="277" r:id="rId78"/>
    <p:sldId id="278" r:id="rId79"/>
    <p:sldId id="298" r:id="rId80"/>
    <p:sldId id="279" r:id="rId81"/>
    <p:sldId id="290" r:id="rId82"/>
    <p:sldId id="266" r:id="rId83"/>
    <p:sldId id="329" r:id="rId84"/>
    <p:sldId id="293" r:id="rId85"/>
    <p:sldId id="328" r:id="rId86"/>
    <p:sldId id="330" r:id="rId87"/>
    <p:sldId id="331" r:id="rId88"/>
    <p:sldId id="332" r:id="rId89"/>
    <p:sldId id="333" r:id="rId90"/>
    <p:sldId id="334" r:id="rId91"/>
    <p:sldId id="336" r:id="rId92"/>
    <p:sldId id="335" r:id="rId93"/>
    <p:sldId id="274" r:id="rId94"/>
    <p:sldId id="268" r:id="rId95"/>
    <p:sldId id="269" r:id="rId96"/>
    <p:sldId id="337" r:id="rId97"/>
    <p:sldId id="338" r:id="rId98"/>
    <p:sldId id="339" r:id="rId99"/>
    <p:sldId id="275" r:id="rId100"/>
    <p:sldId id="270" r:id="rId101"/>
    <p:sldId id="271" r:id="rId102"/>
    <p:sldId id="312" r:id="rId103"/>
    <p:sldId id="340" r:id="rId104"/>
    <p:sldId id="341" r:id="rId105"/>
    <p:sldId id="342" r:id="rId106"/>
    <p:sldId id="343" r:id="rId107"/>
    <p:sldId id="344" r:id="rId108"/>
    <p:sldId id="314" r:id="rId109"/>
    <p:sldId id="345" r:id="rId110"/>
    <p:sldId id="273" r:id="rId111"/>
    <p:sldId id="867" r:id="rId112"/>
    <p:sldId id="883" r:id="rId113"/>
    <p:sldId id="884" r:id="rId114"/>
    <p:sldId id="885" r:id="rId115"/>
    <p:sldId id="667" r:id="rId116"/>
    <p:sldId id="618" r:id="rId117"/>
    <p:sldId id="264" r:id="rId118"/>
    <p:sldId id="864" r:id="rId119"/>
    <p:sldId id="865" r:id="rId120"/>
    <p:sldId id="265" r:id="rId121"/>
    <p:sldId id="762" r:id="rId122"/>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44"/>
    <a:srgbClr val="6BA42C"/>
    <a:srgbClr val="E2D91E"/>
    <a:srgbClr val="FF6600"/>
    <a:srgbClr val="00CC00"/>
    <a:srgbClr val="99CCFF"/>
    <a:srgbClr val="818CC1"/>
    <a:srgbClr val="4D4D4D"/>
    <a:srgbClr val="FF33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4" autoAdjust="0"/>
    <p:restoredTop sz="68401" autoAdjust="0"/>
  </p:normalViewPr>
  <p:slideViewPr>
    <p:cSldViewPr snapToGrid="0">
      <p:cViewPr varScale="1">
        <p:scale>
          <a:sx n="75" d="100"/>
          <a:sy n="75" d="100"/>
        </p:scale>
        <p:origin x="2274" y="5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7352"/>
    </p:cViewPr>
  </p:sorterViewPr>
  <p:notesViewPr>
    <p:cSldViewPr snapToGrid="0">
      <p:cViewPr varScale="1">
        <p:scale>
          <a:sx n="80" d="100"/>
          <a:sy n="80" d="100"/>
        </p:scale>
        <p:origin x="380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handoutMaster" Target="handoutMasters/handoutMaster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6.xlsx"/></Relationships>
</file>

<file path=ppt/charts/_rels/chart6.xml.rels><?xml version="1.0" encoding="UTF-8" standalone="yes"?>
<Relationships xmlns="http://schemas.openxmlformats.org/package/2006/relationships"><Relationship Id="rId2" Type="http://schemas.openxmlformats.org/officeDocument/2006/relationships/oleObject" Target="file:///C:\Users\ron\Desktop\Total%20funds%20Chart.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EA3-4A0D-9127-653256B098E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EA3-4A0D-9127-653256B098E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EA3-4A0D-9127-653256B098E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EA3-4A0D-9127-653256B098E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EA3-4A0D-9127-653256B098E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EA3-4A0D-9127-653256B098E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EA3-4A0D-9127-653256B098E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EA3-4A0D-9127-653256B098E1}"/>
              </c:ext>
            </c:extLst>
          </c:dPt>
          <c:dLbls>
            <c:dLbl>
              <c:idx val="0"/>
              <c:layout>
                <c:manualLayout>
                  <c:x val="4.9438510789587276E-2"/>
                  <c:y val="-2.657329465053115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A3-4A0D-9127-653256B098E1}"/>
                </c:ext>
              </c:extLst>
            </c:dLbl>
            <c:dLbl>
              <c:idx val="1"/>
              <c:layout>
                <c:manualLayout>
                  <c:x val="0.14432116327700684"/>
                  <c:y val="-5.394537302892719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A3-4A0D-9127-653256B098E1}"/>
                </c:ext>
              </c:extLst>
            </c:dLbl>
            <c:dLbl>
              <c:idx val="2"/>
              <c:layout>
                <c:manualLayout>
                  <c:x val="-1.1530563100702298E-2"/>
                  <c:y val="-3.61552414466937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EA3-4A0D-9127-653256B098E1}"/>
                </c:ext>
              </c:extLst>
            </c:dLbl>
            <c:dLbl>
              <c:idx val="3"/>
              <c:layout>
                <c:manualLayout>
                  <c:x val="-1.8654570787885474E-2"/>
                  <c:y val="-9.6511055604799161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EA3-4A0D-9127-653256B098E1}"/>
                </c:ext>
              </c:extLst>
            </c:dLbl>
            <c:dLbl>
              <c:idx val="4"/>
              <c:layout>
                <c:manualLayout>
                  <c:x val="-4.7428943720692056E-2"/>
                  <c:y val="-5.818365263550603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EA3-4A0D-9127-653256B098E1}"/>
                </c:ext>
              </c:extLst>
            </c:dLbl>
            <c:dLbl>
              <c:idx val="5"/>
              <c:layout>
                <c:manualLayout>
                  <c:x val="-6.9905701887790953E-2"/>
                  <c:y val="-5.890886555847186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EA3-4A0D-9127-653256B098E1}"/>
                </c:ext>
              </c:extLst>
            </c:dLbl>
            <c:dLbl>
              <c:idx val="6"/>
              <c:layout>
                <c:manualLayout>
                  <c:x val="5.1187151541660467E-2"/>
                  <c:y val="-2.0619276757072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EA3-4A0D-9127-653256B098E1}"/>
                </c:ext>
              </c:extLst>
            </c:dLbl>
            <c:dLbl>
              <c:idx val="7"/>
              <c:layout>
                <c:manualLayout>
                  <c:x val="3.9882236914424843E-2"/>
                  <c:y val="4.5279779859968872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EA3-4A0D-9127-653256B098E1}"/>
                </c:ext>
              </c:extLst>
            </c:dLbl>
            <c:spPr>
              <a:noFill/>
              <a:ln>
                <a:solidFill>
                  <a:sysClr val="windowText" lastClr="000000">
                    <a:lumMod val="25000"/>
                    <a:lumOff val="75000"/>
                  </a:sysClr>
                </a:solid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Sheet1!$B$3:$B$10</c:f>
              <c:strCache>
                <c:ptCount val="8"/>
                <c:pt idx="0">
                  <c:v>CPE</c:v>
                </c:pt>
                <c:pt idx="1">
                  <c:v>Radio Equipment/Consoles</c:v>
                </c:pt>
                <c:pt idx="2">
                  <c:v>CAD</c:v>
                </c:pt>
                <c:pt idx="3">
                  <c:v>Consolidation Project</c:v>
                </c:pt>
                <c:pt idx="4">
                  <c:v>Regional Connectivity Project</c:v>
                </c:pt>
                <c:pt idx="5">
                  <c:v>GIS-related</c:v>
                </c:pt>
                <c:pt idx="6">
                  <c:v>NG911 Recorder</c:v>
                </c:pt>
                <c:pt idx="7">
                  <c:v>Facility Enhancements</c:v>
                </c:pt>
              </c:strCache>
            </c:strRef>
          </c:cat>
          <c:val>
            <c:numRef>
              <c:f>Sheet1!$T$3:$T$10</c:f>
              <c:numCache>
                <c:formatCode>"$"#,##0.00</c:formatCode>
                <c:ptCount val="8"/>
                <c:pt idx="0">
                  <c:v>357702.27</c:v>
                </c:pt>
                <c:pt idx="1">
                  <c:v>715436</c:v>
                </c:pt>
                <c:pt idx="2">
                  <c:v>125000</c:v>
                </c:pt>
                <c:pt idx="3">
                  <c:v>80200</c:v>
                </c:pt>
                <c:pt idx="4">
                  <c:v>94400</c:v>
                </c:pt>
                <c:pt idx="5">
                  <c:v>12000</c:v>
                </c:pt>
                <c:pt idx="6">
                  <c:v>98062.94</c:v>
                </c:pt>
                <c:pt idx="7">
                  <c:v>67824</c:v>
                </c:pt>
              </c:numCache>
            </c:numRef>
          </c:val>
          <c:extLst>
            <c:ext xmlns:c16="http://schemas.microsoft.com/office/drawing/2014/chart" uri="{C3380CC4-5D6E-409C-BE32-E72D297353CC}">
              <c16:uniqueId val="{00000010-0EA3-4A0D-9127-653256B098E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a:latin typeface="Gotham" panose="02000504050000020004" pitchFamily="2" charset="0"/>
              </a:rPr>
              <a:t>Top Five Secondary PSAP Transfers</a:t>
            </a:r>
          </a:p>
          <a:p>
            <a:pPr>
              <a:defRPr sz="2000"/>
            </a:pPr>
            <a:r>
              <a:rPr lang="en-US" sz="2000" b="1">
                <a:latin typeface="Gotham" panose="02000504050000020004" pitchFamily="2" charset="0"/>
              </a:rPr>
              <a:t>September</a:t>
            </a:r>
            <a:r>
              <a:rPr lang="en-US" sz="2000" b="1" baseline="0">
                <a:latin typeface="Gotham" panose="02000504050000020004" pitchFamily="2" charset="0"/>
              </a:rPr>
              <a:t> 1 - October 31, 2020</a:t>
            </a:r>
            <a:endParaRPr lang="en-US" sz="2000" b="1">
              <a:latin typeface="Gotham" panose="02000504050000020004" pitchFamily="2" charset="0"/>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3'!$B$1:$B$5</c:f>
              <c:strCache>
                <c:ptCount val="5"/>
                <c:pt idx="0">
                  <c:v>Alabama State Trooper's Posts</c:v>
                </c:pt>
                <c:pt idx="1">
                  <c:v>Prichard Police Department</c:v>
                </c:pt>
                <c:pt idx="2">
                  <c:v>Regional Paramedical Service (RPS)</c:v>
                </c:pt>
                <c:pt idx="3">
                  <c:v>Anniston EMS (AEMS)</c:v>
                </c:pt>
                <c:pt idx="4">
                  <c:v>Foley Police Department</c:v>
                </c:pt>
              </c:strCache>
            </c:strRef>
          </c:cat>
          <c:val>
            <c:numRef>
              <c:f>'Sheet 3'!$C$1:$C$5</c:f>
              <c:numCache>
                <c:formatCode>#,##0</c:formatCode>
                <c:ptCount val="5"/>
                <c:pt idx="0" formatCode="_(* #,##0_);_(* \(#,##0\);_(* &quot;-&quot;??_);_(@_)">
                  <c:v>4278</c:v>
                </c:pt>
                <c:pt idx="1">
                  <c:v>1613</c:v>
                </c:pt>
                <c:pt idx="2">
                  <c:v>1353</c:v>
                </c:pt>
                <c:pt idx="3">
                  <c:v>1203</c:v>
                </c:pt>
                <c:pt idx="4" formatCode="General">
                  <c:v>968</c:v>
                </c:pt>
              </c:numCache>
            </c:numRef>
          </c:val>
          <c:extLst>
            <c:ext xmlns:c16="http://schemas.microsoft.com/office/drawing/2014/chart" uri="{C3380CC4-5D6E-409C-BE32-E72D297353CC}">
              <c16:uniqueId val="{00000000-507D-44F7-BCF4-B70AD648BA43}"/>
            </c:ext>
          </c:extLst>
        </c:ser>
        <c:dLbls>
          <c:dLblPos val="outEnd"/>
          <c:showLegendKey val="0"/>
          <c:showVal val="1"/>
          <c:showCatName val="0"/>
          <c:showSerName val="0"/>
          <c:showPercent val="0"/>
          <c:showBubbleSize val="0"/>
        </c:dLbls>
        <c:gapWidth val="219"/>
        <c:overlap val="-27"/>
        <c:axId val="1904850096"/>
        <c:axId val="1957569296"/>
      </c:barChart>
      <c:catAx>
        <c:axId val="1904850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957569296"/>
        <c:crosses val="autoZero"/>
        <c:auto val="1"/>
        <c:lblAlgn val="ctr"/>
        <c:lblOffset val="100"/>
        <c:noMultiLvlLbl val="0"/>
      </c:catAx>
      <c:valAx>
        <c:axId val="195756929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4850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C3-44F9-B38C-6842DE6FB54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C3-44F9-B38C-6842DE6FB54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C3-44F9-B38C-6842DE6FB54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C3-44F9-B38C-6842DE6FB54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6C3-44F9-B38C-6842DE6FB54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6C3-44F9-B38C-6842DE6FB54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6C3-44F9-B38C-6842DE6FB54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6C3-44F9-B38C-6842DE6FB54C}"/>
              </c:ext>
            </c:extLst>
          </c:dPt>
          <c:dLbls>
            <c:dLbl>
              <c:idx val="0"/>
              <c:layout>
                <c:manualLayout>
                  <c:x val="4.9438510789587276E-2"/>
                  <c:y val="-2.657329465053115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C3-44F9-B38C-6842DE6FB54C}"/>
                </c:ext>
              </c:extLst>
            </c:dLbl>
            <c:dLbl>
              <c:idx val="1"/>
              <c:layout>
                <c:manualLayout>
                  <c:x val="0.16045026381476818"/>
                  <c:y val="-1.00295576874386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C3-44F9-B38C-6842DE6FB54C}"/>
                </c:ext>
              </c:extLst>
            </c:dLbl>
            <c:dLbl>
              <c:idx val="2"/>
              <c:layout>
                <c:manualLayout>
                  <c:x val="-1.1530563100702298E-2"/>
                  <c:y val="-3.61552414466937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6C3-44F9-B38C-6842DE6FB54C}"/>
                </c:ext>
              </c:extLst>
            </c:dLbl>
            <c:dLbl>
              <c:idx val="3"/>
              <c:layout>
                <c:manualLayout>
                  <c:x val="-1.8654570787885474E-2"/>
                  <c:y val="-9.6511055604799161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6C3-44F9-B38C-6842DE6FB54C}"/>
                </c:ext>
              </c:extLst>
            </c:dLbl>
            <c:dLbl>
              <c:idx val="5"/>
              <c:layout>
                <c:manualLayout>
                  <c:x val="-4.7428943720692056E-2"/>
                  <c:y val="-5.818365263550603E-3"/>
                </c:manualLayout>
              </c:layout>
              <c:tx>
                <c:rich>
                  <a:bodyPr/>
                  <a:lstStyle/>
                  <a:p>
                    <a:fld id="{1090691A-9D76-4C18-9000-ECA6488282C7}" type="CATEGORYNAME">
                      <a:rPr lang="en-US"/>
                      <a:pPr/>
                      <a:t>[CATEGORY NAME]</a:t>
                    </a:fld>
                    <a:r>
                      <a:rPr lang="en-US" baseline="0" dirty="0"/>
                      <a:t>, $88,500.00</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6C3-44F9-B38C-6842DE6FB54C}"/>
                </c:ext>
              </c:extLst>
            </c:dLbl>
            <c:dLbl>
              <c:idx val="7"/>
              <c:layout>
                <c:manualLayout>
                  <c:x val="3.3538871021404015E-2"/>
                  <c:y val="-7.7530816953272109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6C3-44F9-B38C-6842DE6FB54C}"/>
                </c:ext>
              </c:extLst>
            </c:dLbl>
            <c:spPr>
              <a:noFill/>
              <a:ln>
                <a:solidFill>
                  <a:sysClr val="windowText" lastClr="000000">
                    <a:lumMod val="25000"/>
                    <a:lumOff val="75000"/>
                  </a:sysClr>
                </a:solid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Remaining!$B$3:$B$10</c:f>
              <c:strCache>
                <c:ptCount val="8"/>
                <c:pt idx="0">
                  <c:v>CPE</c:v>
                </c:pt>
                <c:pt idx="1">
                  <c:v>Radio Equipment/Consoles</c:v>
                </c:pt>
                <c:pt idx="2">
                  <c:v>CAD</c:v>
                </c:pt>
                <c:pt idx="3">
                  <c:v>Consolidation Project</c:v>
                </c:pt>
                <c:pt idx="4">
                  <c:v>GIS-related</c:v>
                </c:pt>
                <c:pt idx="5">
                  <c:v>Regional Connectivity Project</c:v>
                </c:pt>
                <c:pt idx="6">
                  <c:v>Facility Enhancements</c:v>
                </c:pt>
                <c:pt idx="7">
                  <c:v>NG911 Recorder</c:v>
                </c:pt>
              </c:strCache>
            </c:strRef>
          </c:cat>
          <c:val>
            <c:numRef>
              <c:f>Remaining!$N$3:$N$10</c:f>
              <c:numCache>
                <c:formatCode>"$"#,##0.00</c:formatCode>
                <c:ptCount val="8"/>
                <c:pt idx="0">
                  <c:v>357702.27</c:v>
                </c:pt>
                <c:pt idx="1">
                  <c:v>715436</c:v>
                </c:pt>
                <c:pt idx="2">
                  <c:v>125000</c:v>
                </c:pt>
                <c:pt idx="3">
                  <c:v>80200</c:v>
                </c:pt>
                <c:pt idx="4">
                  <c:v>12000</c:v>
                </c:pt>
                <c:pt idx="5">
                  <c:v>94400</c:v>
                </c:pt>
                <c:pt idx="6">
                  <c:v>67824</c:v>
                </c:pt>
                <c:pt idx="7">
                  <c:v>25823.1</c:v>
                </c:pt>
              </c:numCache>
            </c:numRef>
          </c:val>
          <c:extLst>
            <c:ext xmlns:c16="http://schemas.microsoft.com/office/drawing/2014/chart" uri="{C3380CC4-5D6E-409C-BE32-E72D297353CC}">
              <c16:uniqueId val="{00000010-B6C3-44F9-B38C-6842DE6FB5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58E-456E-8B74-C5FC0301CA0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58E-456E-8B74-C5FC0301CA0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58E-456E-8B74-C5FC0301CA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58E-456E-8B74-C5FC0301CA0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58E-456E-8B74-C5FC0301CA0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58E-456E-8B74-C5FC0301CA07}"/>
              </c:ext>
            </c:extLst>
          </c:dPt>
          <c:dLbls>
            <c:dLbl>
              <c:idx val="0"/>
              <c:layout>
                <c:manualLayout>
                  <c:x val="4.9438510789587276E-2"/>
                  <c:y val="-2.657329465053115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8E-456E-8B74-C5FC0301CA07}"/>
                </c:ext>
              </c:extLst>
            </c:dLbl>
            <c:dLbl>
              <c:idx val="1"/>
              <c:layout>
                <c:manualLayout>
                  <c:x val="0.19629255266382289"/>
                  <c:y val="-1.73488602443532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58E-456E-8B74-C5FC0301CA07}"/>
                </c:ext>
              </c:extLst>
            </c:dLbl>
            <c:dLbl>
              <c:idx val="2"/>
              <c:layout>
                <c:manualLayout>
                  <c:x val="-1.1530563100702298E-2"/>
                  <c:y val="-3.61552414466937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58E-456E-8B74-C5FC0301CA07}"/>
                </c:ext>
              </c:extLst>
            </c:dLbl>
            <c:dLbl>
              <c:idx val="3"/>
              <c:layout>
                <c:manualLayout>
                  <c:x val="-1.8654570787885474E-2"/>
                  <c:y val="-9.6511055604799161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58E-456E-8B74-C5FC0301CA07}"/>
                </c:ext>
              </c:extLst>
            </c:dLbl>
            <c:dLbl>
              <c:idx val="4"/>
              <c:layout>
                <c:manualLayout>
                  <c:x val="-4.7428943720692056E-2"/>
                  <c:y val="-5.818365263550603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58E-456E-8B74-C5FC0301CA07}"/>
                </c:ext>
              </c:extLst>
            </c:dLbl>
            <c:dLbl>
              <c:idx val="5"/>
              <c:layout>
                <c:manualLayout>
                  <c:x val="5.3698522041807865E-3"/>
                  <c:y val="-1.506373940670232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58E-456E-8B74-C5FC0301CA07}"/>
                </c:ext>
              </c:extLst>
            </c:dLbl>
            <c:spPr>
              <a:noFill/>
              <a:ln>
                <a:solidFill>
                  <a:sysClr val="windowText" lastClr="000000">
                    <a:lumMod val="25000"/>
                    <a:lumOff val="75000"/>
                  </a:sysClr>
                </a:solid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Recommended!$B$3:$B$8</c:f>
              <c:strCache>
                <c:ptCount val="6"/>
                <c:pt idx="0">
                  <c:v>CPE</c:v>
                </c:pt>
                <c:pt idx="1">
                  <c:v>Radio Equipment/Consoles</c:v>
                </c:pt>
                <c:pt idx="2">
                  <c:v>CAD</c:v>
                </c:pt>
                <c:pt idx="3">
                  <c:v>Consolidation Project</c:v>
                </c:pt>
                <c:pt idx="4">
                  <c:v>Regional Connectivity Project</c:v>
                </c:pt>
                <c:pt idx="5">
                  <c:v>NG911 Recorder</c:v>
                </c:pt>
              </c:strCache>
            </c:strRef>
          </c:cat>
          <c:val>
            <c:numRef>
              <c:f>Recommended!$L$3:$L$8</c:f>
              <c:numCache>
                <c:formatCode>"$"#,##0.00</c:formatCode>
                <c:ptCount val="6"/>
                <c:pt idx="0">
                  <c:v>268675</c:v>
                </c:pt>
                <c:pt idx="1">
                  <c:v>238050</c:v>
                </c:pt>
                <c:pt idx="2">
                  <c:v>125000</c:v>
                </c:pt>
                <c:pt idx="3">
                  <c:v>38200</c:v>
                </c:pt>
                <c:pt idx="4">
                  <c:v>88500</c:v>
                </c:pt>
                <c:pt idx="5">
                  <c:v>24967</c:v>
                </c:pt>
              </c:numCache>
            </c:numRef>
          </c:val>
          <c:extLst>
            <c:ext xmlns:c16="http://schemas.microsoft.com/office/drawing/2014/chart" uri="{C3380CC4-5D6E-409C-BE32-E72D297353CC}">
              <c16:uniqueId val="{0000000C-D58E-456E-8B74-C5FC0301CA0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small" spc="100" baseline="0">
                <a:solidFill>
                  <a:schemeClr val="lt1">
                    <a:lumMod val="95000"/>
                  </a:schemeClr>
                </a:solidFill>
                <a:effectLst>
                  <a:outerShdw blurRad="50800" dist="38100" dir="5400000" algn="t" rotWithShape="0">
                    <a:prstClr val="black">
                      <a:alpha val="40000"/>
                    </a:prstClr>
                  </a:outerShdw>
                </a:effectLst>
                <a:latin typeface="Times New Roman" panose="02020603050405020304" pitchFamily="18" charset="0"/>
                <a:ea typeface="+mn-ea"/>
                <a:cs typeface="+mn-cs"/>
              </a:defRPr>
            </a:pPr>
            <a:r>
              <a:rPr lang="en-US"/>
              <a:t>Annual Legacy 9-1-1 Costs by Carrier</a:t>
            </a:r>
          </a:p>
        </c:rich>
      </c:tx>
      <c:overlay val="0"/>
      <c:spPr>
        <a:noFill/>
        <a:ln>
          <a:noFill/>
        </a:ln>
        <a:effectLst/>
      </c:spPr>
      <c:txPr>
        <a:bodyPr rot="0" spcFirstLastPara="1" vertOverflow="ellipsis" vert="horz" wrap="square" anchor="ctr" anchorCtr="1"/>
        <a:lstStyle/>
        <a:p>
          <a:pPr>
            <a:defRPr sz="1600" b="1" i="0" u="none" strike="noStrike" kern="1200" cap="small" spc="100" baseline="0">
              <a:solidFill>
                <a:schemeClr val="lt1">
                  <a:lumMod val="95000"/>
                </a:schemeClr>
              </a:solidFill>
              <a:effectLst>
                <a:outerShdw blurRad="50800" dist="38100" dir="5400000" algn="t" rotWithShape="0">
                  <a:prstClr val="black">
                    <a:alpha val="40000"/>
                  </a:prstClr>
                </a:outerShdw>
              </a:effectLst>
              <a:latin typeface="Times New Roman" panose="02020603050405020304" pitchFamily="18" charset="0"/>
              <a:ea typeface="+mn-ea"/>
              <a:cs typeface="+mn-cs"/>
            </a:defRPr>
          </a:pPr>
          <a:endParaRPr lang="en-US"/>
        </a:p>
      </c:txPr>
    </c:title>
    <c:autoTitleDeleted val="0"/>
    <c:plotArea>
      <c:layout/>
      <c:ofPieChart>
        <c:ofPieType val="bar"/>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463-4D14-8080-A574290EBB14}"/>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463-4D14-8080-A574290EBB14}"/>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463-4D14-8080-A574290EBB14}"/>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6463-4D14-8080-A574290EBB14}"/>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6463-4D14-8080-A574290EBB14}"/>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6463-4D14-8080-A574290EBB14}"/>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6463-4D14-8080-A574290EBB14}"/>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6463-4D14-8080-A574290EBB14}"/>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6463-4D14-8080-A574290EBB14}"/>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6463-4D14-8080-A574290EBB14}"/>
              </c:ext>
            </c:extLst>
          </c:dPt>
          <c:dLbls>
            <c:spPr>
              <a:noFill/>
              <a:ln>
                <a:noFill/>
              </a:ln>
              <a:effectLst/>
            </c:spPr>
            <c:txPr>
              <a:bodyPr rot="0" spcFirstLastPara="1" vertOverflow="ellipsis" vert="horz" wrap="square" anchor="ctr" anchorCtr="1"/>
              <a:lstStyle/>
              <a:p>
                <a:pPr>
                  <a:defRPr sz="900" b="0" i="0" u="none" strike="noStrike" kern="1200" cap="small" baseline="0">
                    <a:solidFill>
                      <a:schemeClr val="lt1">
                        <a:lumMod val="85000"/>
                      </a:schemeClr>
                    </a:solidFill>
                    <a:latin typeface="Times New Roman" panose="02020603050405020304" pitchFamily="18" charset="0"/>
                    <a:ea typeface="+mn-ea"/>
                    <a:cs typeface="+mn-cs"/>
                  </a:defRPr>
                </a:pPr>
                <a:endParaRPr lang="en-US"/>
              </a:p>
            </c:txPr>
            <c:showLegendKey val="0"/>
            <c:showVal val="1"/>
            <c:showCatName val="1"/>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Sheet1!$A$5:$A$13</c:f>
              <c:strCache>
                <c:ptCount val="9"/>
                <c:pt idx="0">
                  <c:v>AT&amp;T</c:v>
                </c:pt>
                <c:pt idx="1">
                  <c:v>CenturyLink</c:v>
                </c:pt>
                <c:pt idx="2">
                  <c:v>Otelco</c:v>
                </c:pt>
                <c:pt idx="3">
                  <c:v>Millry</c:v>
                </c:pt>
                <c:pt idx="4">
                  <c:v>TDS</c:v>
                </c:pt>
                <c:pt idx="5">
                  <c:v>NHTC</c:v>
                </c:pt>
                <c:pt idx="6">
                  <c:v>FTC</c:v>
                </c:pt>
                <c:pt idx="7">
                  <c:v>TEC</c:v>
                </c:pt>
                <c:pt idx="8">
                  <c:v>WOW</c:v>
                </c:pt>
              </c:strCache>
            </c:strRef>
          </c:cat>
          <c:val>
            <c:numRef>
              <c:f>Sheet1!$F$5:$F$13</c:f>
              <c:numCache>
                <c:formatCode>_("$"* #,##0.00_);_("$"* \(#,##0.00\);_("$"* "-"??_);_(@_)</c:formatCode>
                <c:ptCount val="9"/>
                <c:pt idx="0">
                  <c:v>2072563.2000000002</c:v>
                </c:pt>
                <c:pt idx="1">
                  <c:v>678744.96000000008</c:v>
                </c:pt>
                <c:pt idx="2">
                  <c:v>34380</c:v>
                </c:pt>
                <c:pt idx="3">
                  <c:v>14590.8</c:v>
                </c:pt>
                <c:pt idx="4">
                  <c:v>3168</c:v>
                </c:pt>
                <c:pt idx="5">
                  <c:v>3660</c:v>
                </c:pt>
                <c:pt idx="6">
                  <c:v>8700</c:v>
                </c:pt>
                <c:pt idx="7">
                  <c:v>5580</c:v>
                </c:pt>
                <c:pt idx="8">
                  <c:v>17673.48</c:v>
                </c:pt>
              </c:numCache>
            </c:numRef>
          </c:val>
          <c:extLst>
            <c:ext xmlns:c16="http://schemas.microsoft.com/office/drawing/2014/chart" uri="{C3380CC4-5D6E-409C-BE32-E72D297353CC}">
              <c16:uniqueId val="{00000014-6463-4D14-8080-A574290EBB14}"/>
            </c:ext>
          </c:extLst>
        </c:ser>
        <c:dLbls>
          <c:showLegendKey val="0"/>
          <c:showVal val="0"/>
          <c:showCatName val="0"/>
          <c:showSerName val="0"/>
          <c:showPercent val="0"/>
          <c:showBubbleSize val="0"/>
          <c:showLeaderLines val="1"/>
        </c:dLbls>
        <c:gapWidth val="150"/>
        <c:secondPieSize val="75"/>
        <c:serLines>
          <c:spPr>
            <a:ln w="9525" cap="flat" cmpd="sng" algn="ctr">
              <a:solidFill>
                <a:schemeClr val="lt1">
                  <a:lumMod val="95000"/>
                  <a:alpha val="54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cap="small" baseline="0">
              <a:solidFill>
                <a:schemeClr val="lt1">
                  <a:lumMod val="85000"/>
                </a:schemeClr>
              </a:solidFill>
              <a:latin typeface="Times New Roman" panose="0202060305040502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cap="small" baseline="0">
          <a:latin typeface="Times New Roman" panose="02020603050405020304" pitchFamily="18"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3600" dirty="0">
                <a:latin typeface="Times New Roman" panose="02020603050405020304" pitchFamily="18" charset="0"/>
                <a:cs typeface="Times New Roman" panose="02020603050405020304" pitchFamily="18" charset="0"/>
              </a:rPr>
              <a:t>Allocation of 9-1-1 Fund</a:t>
            </a:r>
          </a:p>
          <a:p>
            <a:pPr>
              <a:defRPr sz="3600">
                <a:latin typeface="Times New Roman" panose="02020603050405020304" pitchFamily="18" charset="0"/>
                <a:cs typeface="Times New Roman" panose="02020603050405020304" pitchFamily="18" charset="0"/>
              </a:defRPr>
            </a:pPr>
            <a:r>
              <a:rPr lang="en-US" sz="3600" baseline="0" dirty="0">
                <a:latin typeface="Times New Roman" panose="02020603050405020304" pitchFamily="18" charset="0"/>
                <a:cs typeface="Times New Roman" panose="02020603050405020304" pitchFamily="18" charset="0"/>
              </a:rPr>
              <a:t>FY 2020</a:t>
            </a:r>
            <a:endParaRPr lang="en-US" sz="3600"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view3D>
      <c:rotX val="75"/>
      <c:rotY val="65"/>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1989791267888067"/>
          <c:y val="0.20593460605160205"/>
          <c:w val="0.67872018715051918"/>
          <c:h val="0.78533024370381377"/>
        </c:manualLayout>
      </c:layout>
      <c:pie3DChart>
        <c:varyColors val="1"/>
        <c:ser>
          <c:idx val="0"/>
          <c:order val="0"/>
          <c:tx>
            <c:strRef>
              <c:f>'fund allocation'!$X$2</c:f>
              <c:strCache>
                <c:ptCount val="1"/>
                <c:pt idx="0">
                  <c:v>Jun-20</c:v>
                </c:pt>
              </c:strCache>
            </c:strRef>
          </c:tx>
          <c:explosion val="109"/>
          <c:dPt>
            <c:idx val="0"/>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9D8E-4A28-8022-69174902DC29}"/>
              </c:ext>
            </c:extLst>
          </c:dPt>
          <c:dPt>
            <c:idx val="1"/>
            <c:bubble3D val="0"/>
            <c:explosion val="86"/>
            <c:spPr>
              <a:solidFill>
                <a:srgbClr val="002060"/>
              </a:solidFill>
              <a:ln w="25400">
                <a:solidFill>
                  <a:schemeClr val="lt1"/>
                </a:solidFill>
              </a:ln>
              <a:effectLst/>
              <a:sp3d contourW="25400">
                <a:contourClr>
                  <a:schemeClr val="lt1"/>
                </a:contourClr>
              </a:sp3d>
            </c:spPr>
            <c:extLst>
              <c:ext xmlns:c16="http://schemas.microsoft.com/office/drawing/2014/chart" uri="{C3380CC4-5D6E-409C-BE32-E72D297353CC}">
                <c16:uniqueId val="{00000003-9D8E-4A28-8022-69174902DC29}"/>
              </c:ext>
            </c:extLst>
          </c:dPt>
          <c:dPt>
            <c:idx val="2"/>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9D8E-4A28-8022-69174902DC29}"/>
              </c:ext>
            </c:extLst>
          </c:dPt>
          <c:dPt>
            <c:idx val="3"/>
            <c:bubble3D val="0"/>
            <c:spPr>
              <a:solidFill>
                <a:srgbClr val="00964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D8E-4A28-8022-69174902DC29}"/>
              </c:ext>
            </c:extLst>
          </c:dPt>
          <c:dLbls>
            <c:dLbl>
              <c:idx val="0"/>
              <c:layout>
                <c:manualLayout>
                  <c:x val="-3.9196033637716073E-4"/>
                  <c:y val="-1.4150943396226454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fld id="{D5788E11-0031-4B6E-82A2-E16D7C1F510D}" type="CATEGORYNAME">
                      <a:rPr lang="en-US"/>
                      <a:pPr>
                        <a:defRPr sz="2000">
                          <a:latin typeface="Times New Roman" panose="02020603050405020304" pitchFamily="18" charset="0"/>
                          <a:cs typeface="Times New Roman" panose="02020603050405020304" pitchFamily="18" charset="0"/>
                        </a:defRPr>
                      </a:pPr>
                      <a:t>[CATEGORY NAME]</a:t>
                    </a:fld>
                    <a:r>
                      <a:rPr lang="en-US" baseline="0" dirty="0"/>
                      <a:t>, </a:t>
                    </a:r>
                    <a:fld id="{AC1AE324-8CD6-4AD6-B2BC-584B2A753652}" type="VALUE">
                      <a:rPr lang="en-US" baseline="0" smtClean="0"/>
                      <a:pPr>
                        <a:defRPr sz="2000">
                          <a:latin typeface="Times New Roman" panose="02020603050405020304" pitchFamily="18" charset="0"/>
                          <a:cs typeface="Times New Roman" panose="02020603050405020304" pitchFamily="18" charset="0"/>
                        </a:defRPr>
                      </a:pPr>
                      <a:t>[VALUE]</a:t>
                    </a:fld>
                    <a:endParaRPr lang="en-US" baseline="0" dirty="0"/>
                  </a:p>
                  <a:p>
                    <a:pPr>
                      <a:defRPr sz="2000">
                        <a:latin typeface="Times New Roman" panose="02020603050405020304" pitchFamily="18" charset="0"/>
                        <a:cs typeface="Times New Roman" panose="02020603050405020304" pitchFamily="18" charset="0"/>
                      </a:defRPr>
                    </a:pPr>
                    <a:r>
                      <a:rPr lang="en-US" baseline="0" dirty="0"/>
                      <a:t>1%</a:t>
                    </a:r>
                  </a:p>
                </c:rich>
              </c:tx>
              <c:numFmt formatCode="&quot;$&quot;#,##0.0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5605915595661288"/>
                      <c:h val="0.21397851015478411"/>
                    </c:manualLayout>
                  </c15:layout>
                  <c15:dlblFieldTable/>
                  <c15:showDataLabelsRange val="0"/>
                </c:ext>
                <c:ext xmlns:c16="http://schemas.microsoft.com/office/drawing/2014/chart" uri="{C3380CC4-5D6E-409C-BE32-E72D297353CC}">
                  <c16:uniqueId val="{00000001-9D8E-4A28-8022-69174902DC29}"/>
                </c:ext>
              </c:extLst>
            </c:dLbl>
            <c:dLbl>
              <c:idx val="1"/>
              <c:layout>
                <c:manualLayout>
                  <c:x val="3.4561589358344066E-2"/>
                  <c:y val="5.4594689028650452E-3"/>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fld id="{BBC80621-E350-4562-AF36-AE17EC0874FD}" type="CATEGORYNAME">
                      <a:rPr lang="en-US"/>
                      <a:pPr>
                        <a:defRPr sz="2000">
                          <a:latin typeface="Times New Roman" panose="02020603050405020304" pitchFamily="18" charset="0"/>
                          <a:cs typeface="Times New Roman" panose="02020603050405020304" pitchFamily="18" charset="0"/>
                        </a:defRPr>
                      </a:pPr>
                      <a:t>[CATEGORY NAME]</a:t>
                    </a:fld>
                    <a:r>
                      <a:rPr lang="en-US" baseline="0" dirty="0"/>
                      <a:t>, </a:t>
                    </a:r>
                    <a:fld id="{0735265A-B394-49B9-94C7-345D6ABB2C2F}" type="VALUE">
                      <a:rPr lang="en-US" baseline="0" smtClean="0"/>
                      <a:pPr>
                        <a:defRPr sz="2000">
                          <a:latin typeface="Times New Roman" panose="02020603050405020304" pitchFamily="18" charset="0"/>
                          <a:cs typeface="Times New Roman" panose="02020603050405020304" pitchFamily="18" charset="0"/>
                        </a:defRPr>
                      </a:pPr>
                      <a:t>[VALUE]</a:t>
                    </a:fld>
                    <a:r>
                      <a:rPr lang="en-US" baseline="0" dirty="0"/>
                      <a:t> </a:t>
                    </a:r>
                  </a:p>
                  <a:p>
                    <a:pPr>
                      <a:defRPr sz="2000">
                        <a:latin typeface="Times New Roman" panose="02020603050405020304" pitchFamily="18" charset="0"/>
                        <a:cs typeface="Times New Roman" panose="02020603050405020304" pitchFamily="18" charset="0"/>
                      </a:defRPr>
                    </a:pPr>
                    <a:r>
                      <a:rPr lang="en-US" baseline="0" dirty="0"/>
                      <a:t>15.40%</a:t>
                    </a:r>
                  </a:p>
                </c:rich>
              </c:tx>
              <c:numFmt formatCode="&quot;$&quot;#,##0.0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4140351764889109"/>
                      <c:h val="0.22052987283822226"/>
                    </c:manualLayout>
                  </c15:layout>
                  <c15:dlblFieldTable/>
                  <c15:showDataLabelsRange val="0"/>
                </c:ext>
                <c:ext xmlns:c16="http://schemas.microsoft.com/office/drawing/2014/chart" uri="{C3380CC4-5D6E-409C-BE32-E72D297353CC}">
                  <c16:uniqueId val="{00000003-9D8E-4A28-8022-69174902DC29}"/>
                </c:ext>
              </c:extLst>
            </c:dLbl>
            <c:dLbl>
              <c:idx val="2"/>
              <c:layout>
                <c:manualLayout>
                  <c:x val="3.2861599334537653E-2"/>
                  <c:y val="-4.861936479638158E-3"/>
                </c:manualLayout>
              </c:layout>
              <c:tx>
                <c:rich>
                  <a:bodyPr/>
                  <a:lstStyle/>
                  <a:p>
                    <a:fld id="{361DB9C4-21F8-4343-A3D9-6C54518BB1BE}" type="CATEGORYNAME">
                      <a:rPr lang="en-US"/>
                      <a:pPr/>
                      <a:t>[CATEGORY NAME]</a:t>
                    </a:fld>
                    <a:r>
                      <a:rPr lang="en-US" baseline="0" dirty="0"/>
                      <a:t>, </a:t>
                    </a:r>
                    <a:fld id="{94DCDDB5-57C0-4C05-88F5-2017D6F49A68}" type="VALUE">
                      <a:rPr lang="en-US" baseline="0" smtClean="0"/>
                      <a:pPr/>
                      <a:t>[VALUE]</a:t>
                    </a:fld>
                    <a:endParaRPr lang="en-US" baseline="0" dirty="0"/>
                  </a:p>
                  <a:p>
                    <a:r>
                      <a:rPr lang="en-US" baseline="0" dirty="0"/>
                      <a:t>.06%</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D8E-4A28-8022-69174902DC29}"/>
                </c:ext>
              </c:extLst>
            </c:dLbl>
            <c:dLbl>
              <c:idx val="3"/>
              <c:layout>
                <c:manualLayout>
                  <c:x val="-4.9414903428293758E-2"/>
                  <c:y val="9.5751174774536832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fld id="{BCEC7742-8402-4315-918D-A78B501A4963}" type="CATEGORYNAME">
                      <a:rPr lang="en-US" dirty="0"/>
                      <a:pPr>
                        <a:defRPr sz="2000">
                          <a:latin typeface="Times New Roman" panose="02020603050405020304" pitchFamily="18" charset="0"/>
                          <a:cs typeface="Times New Roman" panose="02020603050405020304" pitchFamily="18" charset="0"/>
                        </a:defRPr>
                      </a:pPr>
                      <a:t>[CATEGORY NAME]</a:t>
                    </a:fld>
                    <a:r>
                      <a:rPr lang="en-US" baseline="0" dirty="0"/>
                      <a:t>, </a:t>
                    </a:r>
                    <a:fld id="{4C6B1F14-1A86-424E-B39C-913E9484C60B}" type="VALUE">
                      <a:rPr lang="en-US" baseline="0" smtClean="0"/>
                      <a:pPr>
                        <a:defRPr sz="2000">
                          <a:latin typeface="Times New Roman" panose="02020603050405020304" pitchFamily="18" charset="0"/>
                          <a:cs typeface="Times New Roman" panose="02020603050405020304" pitchFamily="18" charset="0"/>
                        </a:defRPr>
                      </a:pPr>
                      <a:t>[VALUE]</a:t>
                    </a:fld>
                    <a:endParaRPr lang="en-US" baseline="0" dirty="0"/>
                  </a:p>
                  <a:p>
                    <a:pPr>
                      <a:defRPr sz="2000">
                        <a:latin typeface="Times New Roman" panose="02020603050405020304" pitchFamily="18" charset="0"/>
                        <a:cs typeface="Times New Roman" panose="02020603050405020304" pitchFamily="18" charset="0"/>
                      </a:defRPr>
                    </a:pPr>
                    <a:r>
                      <a:rPr lang="en-US" baseline="0" dirty="0"/>
                      <a:t>83%</a:t>
                    </a:r>
                  </a:p>
                </c:rich>
              </c:tx>
              <c:numFmt formatCode="&quot;$&quot;#,##0.0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6065080667213563"/>
                      <c:h val="0.22926502308280647"/>
                    </c:manualLayout>
                  </c15:layout>
                  <c15:dlblFieldTable/>
                  <c15:showDataLabelsRange val="0"/>
                </c:ext>
                <c:ext xmlns:c16="http://schemas.microsoft.com/office/drawing/2014/chart" uri="{C3380CC4-5D6E-409C-BE32-E72D297353CC}">
                  <c16:uniqueId val="{00000007-9D8E-4A28-8022-69174902DC29}"/>
                </c:ext>
              </c:extLst>
            </c:dLbl>
            <c:numFmt formatCode="&quot;$&quot;#,##0.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'fund allocation'!$W$3:$W$6</c:f>
              <c:strCache>
                <c:ptCount val="4"/>
                <c:pt idx="0">
                  <c:v>Administrative Allowance</c:v>
                </c:pt>
                <c:pt idx="1">
                  <c:v>Reserve from CMRS Providers</c:v>
                </c:pt>
                <c:pt idx="2">
                  <c:v>Reserve for Examiners</c:v>
                </c:pt>
                <c:pt idx="3">
                  <c:v>Distributions to ECDs</c:v>
                </c:pt>
              </c:strCache>
            </c:strRef>
          </c:cat>
          <c:val>
            <c:numRef>
              <c:f>'fund allocation'!$X$3:$X$6</c:f>
              <c:numCache>
                <c:formatCode>_("$"* #,##0.00_);_("$"* \(#,##0.00\);_("$"* "-"??_);_(@_)</c:formatCode>
                <c:ptCount val="4"/>
                <c:pt idx="0">
                  <c:v>1242205.6499999999</c:v>
                </c:pt>
                <c:pt idx="1">
                  <c:v>19502628.68</c:v>
                </c:pt>
                <c:pt idx="2">
                  <c:v>780800</c:v>
                </c:pt>
                <c:pt idx="3">
                  <c:v>103379622.36</c:v>
                </c:pt>
              </c:numCache>
            </c:numRef>
          </c:val>
          <c:extLst>
            <c:ext xmlns:c16="http://schemas.microsoft.com/office/drawing/2014/chart" uri="{C3380CC4-5D6E-409C-BE32-E72D297353CC}">
              <c16:uniqueId val="{00000008-9D8E-4A28-8022-69174902DC29}"/>
            </c:ext>
          </c:extLst>
        </c:ser>
        <c:ser>
          <c:idx val="1"/>
          <c:order val="1"/>
          <c:tx>
            <c:strRef>
              <c:f>'fund allocation'!$Y$2</c:f>
              <c:strCache>
                <c:ptCount val="1"/>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9-E2D6-4471-BD12-8BC2D42959B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B-E2D6-4471-BD12-8BC2D42959B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D-E2D6-4471-BD12-8BC2D42959B8}"/>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F-E2D6-4471-BD12-8BC2D42959B8}"/>
              </c:ext>
            </c:extLst>
          </c:dPt>
          <c:cat>
            <c:strRef>
              <c:f>'fund allocation'!$W$3:$W$6</c:f>
              <c:strCache>
                <c:ptCount val="4"/>
                <c:pt idx="0">
                  <c:v>Administrative Allowance</c:v>
                </c:pt>
                <c:pt idx="1">
                  <c:v>Reserve from CMRS Providers</c:v>
                </c:pt>
                <c:pt idx="2">
                  <c:v>Reserve for Examiners</c:v>
                </c:pt>
                <c:pt idx="3">
                  <c:v>Distributions to ECDs</c:v>
                </c:pt>
              </c:strCache>
            </c:strRef>
          </c:cat>
          <c:val>
            <c:numRef>
              <c:f>'fund allocation'!$Y$3:$Y$6</c:f>
              <c:numCache>
                <c:formatCode>0.00%</c:formatCode>
                <c:ptCount val="4"/>
                <c:pt idx="0" formatCode="0%">
                  <c:v>0.01</c:v>
                </c:pt>
                <c:pt idx="1">
                  <c:v>0.154</c:v>
                </c:pt>
                <c:pt idx="2" formatCode="0.000%">
                  <c:v>5.9999999999999995E-4</c:v>
                </c:pt>
                <c:pt idx="3" formatCode="0%">
                  <c:v>0.83199999999999996</c:v>
                </c:pt>
              </c:numCache>
            </c:numRef>
          </c:val>
          <c:extLst>
            <c:ext xmlns:c16="http://schemas.microsoft.com/office/drawing/2014/chart" uri="{C3380CC4-5D6E-409C-BE32-E72D297353CC}">
              <c16:uniqueId val="{00000008-0941-42B1-9EF2-DF52F819848A}"/>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38100" cap="flat" cmpd="sng" algn="ctr">
      <a:solidFill>
        <a:sysClr val="windowText" lastClr="000000"/>
      </a:solid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aseline="0" dirty="0"/>
              <a:t>Total Funds</a:t>
            </a:r>
          </a:p>
        </c:rich>
      </c:tx>
      <c:layout>
        <c:manualLayout>
          <c:xMode val="edge"/>
          <c:yMode val="edge"/>
          <c:x val="0.4308660955971757"/>
          <c:y val="1.211678783118862E-2"/>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5.8751183395928646E-3"/>
          <c:y val="8.5413342301665099E-2"/>
          <c:w val="0.99412488166040713"/>
          <c:h val="0.87823629169022044"/>
        </c:manualLayout>
      </c:layout>
      <c:bar3DChart>
        <c:barDir val="col"/>
        <c:grouping val="percentStacked"/>
        <c:varyColors val="0"/>
        <c:ser>
          <c:idx val="0"/>
          <c:order val="0"/>
          <c:tx>
            <c:strRef>
              <c:f>Sheet1!$A$3</c:f>
              <c:strCache>
                <c:ptCount val="1"/>
                <c:pt idx="0">
                  <c:v>Cost Recovery/Angen</c:v>
                </c:pt>
              </c:strCache>
            </c:strRef>
          </c:tx>
          <c:spPr>
            <a:solidFill>
              <a:schemeClr val="accent1"/>
            </a:solidFill>
            <a:ln>
              <a:noFill/>
            </a:ln>
            <a:effectLst/>
            <a:sp3d/>
          </c:spPr>
          <c:invertIfNegative val="0"/>
          <c:dLbls>
            <c:dLbl>
              <c:idx val="0"/>
              <c:tx>
                <c:rich>
                  <a:bodyPr/>
                  <a:lstStyle/>
                  <a:p>
                    <a:fld id="{2115114C-F1F8-4BDA-835D-67CDB381F316}" type="SERIESNAME">
                      <a:rPr lang="en-US">
                        <a:solidFill>
                          <a:schemeClr val="bg1"/>
                        </a:solidFill>
                      </a:rPr>
                      <a:pPr/>
                      <a:t>[SERIES NAME]</a:t>
                    </a:fld>
                    <a:r>
                      <a:rPr lang="en-US" baseline="0" dirty="0">
                        <a:solidFill>
                          <a:schemeClr val="bg1"/>
                        </a:solidFill>
                      </a:rPr>
                      <a:t>, </a:t>
                    </a:r>
                    <a:fld id="{83E21583-9092-4802-AE47-0B09093FBFD4}" type="VALUE">
                      <a:rPr lang="en-US" baseline="0">
                        <a:solidFill>
                          <a:schemeClr val="bg1"/>
                        </a:solidFill>
                      </a:rPr>
                      <a:pPr/>
                      <a:t>[VALUE]</a:t>
                    </a:fld>
                    <a:endParaRPr lang="en-US" baseline="0" dirty="0">
                      <a:solidFill>
                        <a:schemeClr val="bg1"/>
                      </a:solidFill>
                    </a:endParaRPr>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C15-47E5-8A5D-9F13BFDF189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Sheet1!$B$3</c:f>
              <c:numCache>
                <c:formatCode>_("$"* #,##0.00_);_("$"* \(#,##0.00\);_("$"* "-"??_);_(@_)</c:formatCode>
                <c:ptCount val="1"/>
                <c:pt idx="0">
                  <c:v>2289706.33</c:v>
                </c:pt>
              </c:numCache>
            </c:numRef>
          </c:val>
          <c:extLst>
            <c:ext xmlns:c16="http://schemas.microsoft.com/office/drawing/2014/chart" uri="{C3380CC4-5D6E-409C-BE32-E72D297353CC}">
              <c16:uniqueId val="{00000000-05B2-433E-BEE2-84C6AAE3EC2E}"/>
            </c:ext>
          </c:extLst>
        </c:ser>
        <c:ser>
          <c:idx val="1"/>
          <c:order val="1"/>
          <c:tx>
            <c:strRef>
              <c:f>Sheet1!$A$4</c:f>
              <c:strCache>
                <c:ptCount val="1"/>
                <c:pt idx="0">
                  <c:v>Examiners</c:v>
                </c:pt>
              </c:strCache>
            </c:strRef>
          </c:tx>
          <c:spPr>
            <a:solidFill>
              <a:schemeClr val="accent2"/>
            </a:solidFill>
            <a:ln>
              <a:noFill/>
            </a:ln>
            <a:effectLst/>
            <a:sp3d/>
          </c:spPr>
          <c:invertIfNegative val="0"/>
          <c:dLbls>
            <c:dLbl>
              <c:idx val="0"/>
              <c:tx>
                <c:rich>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fld id="{673B44F7-BD94-4E57-904E-B1E34228AA60}" type="SERIESNAME">
                      <a:rPr lang="en-US" sz="1200"/>
                      <a:pPr>
                        <a:defRPr sz="1200" b="0" i="0" u="none" strike="noStrike" kern="1200" baseline="0">
                          <a:solidFill>
                            <a:schemeClr val="tx1">
                              <a:lumMod val="75000"/>
                              <a:lumOff val="25000"/>
                            </a:schemeClr>
                          </a:solidFill>
                          <a:latin typeface="+mn-lt"/>
                          <a:ea typeface="+mn-ea"/>
                          <a:cs typeface="+mn-cs"/>
                        </a:defRPr>
                      </a:pPr>
                      <a:t>[SERIES NAME]</a:t>
                    </a:fld>
                    <a:r>
                      <a:rPr lang="en-US" sz="1200" baseline="0" dirty="0"/>
                      <a:t>, </a:t>
                    </a:r>
                    <a:fld id="{40C4A48C-73EE-4551-9166-85700ECC7D0B}" type="VALUE">
                      <a:rPr lang="en-US" sz="1200" baseline="0"/>
                      <a:pPr>
                        <a:defRPr sz="1200" b="0" i="0" u="none" strike="noStrike" kern="1200" baseline="0">
                          <a:solidFill>
                            <a:schemeClr val="tx1">
                              <a:lumMod val="75000"/>
                              <a:lumOff val="25000"/>
                            </a:schemeClr>
                          </a:solidFill>
                          <a:latin typeface="+mn-lt"/>
                          <a:ea typeface="+mn-ea"/>
                          <a:cs typeface="+mn-cs"/>
                        </a:defRPr>
                      </a:pPr>
                      <a:t>[VALUE]</a:t>
                    </a:fld>
                    <a:endParaRPr lang="en-US" sz="1200" baseline="0" dirty="0"/>
                  </a:p>
                </c:rich>
              </c:tx>
              <c:spPr>
                <a:noFill/>
                <a:ln>
                  <a:noFill/>
                </a:ln>
                <a:effectLst/>
              </c:spPr>
              <c:showLegendKey val="0"/>
              <c:showVal val="1"/>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F418-4CAC-B3A9-476AB1983E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Sheet1!$B$4</c:f>
              <c:numCache>
                <c:formatCode>_("$"* #,##0.00_);_("$"* \(#,##0.00\);_("$"* "-"??_);_(@_)</c:formatCode>
                <c:ptCount val="1"/>
                <c:pt idx="0">
                  <c:v>106240.5</c:v>
                </c:pt>
              </c:numCache>
            </c:numRef>
          </c:val>
          <c:extLst>
            <c:ext xmlns:c16="http://schemas.microsoft.com/office/drawing/2014/chart" uri="{C3380CC4-5D6E-409C-BE32-E72D297353CC}">
              <c16:uniqueId val="{00000001-05B2-433E-BEE2-84C6AAE3EC2E}"/>
            </c:ext>
          </c:extLst>
        </c:ser>
        <c:ser>
          <c:idx val="2"/>
          <c:order val="2"/>
          <c:tx>
            <c:strRef>
              <c:f>Sheet1!$A$5</c:f>
              <c:strCache>
                <c:ptCount val="1"/>
                <c:pt idx="0">
                  <c:v>Revenue</c:v>
                </c:pt>
              </c:strCache>
            </c:strRef>
          </c:tx>
          <c:spPr>
            <a:solidFill>
              <a:schemeClr val="accent3"/>
            </a:solidFill>
            <a:ln>
              <a:noFill/>
            </a:ln>
            <a:effectLst/>
            <a:sp3d/>
          </c:spPr>
          <c:invertIfNegative val="0"/>
          <c:dLbls>
            <c:dLbl>
              <c:idx val="0"/>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05B2-433E-BEE2-84C6AAE3EC2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Sheet1!$B$5</c:f>
              <c:numCache>
                <c:formatCode>_("$"* #,##0.00_);_("$"* \(#,##0.00\);_("$"* "-"??_);_(@_)</c:formatCode>
                <c:ptCount val="1"/>
                <c:pt idx="0">
                  <c:v>479594.04</c:v>
                </c:pt>
              </c:numCache>
            </c:numRef>
          </c:val>
          <c:extLst>
            <c:ext xmlns:c16="http://schemas.microsoft.com/office/drawing/2014/chart" uri="{C3380CC4-5D6E-409C-BE32-E72D297353CC}">
              <c16:uniqueId val="{00000003-05B2-433E-BEE2-84C6AAE3EC2E}"/>
            </c:ext>
          </c:extLst>
        </c:ser>
        <c:ser>
          <c:idx val="3"/>
          <c:order val="3"/>
          <c:tx>
            <c:strRef>
              <c:f>Sheet1!$A$6</c:f>
              <c:strCache>
                <c:ptCount val="1"/>
                <c:pt idx="0">
                  <c:v>Operations</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Sheet1!$B$6</c:f>
              <c:numCache>
                <c:formatCode>_("$"* #,##0.00_);_("$"* \(#,##0.00\);_("$"* "-"??_);_(@_)</c:formatCode>
                <c:ptCount val="1"/>
                <c:pt idx="0">
                  <c:v>250409.79</c:v>
                </c:pt>
              </c:numCache>
            </c:numRef>
          </c:val>
          <c:extLst>
            <c:ext xmlns:c16="http://schemas.microsoft.com/office/drawing/2014/chart" uri="{C3380CC4-5D6E-409C-BE32-E72D297353CC}">
              <c16:uniqueId val="{00000004-05B2-433E-BEE2-84C6AAE3EC2E}"/>
            </c:ext>
          </c:extLst>
        </c:ser>
        <c:ser>
          <c:idx val="4"/>
          <c:order val="4"/>
          <c:tx>
            <c:strRef>
              <c:f>Sheet1!$A$7</c:f>
              <c:strCache>
                <c:ptCount val="1"/>
                <c:pt idx="0">
                  <c:v>Federal Grant Match</c:v>
                </c:pt>
              </c:strCache>
            </c:strRef>
          </c:tx>
          <c:spPr>
            <a:solidFill>
              <a:schemeClr val="accent5"/>
            </a:solidFill>
            <a:ln>
              <a:noFill/>
            </a:ln>
            <a:effectLst/>
            <a:sp3d/>
          </c:spPr>
          <c:invertIfNegative val="0"/>
          <c:dLbls>
            <c:dLbl>
              <c:idx val="0"/>
              <c:layout>
                <c:manualLayout>
                  <c:x val="0.36186700757601897"/>
                  <c:y val="-0.10041404240598464"/>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0.20264169641514942"/>
                      <c:h val="5.8930093776641081E-2"/>
                    </c:manualLayout>
                  </c15:layout>
                </c:ext>
                <c:ext xmlns:c16="http://schemas.microsoft.com/office/drawing/2014/chart" uri="{C3380CC4-5D6E-409C-BE32-E72D297353CC}">
                  <c16:uniqueId val="{00000005-05B2-433E-BEE2-84C6AAE3EC2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Sheet1!$B$7</c:f>
              <c:numCache>
                <c:formatCode>_("$"* #,##0.00_);_("$"* \(#,##0.00\);_("$"* "-"??_);_(@_)</c:formatCode>
                <c:ptCount val="1"/>
                <c:pt idx="0">
                  <c:v>12544.08</c:v>
                </c:pt>
              </c:numCache>
            </c:numRef>
          </c:val>
          <c:extLst>
            <c:ext xmlns:c16="http://schemas.microsoft.com/office/drawing/2014/chart" uri="{C3380CC4-5D6E-409C-BE32-E72D297353CC}">
              <c16:uniqueId val="{00000006-05B2-433E-BEE2-84C6AAE3EC2E}"/>
            </c:ext>
          </c:extLst>
        </c:ser>
        <c:ser>
          <c:idx val="5"/>
          <c:order val="5"/>
          <c:tx>
            <c:strRef>
              <c:f>Sheet1!$A$8</c:f>
              <c:strCache>
                <c:ptCount val="1"/>
                <c:pt idx="0">
                  <c:v>ECD Grants and Training</c:v>
                </c:pt>
              </c:strCache>
            </c:strRef>
          </c:tx>
          <c:spPr>
            <a:solidFill>
              <a:schemeClr val="accent6"/>
            </a:solidFill>
            <a:ln>
              <a:noFill/>
            </a:ln>
            <a:effectLst/>
            <a:sp3d/>
          </c:spPr>
          <c:invertIfNegative val="0"/>
          <c:dLbls>
            <c:dLbl>
              <c:idx val="0"/>
              <c:layout>
                <c:manualLayout>
                  <c:x val="0.25053838006408069"/>
                  <c:y val="-1.009732389114275E-2"/>
                </c:manualLayout>
              </c:layout>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05B2-433E-BEE2-84C6AAE3EC2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Sheet1!$B$8</c:f>
              <c:numCache>
                <c:formatCode>_("$"* #,##0.00_);_("$"* \(#,##0.00\);_("$"* "-"??_);_(@_)</c:formatCode>
                <c:ptCount val="1"/>
                <c:pt idx="0">
                  <c:v>-58004.84</c:v>
                </c:pt>
              </c:numCache>
            </c:numRef>
          </c:val>
          <c:extLst>
            <c:ext xmlns:c16="http://schemas.microsoft.com/office/drawing/2014/chart" uri="{C3380CC4-5D6E-409C-BE32-E72D297353CC}">
              <c16:uniqueId val="{00000008-05B2-433E-BEE2-84C6AAE3EC2E}"/>
            </c:ext>
          </c:extLst>
        </c:ser>
        <c:dLbls>
          <c:showLegendKey val="0"/>
          <c:showVal val="0"/>
          <c:showCatName val="0"/>
          <c:showSerName val="0"/>
          <c:showPercent val="0"/>
          <c:showBubbleSize val="0"/>
        </c:dLbls>
        <c:gapWidth val="150"/>
        <c:shape val="box"/>
        <c:axId val="219729712"/>
        <c:axId val="219730040"/>
        <c:axId val="0"/>
      </c:bar3DChart>
      <c:catAx>
        <c:axId val="219729712"/>
        <c:scaling>
          <c:orientation val="minMax"/>
        </c:scaling>
        <c:delete val="1"/>
        <c:axPos val="b"/>
        <c:numFmt formatCode="General" sourceLinked="1"/>
        <c:majorTickMark val="none"/>
        <c:minorTickMark val="none"/>
        <c:tickLblPos val="nextTo"/>
        <c:crossAx val="219730040"/>
        <c:crosses val="autoZero"/>
        <c:auto val="1"/>
        <c:lblAlgn val="ctr"/>
        <c:lblOffset val="100"/>
        <c:noMultiLvlLbl val="0"/>
      </c:catAx>
      <c:valAx>
        <c:axId val="219730040"/>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19729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Gotham" panose="02000504050000020004" pitchFamily="2" charset="0"/>
                <a:ea typeface="+mn-ea"/>
                <a:cs typeface="+mn-cs"/>
              </a:defRPr>
            </a:pPr>
            <a:r>
              <a:rPr lang="en-US" sz="2400">
                <a:latin typeface="Gotham" panose="02000504050000020004" pitchFamily="2" charset="0"/>
              </a:rPr>
              <a:t>tOP</a:t>
            </a:r>
            <a:r>
              <a:rPr lang="en-US" sz="2400" baseline="0">
                <a:latin typeface="Gotham" panose="02000504050000020004" pitchFamily="2" charset="0"/>
              </a:rPr>
              <a:t> Five Text for 9-1-1 PSAPS</a:t>
            </a:r>
          </a:p>
          <a:p>
            <a:pPr>
              <a:defRPr sz="2400">
                <a:latin typeface="Gotham" panose="02000504050000020004" pitchFamily="2" charset="0"/>
              </a:defRPr>
            </a:pPr>
            <a:r>
              <a:rPr lang="en-US" sz="2400" baseline="0">
                <a:latin typeface="Gotham" panose="02000504050000020004" pitchFamily="2" charset="0"/>
              </a:rPr>
              <a:t>September 1 - October 31, 2020</a:t>
            </a:r>
            <a:endParaRPr lang="en-US" sz="2400">
              <a:latin typeface="Gotham" panose="02000504050000020004" pitchFamily="2" charset="0"/>
            </a:endParaRPr>
          </a:p>
        </c:rich>
      </c:tx>
      <c:overlay val="0"/>
      <c:spPr>
        <a:noFill/>
        <a:ln>
          <a:noFill/>
        </a:ln>
        <a:effectLst/>
      </c:spPr>
      <c:txPr>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Gotham" panose="02000504050000020004" pitchFamily="2" charset="0"/>
              <a:ea typeface="+mn-ea"/>
              <a:cs typeface="+mn-cs"/>
            </a:defRPr>
          </a:pPr>
          <a:endParaRPr lang="en-US"/>
        </a:p>
      </c:txPr>
    </c:title>
    <c:autoTitleDeleted val="0"/>
    <c:plotArea>
      <c:layout/>
      <c:barChart>
        <c:barDir val="col"/>
        <c:grouping val="stacked"/>
        <c:varyColors val="0"/>
        <c:ser>
          <c:idx val="0"/>
          <c:order val="0"/>
          <c:tx>
            <c:strRef>
              <c:f>AlabamaTextCounts_byDir_byPsap_!$C$1</c:f>
              <c:strCache>
                <c:ptCount val="1"/>
                <c:pt idx="0">
                  <c:v>Inbound</c:v>
                </c:pt>
              </c:strCache>
            </c:strRef>
          </c:tx>
          <c:spPr>
            <a:solidFill>
              <a:schemeClr val="accent6"/>
            </a:solidFill>
            <a:ln>
              <a:noFill/>
            </a:ln>
            <a:effectLst/>
          </c:spPr>
          <c:invertIfNegative val="0"/>
          <c:cat>
            <c:strRef>
              <c:f>AlabamaTextCounts_byDir_byPsap_!$B$2:$B$6</c:f>
              <c:strCache>
                <c:ptCount val="5"/>
                <c:pt idx="0">
                  <c:v>Baldwin</c:v>
                </c:pt>
                <c:pt idx="1">
                  <c:v>Mobile</c:v>
                </c:pt>
                <c:pt idx="2">
                  <c:v>Auburn</c:v>
                </c:pt>
                <c:pt idx="3">
                  <c:v>Calhoun</c:v>
                </c:pt>
                <c:pt idx="4">
                  <c:v>Birmingham</c:v>
                </c:pt>
              </c:strCache>
            </c:strRef>
          </c:cat>
          <c:val>
            <c:numRef>
              <c:f>AlabamaTextCounts_byDir_byPsap_!$C$2:$C$6</c:f>
              <c:numCache>
                <c:formatCode>General</c:formatCode>
                <c:ptCount val="5"/>
                <c:pt idx="0">
                  <c:v>56</c:v>
                </c:pt>
                <c:pt idx="1">
                  <c:v>237</c:v>
                </c:pt>
                <c:pt idx="2">
                  <c:v>8</c:v>
                </c:pt>
                <c:pt idx="3">
                  <c:v>548</c:v>
                </c:pt>
                <c:pt idx="4">
                  <c:v>108</c:v>
                </c:pt>
              </c:numCache>
            </c:numRef>
          </c:val>
          <c:extLst>
            <c:ext xmlns:c16="http://schemas.microsoft.com/office/drawing/2014/chart" uri="{C3380CC4-5D6E-409C-BE32-E72D297353CC}">
              <c16:uniqueId val="{00000000-9A90-4F04-816F-EF9ABF76EC65}"/>
            </c:ext>
          </c:extLst>
        </c:ser>
        <c:ser>
          <c:idx val="1"/>
          <c:order val="1"/>
          <c:tx>
            <c:strRef>
              <c:f>AlabamaTextCounts_byDir_byPsap_!$D$1</c:f>
              <c:strCache>
                <c:ptCount val="1"/>
                <c:pt idx="0">
                  <c:v>Outbound</c:v>
                </c:pt>
              </c:strCache>
            </c:strRef>
          </c:tx>
          <c:spPr>
            <a:solidFill>
              <a:schemeClr val="accent5"/>
            </a:solidFill>
            <a:ln>
              <a:noFill/>
            </a:ln>
            <a:effectLst/>
          </c:spPr>
          <c:invertIfNegative val="0"/>
          <c:dPt>
            <c:idx val="0"/>
            <c:invertIfNegative val="0"/>
            <c:bubble3D val="0"/>
            <c:extLst>
              <c:ext xmlns:c16="http://schemas.microsoft.com/office/drawing/2014/chart" uri="{C3380CC4-5D6E-409C-BE32-E72D297353CC}">
                <c16:uniqueId val="{00000001-9A90-4F04-816F-EF9ABF76EC65}"/>
              </c:ext>
            </c:extLst>
          </c:dPt>
          <c:cat>
            <c:strRef>
              <c:f>AlabamaTextCounts_byDir_byPsap_!$B$2:$B$6</c:f>
              <c:strCache>
                <c:ptCount val="5"/>
                <c:pt idx="0">
                  <c:v>Baldwin</c:v>
                </c:pt>
                <c:pt idx="1">
                  <c:v>Mobile</c:v>
                </c:pt>
                <c:pt idx="2">
                  <c:v>Auburn</c:v>
                </c:pt>
                <c:pt idx="3">
                  <c:v>Calhoun</c:v>
                </c:pt>
                <c:pt idx="4">
                  <c:v>Birmingham</c:v>
                </c:pt>
              </c:strCache>
            </c:strRef>
          </c:cat>
          <c:val>
            <c:numRef>
              <c:f>AlabamaTextCounts_byDir_byPsap_!$D$2:$D$6</c:f>
              <c:numCache>
                <c:formatCode>General</c:formatCode>
                <c:ptCount val="5"/>
                <c:pt idx="0">
                  <c:v>2699</c:v>
                </c:pt>
                <c:pt idx="1">
                  <c:v>677</c:v>
                </c:pt>
                <c:pt idx="2">
                  <c:v>680</c:v>
                </c:pt>
                <c:pt idx="3">
                  <c:v>2</c:v>
                </c:pt>
                <c:pt idx="4">
                  <c:v>416</c:v>
                </c:pt>
              </c:numCache>
            </c:numRef>
          </c:val>
          <c:extLst>
            <c:ext xmlns:c16="http://schemas.microsoft.com/office/drawing/2014/chart" uri="{C3380CC4-5D6E-409C-BE32-E72D297353CC}">
              <c16:uniqueId val="{00000002-9A90-4F04-816F-EF9ABF76EC65}"/>
            </c:ext>
          </c:extLst>
        </c:ser>
        <c:dLbls>
          <c:showLegendKey val="0"/>
          <c:showVal val="0"/>
          <c:showCatName val="0"/>
          <c:showSerName val="0"/>
          <c:showPercent val="0"/>
          <c:showBubbleSize val="0"/>
        </c:dLbls>
        <c:gapWidth val="79"/>
        <c:overlap val="100"/>
        <c:axId val="1466404863"/>
        <c:axId val="1469381599"/>
      </c:barChart>
      <c:catAx>
        <c:axId val="146640486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lumMod val="65000"/>
                    <a:lumOff val="35000"/>
                  </a:schemeClr>
                </a:solidFill>
                <a:latin typeface="+mn-lt"/>
                <a:ea typeface="+mn-ea"/>
                <a:cs typeface="+mn-cs"/>
              </a:defRPr>
            </a:pPr>
            <a:endParaRPr lang="en-US"/>
          </a:p>
        </c:txPr>
        <c:crossAx val="1469381599"/>
        <c:crosses val="autoZero"/>
        <c:auto val="1"/>
        <c:lblAlgn val="ctr"/>
        <c:lblOffset val="100"/>
        <c:noMultiLvlLbl val="0"/>
      </c:catAx>
      <c:valAx>
        <c:axId val="1469381599"/>
        <c:scaling>
          <c:orientation val="minMax"/>
          <c:max val="3000"/>
          <c:min val="0"/>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6404863"/>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Gotham" panose="02000504050000020004" pitchFamily="2" charset="0"/>
                <a:ea typeface="+mn-ea"/>
                <a:cs typeface="+mn-cs"/>
              </a:defRPr>
            </a:pPr>
            <a:endParaRPr lang="en-US"/>
          </a:p>
        </c:txPr>
      </c:dTable>
      <c:spPr>
        <a:noFill/>
        <a:ln cmpd="dbl">
          <a:solidFill>
            <a:schemeClr val="bg1"/>
          </a:solidFill>
        </a:ln>
        <a:effectLst/>
      </c:spPr>
    </c:plotArea>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Gotham" panose="02000504050000020004" pitchFamily="2" charset="0"/>
                <a:ea typeface="+mn-ea"/>
                <a:cs typeface="+mn-cs"/>
              </a:defRPr>
            </a:pPr>
            <a:r>
              <a:rPr lang="en-US" sz="1800" b="1">
                <a:latin typeface="Gotham" panose="02000504050000020004" pitchFamily="2" charset="0"/>
              </a:rPr>
              <a:t>Primary PSAP to Primary PSAP</a:t>
            </a:r>
            <a:r>
              <a:rPr lang="en-US" sz="1800" b="1" baseline="0">
                <a:latin typeface="Gotham" panose="02000504050000020004" pitchFamily="2" charset="0"/>
              </a:rPr>
              <a:t> Transfers</a:t>
            </a:r>
          </a:p>
          <a:p>
            <a:pPr>
              <a:defRPr sz="1800">
                <a:latin typeface="Gotham" panose="02000504050000020004" pitchFamily="2" charset="0"/>
              </a:defRPr>
            </a:pPr>
            <a:r>
              <a:rPr lang="en-US" sz="1800" b="1" baseline="0">
                <a:latin typeface="Gotham" panose="02000504050000020004" pitchFamily="2" charset="0"/>
              </a:rPr>
              <a:t>September 1 - October 31, 2020</a:t>
            </a:r>
          </a:p>
          <a:p>
            <a:pPr>
              <a:defRPr sz="1800">
                <a:latin typeface="Gotham" panose="02000504050000020004" pitchFamily="2" charset="0"/>
              </a:defRPr>
            </a:pPr>
            <a:endParaRPr lang="en-US" sz="1800">
              <a:latin typeface="Gotham" panose="02000504050000020004" pitchFamily="2" charset="0"/>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Gotham" panose="02000504050000020004" pitchFamily="2" charset="0"/>
              <a:ea typeface="+mn-ea"/>
              <a:cs typeface="+mn-cs"/>
            </a:defRPr>
          </a:pPr>
          <a:endParaRPr lang="en-US"/>
        </a:p>
      </c:txPr>
    </c:title>
    <c:autoTitleDeleted val="0"/>
    <c:plotArea>
      <c:layout/>
      <c:barChart>
        <c:barDir val="col"/>
        <c:grouping val="clustered"/>
        <c:varyColors val="0"/>
        <c:ser>
          <c:idx val="0"/>
          <c:order val="0"/>
          <c:tx>
            <c:strRef>
              <c:f>AL_ESRP_PrimarytoPrimary_SumTal!$D$1</c:f>
              <c:strCache>
                <c:ptCount val="1"/>
                <c:pt idx="0">
                  <c:v>Call Count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AL_ESRP_PrimarytoPrimary_SumTal!$B$2:$B$11</c:f>
              <c:strCache>
                <c:ptCount val="10"/>
                <c:pt idx="0">
                  <c:v>Jefferson to Birmingham</c:v>
                </c:pt>
                <c:pt idx="1">
                  <c:v>Birmingham to Jefferson</c:v>
                </c:pt>
                <c:pt idx="2">
                  <c:v>Mobile to Baldwin</c:v>
                </c:pt>
                <c:pt idx="3">
                  <c:v>Winston to Walker</c:v>
                </c:pt>
                <c:pt idx="4">
                  <c:v>Etowah to Calhoun</c:v>
                </c:pt>
                <c:pt idx="5">
                  <c:v>Marshall to DeKalb</c:v>
                </c:pt>
                <c:pt idx="6">
                  <c:v>Jackson to DeKalb</c:v>
                </c:pt>
                <c:pt idx="7">
                  <c:v>Etowah to Gadsden</c:v>
                </c:pt>
                <c:pt idx="8">
                  <c:v>Cleburne to Calhoun</c:v>
                </c:pt>
                <c:pt idx="9">
                  <c:v>Baldwin to Brewton PD</c:v>
                </c:pt>
              </c:strCache>
            </c:strRef>
          </c:cat>
          <c:val>
            <c:numRef>
              <c:f>AL_ESRP_PrimarytoPrimary_SumTal!$D$2:$D$11</c:f>
              <c:numCache>
                <c:formatCode>General</c:formatCode>
                <c:ptCount val="10"/>
                <c:pt idx="0">
                  <c:v>150</c:v>
                </c:pt>
                <c:pt idx="1">
                  <c:v>80</c:v>
                </c:pt>
                <c:pt idx="2">
                  <c:v>77</c:v>
                </c:pt>
                <c:pt idx="3">
                  <c:v>69</c:v>
                </c:pt>
                <c:pt idx="4">
                  <c:v>67</c:v>
                </c:pt>
                <c:pt idx="5">
                  <c:v>57</c:v>
                </c:pt>
                <c:pt idx="6">
                  <c:v>54</c:v>
                </c:pt>
                <c:pt idx="7">
                  <c:v>51</c:v>
                </c:pt>
                <c:pt idx="8">
                  <c:v>48</c:v>
                </c:pt>
                <c:pt idx="9">
                  <c:v>47</c:v>
                </c:pt>
              </c:numCache>
            </c:numRef>
          </c:val>
          <c:extLst>
            <c:ext xmlns:c16="http://schemas.microsoft.com/office/drawing/2014/chart" uri="{C3380CC4-5D6E-409C-BE32-E72D297353CC}">
              <c16:uniqueId val="{00000000-DE1A-4657-8019-528F1A259542}"/>
            </c:ext>
          </c:extLst>
        </c:ser>
        <c:dLbls>
          <c:dLblPos val="outEnd"/>
          <c:showLegendKey val="0"/>
          <c:showVal val="1"/>
          <c:showCatName val="0"/>
          <c:showSerName val="0"/>
          <c:showPercent val="0"/>
          <c:showBubbleSize val="0"/>
        </c:dLbls>
        <c:gapWidth val="219"/>
        <c:overlap val="-27"/>
        <c:axId val="1904886112"/>
        <c:axId val="1765488880"/>
      </c:barChart>
      <c:catAx>
        <c:axId val="190488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Gotham" panose="02000504050000020004" pitchFamily="2" charset="0"/>
                <a:ea typeface="+mn-ea"/>
                <a:cs typeface="+mn-cs"/>
              </a:defRPr>
            </a:pPr>
            <a:endParaRPr lang="en-US"/>
          </a:p>
        </c:txPr>
        <c:crossAx val="1765488880"/>
        <c:crosses val="autoZero"/>
        <c:auto val="1"/>
        <c:lblAlgn val="ctr"/>
        <c:lblOffset val="100"/>
        <c:noMultiLvlLbl val="0"/>
      </c:catAx>
      <c:valAx>
        <c:axId val="1765488880"/>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4886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latin typeface="Gotham" panose="02000504050000020004" pitchFamily="2" charset="0"/>
              </a:rPr>
              <a:t>Out</a:t>
            </a:r>
            <a:r>
              <a:rPr lang="en-US" sz="2000" b="1" baseline="0">
                <a:latin typeface="Gotham" panose="02000504050000020004" pitchFamily="2" charset="0"/>
              </a:rPr>
              <a:t> of State Transfers</a:t>
            </a:r>
          </a:p>
          <a:p>
            <a:pPr>
              <a:defRPr sz="2000" b="1"/>
            </a:pPr>
            <a:r>
              <a:rPr lang="en-US" sz="2000" b="1" baseline="0">
                <a:latin typeface="Gotham" panose="02000504050000020004" pitchFamily="2" charset="0"/>
              </a:rPr>
              <a:t>September 1 - October 31, 2020</a:t>
            </a:r>
            <a:endParaRPr lang="en-US" sz="2000" b="1">
              <a:latin typeface="Gotham" panose="02000504050000020004" pitchFamily="2" charset="0"/>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2764196390122263"/>
          <c:y val="0.28412318417330151"/>
          <c:w val="0.61370233028110643"/>
          <c:h val="0.66879280575200106"/>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1'!$A$1:$A$10</c:f>
              <c:strCache>
                <c:ptCount val="10"/>
                <c:pt idx="0">
                  <c:v>Escambia County Florida Sheriff's Office</c:v>
                </c:pt>
                <c:pt idx="1">
                  <c:v>West Point Georgia Police Department</c:v>
                </c:pt>
                <c:pt idx="2">
                  <c:v>Troup County Georgia Sheriff's Office</c:v>
                </c:pt>
                <c:pt idx="3">
                  <c:v>Quitman County Georgia Sheriff's Office</c:v>
                </c:pt>
                <c:pt idx="4">
                  <c:v>Chattooga County Tennessee 9-1-1</c:v>
                </c:pt>
                <c:pt idx="5">
                  <c:v>Lincoln County Tenessee 9-1-1</c:v>
                </c:pt>
                <c:pt idx="6">
                  <c:v>Giles County Tennessee Sheriff's Office</c:v>
                </c:pt>
                <c:pt idx="7">
                  <c:v>Floyd County Georgia 9-1-1</c:v>
                </c:pt>
                <c:pt idx="8">
                  <c:v>Itawamba County Mississippi Sheriff </c:v>
                </c:pt>
                <c:pt idx="9">
                  <c:v>Heard County Georgia Sheriff</c:v>
                </c:pt>
              </c:strCache>
            </c:strRef>
          </c:cat>
          <c:val>
            <c:numRef>
              <c:f>'Sheet 1'!$B$1:$B$10</c:f>
              <c:numCache>
                <c:formatCode>General</c:formatCode>
                <c:ptCount val="10"/>
                <c:pt idx="0">
                  <c:v>282</c:v>
                </c:pt>
                <c:pt idx="1">
                  <c:v>141</c:v>
                </c:pt>
                <c:pt idx="2">
                  <c:v>141</c:v>
                </c:pt>
                <c:pt idx="3">
                  <c:v>99</c:v>
                </c:pt>
                <c:pt idx="4">
                  <c:v>78</c:v>
                </c:pt>
                <c:pt idx="5">
                  <c:v>45</c:v>
                </c:pt>
                <c:pt idx="6">
                  <c:v>40</c:v>
                </c:pt>
                <c:pt idx="7">
                  <c:v>34</c:v>
                </c:pt>
                <c:pt idx="8">
                  <c:v>30</c:v>
                </c:pt>
                <c:pt idx="9">
                  <c:v>26</c:v>
                </c:pt>
              </c:numCache>
            </c:numRef>
          </c:val>
          <c:extLst>
            <c:ext xmlns:c16="http://schemas.microsoft.com/office/drawing/2014/chart" uri="{C3380CC4-5D6E-409C-BE32-E72D297353CC}">
              <c16:uniqueId val="{00000000-733C-4C12-B4B5-521651A4182D}"/>
            </c:ext>
          </c:extLst>
        </c:ser>
        <c:dLbls>
          <c:dLblPos val="outEnd"/>
          <c:showLegendKey val="0"/>
          <c:showVal val="1"/>
          <c:showCatName val="0"/>
          <c:showSerName val="0"/>
          <c:showPercent val="0"/>
          <c:showBubbleSize val="0"/>
        </c:dLbls>
        <c:gapWidth val="182"/>
        <c:axId val="1944341680"/>
        <c:axId val="1842328048"/>
      </c:barChart>
      <c:catAx>
        <c:axId val="19443416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42328048"/>
        <c:crosses val="autoZero"/>
        <c:auto val="1"/>
        <c:lblAlgn val="ctr"/>
        <c:lblOffset val="100"/>
        <c:noMultiLvlLbl val="0"/>
      </c:catAx>
      <c:valAx>
        <c:axId val="1842328048"/>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4341680"/>
        <c:crosses val="autoZero"/>
        <c:crossBetween val="between"/>
      </c:valAx>
      <c:spPr>
        <a:noFill/>
        <a:ln>
          <a:noFill/>
        </a:ln>
        <a:effectLst/>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2.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64A64E-4A98-4D65-8CF8-60AAC0C3DC2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7C84252-2F06-4F3D-82C3-EA26D260C607}">
      <dgm:prSet/>
      <dgm:spPr/>
      <dgm:t>
        <a:bodyPr/>
        <a:lstStyle/>
        <a:p>
          <a:pPr>
            <a:lnSpc>
              <a:spcPct val="100000"/>
            </a:lnSpc>
          </a:pPr>
          <a:r>
            <a:rPr lang="en-US" dirty="0">
              <a:latin typeface="Times New Roman" panose="02020603050405020304" pitchFamily="18" charset="0"/>
              <a:cs typeface="Times New Roman" panose="02020603050405020304" pitchFamily="18" charset="0"/>
            </a:rPr>
            <a:t>Grant Cycle 5</a:t>
          </a:r>
        </a:p>
      </dgm:t>
    </dgm:pt>
    <dgm:pt modelId="{108A6FC1-04C1-403E-9C39-3A046AF424D1}" type="sibTrans" cxnId="{C8ABEBD8-F445-4021-9AA2-32E2B1B7AE63}">
      <dgm:prSet/>
      <dgm:spPr/>
      <dgm:t>
        <a:bodyPr/>
        <a:lstStyle/>
        <a:p>
          <a:endParaRPr lang="en-US"/>
        </a:p>
      </dgm:t>
    </dgm:pt>
    <dgm:pt modelId="{07DCA8CB-9FFF-42BA-AFDE-873018481002}" type="parTrans" cxnId="{C8ABEBD8-F445-4021-9AA2-32E2B1B7AE63}">
      <dgm:prSet/>
      <dgm:spPr/>
      <dgm:t>
        <a:bodyPr/>
        <a:lstStyle/>
        <a:p>
          <a:endParaRPr lang="en-US"/>
        </a:p>
      </dgm:t>
    </dgm:pt>
    <dgm:pt modelId="{47273947-056F-4A13-B6CB-21F831412576}">
      <dgm:prSet/>
      <dgm:spPr/>
      <dgm:t>
        <a:bodyPr/>
        <a:lstStyle/>
        <a:p>
          <a:pPr>
            <a:lnSpc>
              <a:spcPct val="100000"/>
            </a:lnSpc>
          </a:pPr>
          <a:r>
            <a:rPr lang="en-US" dirty="0">
              <a:latin typeface="Times New Roman" panose="02020603050405020304" pitchFamily="18" charset="0"/>
              <a:cs typeface="Times New Roman" panose="02020603050405020304" pitchFamily="18" charset="0"/>
            </a:rPr>
            <a:t>Legacy 9-1-1 Cost Reimbursement Process</a:t>
          </a:r>
        </a:p>
      </dgm:t>
    </dgm:pt>
    <dgm:pt modelId="{F0ADFFF1-599B-45A5-8A29-FDBCB6691A2D}" type="parTrans" cxnId="{24AFD361-C3E9-4EB6-A2EC-96F2CB6BBCFC}">
      <dgm:prSet/>
      <dgm:spPr/>
      <dgm:t>
        <a:bodyPr/>
        <a:lstStyle/>
        <a:p>
          <a:endParaRPr lang="en-US"/>
        </a:p>
      </dgm:t>
    </dgm:pt>
    <dgm:pt modelId="{A3A9561D-65F7-49E7-A183-790041B5580A}" type="sibTrans" cxnId="{24AFD361-C3E9-4EB6-A2EC-96F2CB6BBCFC}">
      <dgm:prSet/>
      <dgm:spPr/>
      <dgm:t>
        <a:bodyPr/>
        <a:lstStyle/>
        <a:p>
          <a:endParaRPr lang="en-US"/>
        </a:p>
      </dgm:t>
    </dgm:pt>
    <dgm:pt modelId="{F9435EE6-A7EA-4C45-B6FE-1BD6C29BB9EB}">
      <dgm:prSet/>
      <dgm:spPr/>
      <dgm:t>
        <a:bodyPr/>
        <a:lstStyle/>
        <a:p>
          <a:pPr>
            <a:lnSpc>
              <a:spcPct val="100000"/>
            </a:lnSpc>
          </a:pPr>
          <a:r>
            <a:rPr lang="en-US" dirty="0">
              <a:latin typeface="Times New Roman" panose="02020603050405020304" pitchFamily="18" charset="0"/>
              <a:cs typeface="Times New Roman" panose="02020603050405020304" pitchFamily="18" charset="0"/>
            </a:rPr>
            <a:t>ECD Annual Certification</a:t>
          </a:r>
        </a:p>
      </dgm:t>
    </dgm:pt>
    <dgm:pt modelId="{924B9C34-D7C5-404B-B59F-057DC43A7AC5}" type="parTrans" cxnId="{404D62CA-72A0-4463-AD90-2F849541D0EC}">
      <dgm:prSet/>
      <dgm:spPr/>
      <dgm:t>
        <a:bodyPr/>
        <a:lstStyle/>
        <a:p>
          <a:endParaRPr lang="en-US"/>
        </a:p>
      </dgm:t>
    </dgm:pt>
    <dgm:pt modelId="{131C0C7C-6C06-4E00-9184-A8FAA2ED6FCA}" type="sibTrans" cxnId="{404D62CA-72A0-4463-AD90-2F849541D0EC}">
      <dgm:prSet/>
      <dgm:spPr/>
      <dgm:t>
        <a:bodyPr/>
        <a:lstStyle/>
        <a:p>
          <a:endParaRPr lang="en-US"/>
        </a:p>
      </dgm:t>
    </dgm:pt>
    <dgm:pt modelId="{9E6BA196-8C39-4471-868D-FAB710467B42}">
      <dgm:prSet/>
      <dgm:spPr/>
      <dgm:t>
        <a:bodyPr/>
        <a:lstStyle/>
        <a:p>
          <a:pPr>
            <a:lnSpc>
              <a:spcPct val="100000"/>
            </a:lnSpc>
          </a:pPr>
          <a:r>
            <a:rPr lang="en-US" dirty="0">
              <a:latin typeface="Times New Roman" panose="02020603050405020304" pitchFamily="18" charset="0"/>
              <a:cs typeface="Times New Roman" panose="02020603050405020304" pitchFamily="18" charset="0"/>
            </a:rPr>
            <a:t>Unclaimed Carrier Cost Recovery Declaration</a:t>
          </a:r>
        </a:p>
      </dgm:t>
    </dgm:pt>
    <dgm:pt modelId="{679B55DC-0EBD-423D-86F1-5CC4B45A4465}" type="parTrans" cxnId="{63827B3E-CC5A-414F-8130-4AD6A032D6B4}">
      <dgm:prSet/>
      <dgm:spPr/>
      <dgm:t>
        <a:bodyPr/>
        <a:lstStyle/>
        <a:p>
          <a:endParaRPr lang="en-US"/>
        </a:p>
      </dgm:t>
    </dgm:pt>
    <dgm:pt modelId="{7E767FE2-F0C8-410A-AE7F-75BEDDE177EA}" type="sibTrans" cxnId="{63827B3E-CC5A-414F-8130-4AD6A032D6B4}">
      <dgm:prSet/>
      <dgm:spPr/>
      <dgm:t>
        <a:bodyPr/>
        <a:lstStyle/>
        <a:p>
          <a:endParaRPr lang="en-US"/>
        </a:p>
      </dgm:t>
    </dgm:pt>
    <dgm:pt modelId="{D9720A41-C20C-41E6-9879-A7C1A9F84F7E}" type="pres">
      <dgm:prSet presAssocID="{EE64A64E-4A98-4D65-8CF8-60AAC0C3DC24}" presName="root" presStyleCnt="0">
        <dgm:presLayoutVars>
          <dgm:dir/>
          <dgm:resizeHandles val="exact"/>
        </dgm:presLayoutVars>
      </dgm:prSet>
      <dgm:spPr/>
    </dgm:pt>
    <dgm:pt modelId="{E9FF65F1-3EB9-4FC3-A37D-F17EFC95A9DD}" type="pres">
      <dgm:prSet presAssocID="{97C84252-2F06-4F3D-82C3-EA26D260C607}" presName="compNode" presStyleCnt="0"/>
      <dgm:spPr/>
    </dgm:pt>
    <dgm:pt modelId="{A4336BCB-4A06-4DA6-B5F8-26D2CD567DED}" type="pres">
      <dgm:prSet presAssocID="{97C84252-2F06-4F3D-82C3-EA26D260C607}" presName="bgRect" presStyleLbl="bgShp" presStyleIdx="0" presStyleCnt="4"/>
      <dgm:spPr/>
    </dgm:pt>
    <dgm:pt modelId="{D4ED1175-D680-43BC-A214-D5F8293519C2}" type="pres">
      <dgm:prSet presAssocID="{97C84252-2F06-4F3D-82C3-EA26D260C60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oney"/>
        </a:ext>
      </dgm:extLst>
    </dgm:pt>
    <dgm:pt modelId="{EFF7863A-1414-49F9-9292-5BAF453A356A}" type="pres">
      <dgm:prSet presAssocID="{97C84252-2F06-4F3D-82C3-EA26D260C607}" presName="spaceRect" presStyleCnt="0"/>
      <dgm:spPr/>
    </dgm:pt>
    <dgm:pt modelId="{0C47F5C4-5B05-419A-884D-7E5BD85B7CE5}" type="pres">
      <dgm:prSet presAssocID="{97C84252-2F06-4F3D-82C3-EA26D260C607}" presName="parTx" presStyleLbl="revTx" presStyleIdx="0" presStyleCnt="4">
        <dgm:presLayoutVars>
          <dgm:chMax val="0"/>
          <dgm:chPref val="0"/>
        </dgm:presLayoutVars>
      </dgm:prSet>
      <dgm:spPr/>
    </dgm:pt>
    <dgm:pt modelId="{FA916CBD-8F72-4E9C-AB65-D28D538B94F1}" type="pres">
      <dgm:prSet presAssocID="{108A6FC1-04C1-403E-9C39-3A046AF424D1}" presName="sibTrans" presStyleCnt="0"/>
      <dgm:spPr/>
    </dgm:pt>
    <dgm:pt modelId="{4A95B6CA-DE24-44B4-BC00-E9D5704A6375}" type="pres">
      <dgm:prSet presAssocID="{47273947-056F-4A13-B6CB-21F831412576}" presName="compNode" presStyleCnt="0"/>
      <dgm:spPr/>
    </dgm:pt>
    <dgm:pt modelId="{1CA5DA3E-5040-4007-BA53-271545A3B76A}" type="pres">
      <dgm:prSet presAssocID="{47273947-056F-4A13-B6CB-21F831412576}" presName="bgRect" presStyleLbl="bgShp" presStyleIdx="1" presStyleCnt="4"/>
      <dgm:spPr/>
    </dgm:pt>
    <dgm:pt modelId="{F8DD88D1-D7DB-427B-94DE-8E11F367FE95}" type="pres">
      <dgm:prSet presAssocID="{47273947-056F-4A13-B6CB-21F83141257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atabase"/>
        </a:ext>
      </dgm:extLst>
    </dgm:pt>
    <dgm:pt modelId="{8C445042-25FD-4360-95EB-EC7562D7CA91}" type="pres">
      <dgm:prSet presAssocID="{47273947-056F-4A13-B6CB-21F831412576}" presName="spaceRect" presStyleCnt="0"/>
      <dgm:spPr/>
    </dgm:pt>
    <dgm:pt modelId="{F36D7D2F-19C9-45DC-AC90-205A74A853DB}" type="pres">
      <dgm:prSet presAssocID="{47273947-056F-4A13-B6CB-21F831412576}" presName="parTx" presStyleLbl="revTx" presStyleIdx="1" presStyleCnt="4">
        <dgm:presLayoutVars>
          <dgm:chMax val="0"/>
          <dgm:chPref val="0"/>
        </dgm:presLayoutVars>
      </dgm:prSet>
      <dgm:spPr/>
    </dgm:pt>
    <dgm:pt modelId="{700F9F8D-C97A-4FCF-841F-F7050E748BE8}" type="pres">
      <dgm:prSet presAssocID="{A3A9561D-65F7-49E7-A183-790041B5580A}" presName="sibTrans" presStyleCnt="0"/>
      <dgm:spPr/>
    </dgm:pt>
    <dgm:pt modelId="{6E534DC1-A008-49D0-A746-FCEFBCC9810A}" type="pres">
      <dgm:prSet presAssocID="{F9435EE6-A7EA-4C45-B6FE-1BD6C29BB9EB}" presName="compNode" presStyleCnt="0"/>
      <dgm:spPr/>
    </dgm:pt>
    <dgm:pt modelId="{1C826033-8E3C-4D64-9D14-6286C14167FC}" type="pres">
      <dgm:prSet presAssocID="{F9435EE6-A7EA-4C45-B6FE-1BD6C29BB9EB}" presName="bgRect" presStyleLbl="bgShp" presStyleIdx="2" presStyleCnt="4"/>
      <dgm:spPr/>
    </dgm:pt>
    <dgm:pt modelId="{DDEC9F3E-FDF2-41CD-AF59-D6E93AED6124}" type="pres">
      <dgm:prSet presAssocID="{F9435EE6-A7EA-4C45-B6FE-1BD6C29BB9EB}"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iploma"/>
        </a:ext>
      </dgm:extLst>
    </dgm:pt>
    <dgm:pt modelId="{DD960352-C303-4A9C-BB59-DC1CB92FAA61}" type="pres">
      <dgm:prSet presAssocID="{F9435EE6-A7EA-4C45-B6FE-1BD6C29BB9EB}" presName="spaceRect" presStyleCnt="0"/>
      <dgm:spPr/>
    </dgm:pt>
    <dgm:pt modelId="{B50F8ED1-4855-4646-8199-B22B85E6957D}" type="pres">
      <dgm:prSet presAssocID="{F9435EE6-A7EA-4C45-B6FE-1BD6C29BB9EB}" presName="parTx" presStyleLbl="revTx" presStyleIdx="2" presStyleCnt="4">
        <dgm:presLayoutVars>
          <dgm:chMax val="0"/>
          <dgm:chPref val="0"/>
        </dgm:presLayoutVars>
      </dgm:prSet>
      <dgm:spPr/>
    </dgm:pt>
    <dgm:pt modelId="{E6CD3083-248C-4BB3-8A0C-A05DE8B2BCBF}" type="pres">
      <dgm:prSet presAssocID="{131C0C7C-6C06-4E00-9184-A8FAA2ED6FCA}" presName="sibTrans" presStyleCnt="0"/>
      <dgm:spPr/>
    </dgm:pt>
    <dgm:pt modelId="{8E0C37AB-D3B7-452E-8476-D3E3DBE353BB}" type="pres">
      <dgm:prSet presAssocID="{9E6BA196-8C39-4471-868D-FAB710467B42}" presName="compNode" presStyleCnt="0"/>
      <dgm:spPr/>
    </dgm:pt>
    <dgm:pt modelId="{4F5F7D42-2F8E-4C2D-840C-83C24C9DF74C}" type="pres">
      <dgm:prSet presAssocID="{9E6BA196-8C39-4471-868D-FAB710467B42}" presName="bgRect" presStyleLbl="bgShp" presStyleIdx="3" presStyleCnt="4"/>
      <dgm:spPr/>
    </dgm:pt>
    <dgm:pt modelId="{B0A7A850-E1AB-4876-BE38-8B1277A1EF8B}" type="pres">
      <dgm:prSet presAssocID="{9E6BA196-8C39-4471-868D-FAB710467B42}"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llar"/>
        </a:ext>
      </dgm:extLst>
    </dgm:pt>
    <dgm:pt modelId="{D1ED1F41-4229-479B-A6D5-10F7C33A706D}" type="pres">
      <dgm:prSet presAssocID="{9E6BA196-8C39-4471-868D-FAB710467B42}" presName="spaceRect" presStyleCnt="0"/>
      <dgm:spPr/>
    </dgm:pt>
    <dgm:pt modelId="{19EE8ED6-5953-4D3D-8F21-D7F5B3A3E680}" type="pres">
      <dgm:prSet presAssocID="{9E6BA196-8C39-4471-868D-FAB710467B42}" presName="parTx" presStyleLbl="revTx" presStyleIdx="3" presStyleCnt="4">
        <dgm:presLayoutVars>
          <dgm:chMax val="0"/>
          <dgm:chPref val="0"/>
        </dgm:presLayoutVars>
      </dgm:prSet>
      <dgm:spPr/>
    </dgm:pt>
  </dgm:ptLst>
  <dgm:cxnLst>
    <dgm:cxn modelId="{F46E282B-610B-41A5-B819-F6C14B832AFA}" type="presOf" srcId="{F9435EE6-A7EA-4C45-B6FE-1BD6C29BB9EB}" destId="{B50F8ED1-4855-4646-8199-B22B85E6957D}" srcOrd="0" destOrd="0" presId="urn:microsoft.com/office/officeart/2018/2/layout/IconVerticalSolidList"/>
    <dgm:cxn modelId="{63827B3E-CC5A-414F-8130-4AD6A032D6B4}" srcId="{EE64A64E-4A98-4D65-8CF8-60AAC0C3DC24}" destId="{9E6BA196-8C39-4471-868D-FAB710467B42}" srcOrd="3" destOrd="0" parTransId="{679B55DC-0EBD-423D-86F1-5CC4B45A4465}" sibTransId="{7E767FE2-F0C8-410A-AE7F-75BEDDE177EA}"/>
    <dgm:cxn modelId="{24AFD361-C3E9-4EB6-A2EC-96F2CB6BBCFC}" srcId="{EE64A64E-4A98-4D65-8CF8-60AAC0C3DC24}" destId="{47273947-056F-4A13-B6CB-21F831412576}" srcOrd="1" destOrd="0" parTransId="{F0ADFFF1-599B-45A5-8A29-FDBCB6691A2D}" sibTransId="{A3A9561D-65F7-49E7-A183-790041B5580A}"/>
    <dgm:cxn modelId="{AA3C7D75-6245-4CB7-9942-B2314A7FB128}" type="presOf" srcId="{97C84252-2F06-4F3D-82C3-EA26D260C607}" destId="{0C47F5C4-5B05-419A-884D-7E5BD85B7CE5}" srcOrd="0" destOrd="0" presId="urn:microsoft.com/office/officeart/2018/2/layout/IconVerticalSolidList"/>
    <dgm:cxn modelId="{90A570A7-97AD-4698-B31D-14BB889F0729}" type="presOf" srcId="{EE64A64E-4A98-4D65-8CF8-60AAC0C3DC24}" destId="{D9720A41-C20C-41E6-9879-A7C1A9F84F7E}" srcOrd="0" destOrd="0" presId="urn:microsoft.com/office/officeart/2018/2/layout/IconVerticalSolidList"/>
    <dgm:cxn modelId="{8C6B96AE-9A4B-4428-80D7-578AFE88F850}" type="presOf" srcId="{9E6BA196-8C39-4471-868D-FAB710467B42}" destId="{19EE8ED6-5953-4D3D-8F21-D7F5B3A3E680}" srcOrd="0" destOrd="0" presId="urn:microsoft.com/office/officeart/2018/2/layout/IconVerticalSolidList"/>
    <dgm:cxn modelId="{404D62CA-72A0-4463-AD90-2F849541D0EC}" srcId="{EE64A64E-4A98-4D65-8CF8-60AAC0C3DC24}" destId="{F9435EE6-A7EA-4C45-B6FE-1BD6C29BB9EB}" srcOrd="2" destOrd="0" parTransId="{924B9C34-D7C5-404B-B59F-057DC43A7AC5}" sibTransId="{131C0C7C-6C06-4E00-9184-A8FAA2ED6FCA}"/>
    <dgm:cxn modelId="{C8ABEBD8-F445-4021-9AA2-32E2B1B7AE63}" srcId="{EE64A64E-4A98-4D65-8CF8-60AAC0C3DC24}" destId="{97C84252-2F06-4F3D-82C3-EA26D260C607}" srcOrd="0" destOrd="0" parTransId="{07DCA8CB-9FFF-42BA-AFDE-873018481002}" sibTransId="{108A6FC1-04C1-403E-9C39-3A046AF424D1}"/>
    <dgm:cxn modelId="{5FCE83E8-52FE-48DC-8208-6C7DB4942128}" type="presOf" srcId="{47273947-056F-4A13-B6CB-21F831412576}" destId="{F36D7D2F-19C9-45DC-AC90-205A74A853DB}" srcOrd="0" destOrd="0" presId="urn:microsoft.com/office/officeart/2018/2/layout/IconVerticalSolidList"/>
    <dgm:cxn modelId="{BA08E20A-2DFA-4E67-91B0-7E87FEB7E13F}" type="presParOf" srcId="{D9720A41-C20C-41E6-9879-A7C1A9F84F7E}" destId="{E9FF65F1-3EB9-4FC3-A37D-F17EFC95A9DD}" srcOrd="0" destOrd="0" presId="urn:microsoft.com/office/officeart/2018/2/layout/IconVerticalSolidList"/>
    <dgm:cxn modelId="{F54EE65E-4867-4CE6-A41E-5304E0DD5C51}" type="presParOf" srcId="{E9FF65F1-3EB9-4FC3-A37D-F17EFC95A9DD}" destId="{A4336BCB-4A06-4DA6-B5F8-26D2CD567DED}" srcOrd="0" destOrd="0" presId="urn:microsoft.com/office/officeart/2018/2/layout/IconVerticalSolidList"/>
    <dgm:cxn modelId="{4479F473-593B-4675-8A9E-878E6A7C093F}" type="presParOf" srcId="{E9FF65F1-3EB9-4FC3-A37D-F17EFC95A9DD}" destId="{D4ED1175-D680-43BC-A214-D5F8293519C2}" srcOrd="1" destOrd="0" presId="urn:microsoft.com/office/officeart/2018/2/layout/IconVerticalSolidList"/>
    <dgm:cxn modelId="{F9026139-3882-40A9-90D5-D120D88015DC}" type="presParOf" srcId="{E9FF65F1-3EB9-4FC3-A37D-F17EFC95A9DD}" destId="{EFF7863A-1414-49F9-9292-5BAF453A356A}" srcOrd="2" destOrd="0" presId="urn:microsoft.com/office/officeart/2018/2/layout/IconVerticalSolidList"/>
    <dgm:cxn modelId="{5B8F6969-89A2-4AA0-82CB-3EC3399A6281}" type="presParOf" srcId="{E9FF65F1-3EB9-4FC3-A37D-F17EFC95A9DD}" destId="{0C47F5C4-5B05-419A-884D-7E5BD85B7CE5}" srcOrd="3" destOrd="0" presId="urn:microsoft.com/office/officeart/2018/2/layout/IconVerticalSolidList"/>
    <dgm:cxn modelId="{29985C6F-55E4-4613-B93C-95F07C35FBDA}" type="presParOf" srcId="{D9720A41-C20C-41E6-9879-A7C1A9F84F7E}" destId="{FA916CBD-8F72-4E9C-AB65-D28D538B94F1}" srcOrd="1" destOrd="0" presId="urn:microsoft.com/office/officeart/2018/2/layout/IconVerticalSolidList"/>
    <dgm:cxn modelId="{41CF1AD0-8DB4-4A23-9F85-FA4823BCCC55}" type="presParOf" srcId="{D9720A41-C20C-41E6-9879-A7C1A9F84F7E}" destId="{4A95B6CA-DE24-44B4-BC00-E9D5704A6375}" srcOrd="2" destOrd="0" presId="urn:microsoft.com/office/officeart/2018/2/layout/IconVerticalSolidList"/>
    <dgm:cxn modelId="{44E3495E-C23C-4094-93B7-D04EF4F56D75}" type="presParOf" srcId="{4A95B6CA-DE24-44B4-BC00-E9D5704A6375}" destId="{1CA5DA3E-5040-4007-BA53-271545A3B76A}" srcOrd="0" destOrd="0" presId="urn:microsoft.com/office/officeart/2018/2/layout/IconVerticalSolidList"/>
    <dgm:cxn modelId="{A1967341-7A1E-497A-9CA7-5D468B8040C6}" type="presParOf" srcId="{4A95B6CA-DE24-44B4-BC00-E9D5704A6375}" destId="{F8DD88D1-D7DB-427B-94DE-8E11F367FE95}" srcOrd="1" destOrd="0" presId="urn:microsoft.com/office/officeart/2018/2/layout/IconVerticalSolidList"/>
    <dgm:cxn modelId="{CA05C770-858C-413F-A62F-4989B0CF0C4B}" type="presParOf" srcId="{4A95B6CA-DE24-44B4-BC00-E9D5704A6375}" destId="{8C445042-25FD-4360-95EB-EC7562D7CA91}" srcOrd="2" destOrd="0" presId="urn:microsoft.com/office/officeart/2018/2/layout/IconVerticalSolidList"/>
    <dgm:cxn modelId="{0FAAAC5D-3BDF-4A24-AF36-15760D18290F}" type="presParOf" srcId="{4A95B6CA-DE24-44B4-BC00-E9D5704A6375}" destId="{F36D7D2F-19C9-45DC-AC90-205A74A853DB}" srcOrd="3" destOrd="0" presId="urn:microsoft.com/office/officeart/2018/2/layout/IconVerticalSolidList"/>
    <dgm:cxn modelId="{F1027112-69C9-4A15-A1C4-9A2F4D0E57EE}" type="presParOf" srcId="{D9720A41-C20C-41E6-9879-A7C1A9F84F7E}" destId="{700F9F8D-C97A-4FCF-841F-F7050E748BE8}" srcOrd="3" destOrd="0" presId="urn:microsoft.com/office/officeart/2018/2/layout/IconVerticalSolidList"/>
    <dgm:cxn modelId="{6404AC76-4653-4C48-B01C-DC35C24E1C27}" type="presParOf" srcId="{D9720A41-C20C-41E6-9879-A7C1A9F84F7E}" destId="{6E534DC1-A008-49D0-A746-FCEFBCC9810A}" srcOrd="4" destOrd="0" presId="urn:microsoft.com/office/officeart/2018/2/layout/IconVerticalSolidList"/>
    <dgm:cxn modelId="{3AC44D2F-D1A2-476C-90AC-F7FE6A2EDF78}" type="presParOf" srcId="{6E534DC1-A008-49D0-A746-FCEFBCC9810A}" destId="{1C826033-8E3C-4D64-9D14-6286C14167FC}" srcOrd="0" destOrd="0" presId="urn:microsoft.com/office/officeart/2018/2/layout/IconVerticalSolidList"/>
    <dgm:cxn modelId="{44CEDA10-5D98-48AE-90B4-283ABF8057B9}" type="presParOf" srcId="{6E534DC1-A008-49D0-A746-FCEFBCC9810A}" destId="{DDEC9F3E-FDF2-41CD-AF59-D6E93AED6124}" srcOrd="1" destOrd="0" presId="urn:microsoft.com/office/officeart/2018/2/layout/IconVerticalSolidList"/>
    <dgm:cxn modelId="{D8795BCD-7957-4F04-8099-08CD1EF0E659}" type="presParOf" srcId="{6E534DC1-A008-49D0-A746-FCEFBCC9810A}" destId="{DD960352-C303-4A9C-BB59-DC1CB92FAA61}" srcOrd="2" destOrd="0" presId="urn:microsoft.com/office/officeart/2018/2/layout/IconVerticalSolidList"/>
    <dgm:cxn modelId="{F1A3676A-2A0B-4BBA-A05C-0D1C0E4F2C34}" type="presParOf" srcId="{6E534DC1-A008-49D0-A746-FCEFBCC9810A}" destId="{B50F8ED1-4855-4646-8199-B22B85E6957D}" srcOrd="3" destOrd="0" presId="urn:microsoft.com/office/officeart/2018/2/layout/IconVerticalSolidList"/>
    <dgm:cxn modelId="{54378F5E-CDB5-4F08-A459-B5D5FC1A3AE2}" type="presParOf" srcId="{D9720A41-C20C-41E6-9879-A7C1A9F84F7E}" destId="{E6CD3083-248C-4BB3-8A0C-A05DE8B2BCBF}" srcOrd="5" destOrd="0" presId="urn:microsoft.com/office/officeart/2018/2/layout/IconVerticalSolidList"/>
    <dgm:cxn modelId="{9CD00018-FC11-48E8-9585-BFF9EDEC3456}" type="presParOf" srcId="{D9720A41-C20C-41E6-9879-A7C1A9F84F7E}" destId="{8E0C37AB-D3B7-452E-8476-D3E3DBE353BB}" srcOrd="6" destOrd="0" presId="urn:microsoft.com/office/officeart/2018/2/layout/IconVerticalSolidList"/>
    <dgm:cxn modelId="{393FC11A-191B-4CB1-A9D3-14EC5B573BDC}" type="presParOf" srcId="{8E0C37AB-D3B7-452E-8476-D3E3DBE353BB}" destId="{4F5F7D42-2F8E-4C2D-840C-83C24C9DF74C}" srcOrd="0" destOrd="0" presId="urn:microsoft.com/office/officeart/2018/2/layout/IconVerticalSolidList"/>
    <dgm:cxn modelId="{87EDECCE-04B7-44B7-90D3-CA43BB136361}" type="presParOf" srcId="{8E0C37AB-D3B7-452E-8476-D3E3DBE353BB}" destId="{B0A7A850-E1AB-4876-BE38-8B1277A1EF8B}" srcOrd="1" destOrd="0" presId="urn:microsoft.com/office/officeart/2018/2/layout/IconVerticalSolidList"/>
    <dgm:cxn modelId="{BBF5CE2B-B340-4A57-A88E-0609089EF2BA}" type="presParOf" srcId="{8E0C37AB-D3B7-452E-8476-D3E3DBE353BB}" destId="{D1ED1F41-4229-479B-A6D5-10F7C33A706D}" srcOrd="2" destOrd="0" presId="urn:microsoft.com/office/officeart/2018/2/layout/IconVerticalSolidList"/>
    <dgm:cxn modelId="{A980E589-27DE-4377-A26B-36526D2F8456}" type="presParOf" srcId="{8E0C37AB-D3B7-452E-8476-D3E3DBE353BB}" destId="{19EE8ED6-5953-4D3D-8F21-D7F5B3A3E68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64A64E-4A98-4D65-8CF8-60AAC0C3DC2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7C84252-2F06-4F3D-82C3-EA26D260C607}">
      <dgm:prSet/>
      <dgm:spPr/>
      <dgm:t>
        <a:bodyPr/>
        <a:lstStyle/>
        <a:p>
          <a:pPr>
            <a:lnSpc>
              <a:spcPct val="100000"/>
            </a:lnSpc>
          </a:pPr>
          <a:r>
            <a:rPr lang="en-US" dirty="0">
              <a:latin typeface="Times New Roman" panose="02020603050405020304" pitchFamily="18" charset="0"/>
              <a:cs typeface="Times New Roman" panose="02020603050405020304" pitchFamily="18" charset="0"/>
            </a:rPr>
            <a:t>Learning Management System RFP</a:t>
          </a:r>
        </a:p>
      </dgm:t>
    </dgm:pt>
    <dgm:pt modelId="{108A6FC1-04C1-403E-9C39-3A046AF424D1}" type="sibTrans" cxnId="{C8ABEBD8-F445-4021-9AA2-32E2B1B7AE63}">
      <dgm:prSet/>
      <dgm:spPr/>
      <dgm:t>
        <a:bodyPr/>
        <a:lstStyle/>
        <a:p>
          <a:endParaRPr lang="en-US"/>
        </a:p>
      </dgm:t>
    </dgm:pt>
    <dgm:pt modelId="{07DCA8CB-9FFF-42BA-AFDE-873018481002}" type="parTrans" cxnId="{C8ABEBD8-F445-4021-9AA2-32E2B1B7AE63}">
      <dgm:prSet/>
      <dgm:spPr/>
      <dgm:t>
        <a:bodyPr/>
        <a:lstStyle/>
        <a:p>
          <a:endParaRPr lang="en-US"/>
        </a:p>
      </dgm:t>
    </dgm:pt>
    <dgm:pt modelId="{D9720A41-C20C-41E6-9879-A7C1A9F84F7E}" type="pres">
      <dgm:prSet presAssocID="{EE64A64E-4A98-4D65-8CF8-60AAC0C3DC24}" presName="root" presStyleCnt="0">
        <dgm:presLayoutVars>
          <dgm:dir/>
          <dgm:resizeHandles val="exact"/>
        </dgm:presLayoutVars>
      </dgm:prSet>
      <dgm:spPr/>
    </dgm:pt>
    <dgm:pt modelId="{E9FF65F1-3EB9-4FC3-A37D-F17EFC95A9DD}" type="pres">
      <dgm:prSet presAssocID="{97C84252-2F06-4F3D-82C3-EA26D260C607}" presName="compNode" presStyleCnt="0"/>
      <dgm:spPr/>
    </dgm:pt>
    <dgm:pt modelId="{A4336BCB-4A06-4DA6-B5F8-26D2CD567DED}" type="pres">
      <dgm:prSet presAssocID="{97C84252-2F06-4F3D-82C3-EA26D260C607}" presName="bgRect" presStyleLbl="bgShp" presStyleIdx="0" presStyleCnt="1"/>
      <dgm:spPr/>
    </dgm:pt>
    <dgm:pt modelId="{D4ED1175-D680-43BC-A214-D5F8293519C2}" type="pres">
      <dgm:prSet presAssocID="{97C84252-2F06-4F3D-82C3-EA26D260C607}" presName="iconRect" presStyleLbl="node1" presStyleIdx="0" presStyleCnt="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assroom"/>
        </a:ext>
      </dgm:extLst>
    </dgm:pt>
    <dgm:pt modelId="{EFF7863A-1414-49F9-9292-5BAF453A356A}" type="pres">
      <dgm:prSet presAssocID="{97C84252-2F06-4F3D-82C3-EA26D260C607}" presName="spaceRect" presStyleCnt="0"/>
      <dgm:spPr/>
    </dgm:pt>
    <dgm:pt modelId="{0C47F5C4-5B05-419A-884D-7E5BD85B7CE5}" type="pres">
      <dgm:prSet presAssocID="{97C84252-2F06-4F3D-82C3-EA26D260C607}" presName="parTx" presStyleLbl="revTx" presStyleIdx="0" presStyleCnt="1">
        <dgm:presLayoutVars>
          <dgm:chMax val="0"/>
          <dgm:chPref val="0"/>
        </dgm:presLayoutVars>
      </dgm:prSet>
      <dgm:spPr/>
    </dgm:pt>
  </dgm:ptLst>
  <dgm:cxnLst>
    <dgm:cxn modelId="{AA3C7D75-6245-4CB7-9942-B2314A7FB128}" type="presOf" srcId="{97C84252-2F06-4F3D-82C3-EA26D260C607}" destId="{0C47F5C4-5B05-419A-884D-7E5BD85B7CE5}" srcOrd="0" destOrd="0" presId="urn:microsoft.com/office/officeart/2018/2/layout/IconVerticalSolidList"/>
    <dgm:cxn modelId="{90A570A7-97AD-4698-B31D-14BB889F0729}" type="presOf" srcId="{EE64A64E-4A98-4D65-8CF8-60AAC0C3DC24}" destId="{D9720A41-C20C-41E6-9879-A7C1A9F84F7E}" srcOrd="0" destOrd="0" presId="urn:microsoft.com/office/officeart/2018/2/layout/IconVerticalSolidList"/>
    <dgm:cxn modelId="{C8ABEBD8-F445-4021-9AA2-32E2B1B7AE63}" srcId="{EE64A64E-4A98-4D65-8CF8-60AAC0C3DC24}" destId="{97C84252-2F06-4F3D-82C3-EA26D260C607}" srcOrd="0" destOrd="0" parTransId="{07DCA8CB-9FFF-42BA-AFDE-873018481002}" sibTransId="{108A6FC1-04C1-403E-9C39-3A046AF424D1}"/>
    <dgm:cxn modelId="{BA08E20A-2DFA-4E67-91B0-7E87FEB7E13F}" type="presParOf" srcId="{D9720A41-C20C-41E6-9879-A7C1A9F84F7E}" destId="{E9FF65F1-3EB9-4FC3-A37D-F17EFC95A9DD}" srcOrd="0" destOrd="0" presId="urn:microsoft.com/office/officeart/2018/2/layout/IconVerticalSolidList"/>
    <dgm:cxn modelId="{F54EE65E-4867-4CE6-A41E-5304E0DD5C51}" type="presParOf" srcId="{E9FF65F1-3EB9-4FC3-A37D-F17EFC95A9DD}" destId="{A4336BCB-4A06-4DA6-B5F8-26D2CD567DED}" srcOrd="0" destOrd="0" presId="urn:microsoft.com/office/officeart/2018/2/layout/IconVerticalSolidList"/>
    <dgm:cxn modelId="{4479F473-593B-4675-8A9E-878E6A7C093F}" type="presParOf" srcId="{E9FF65F1-3EB9-4FC3-A37D-F17EFC95A9DD}" destId="{D4ED1175-D680-43BC-A214-D5F8293519C2}" srcOrd="1" destOrd="0" presId="urn:microsoft.com/office/officeart/2018/2/layout/IconVerticalSolidList"/>
    <dgm:cxn modelId="{F9026139-3882-40A9-90D5-D120D88015DC}" type="presParOf" srcId="{E9FF65F1-3EB9-4FC3-A37D-F17EFC95A9DD}" destId="{EFF7863A-1414-49F9-9292-5BAF453A356A}" srcOrd="2" destOrd="0" presId="urn:microsoft.com/office/officeart/2018/2/layout/IconVerticalSolidList"/>
    <dgm:cxn modelId="{5B8F6969-89A2-4AA0-82CB-3EC3399A6281}" type="presParOf" srcId="{E9FF65F1-3EB9-4FC3-A37D-F17EFC95A9DD}" destId="{0C47F5C4-5B05-419A-884D-7E5BD85B7CE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36BCB-4A06-4DA6-B5F8-26D2CD567DED}">
      <dsp:nvSpPr>
        <dsp:cNvPr id="0" name=""/>
        <dsp:cNvSpPr/>
      </dsp:nvSpPr>
      <dsp:spPr>
        <a:xfrm>
          <a:off x="0" y="2344"/>
          <a:ext cx="6797675" cy="118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ED1175-D680-43BC-A214-D5F8293519C2}">
      <dsp:nvSpPr>
        <dsp:cNvPr id="0" name=""/>
        <dsp:cNvSpPr/>
      </dsp:nvSpPr>
      <dsp:spPr>
        <a:xfrm>
          <a:off x="359511" y="269750"/>
          <a:ext cx="653657" cy="6536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47F5C4-5B05-419A-884D-7E5BD85B7CE5}">
      <dsp:nvSpPr>
        <dsp:cNvPr id="0" name=""/>
        <dsp:cNvSpPr/>
      </dsp:nvSpPr>
      <dsp:spPr>
        <a:xfrm>
          <a:off x="1372680" y="2344"/>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Grant Cycle 5</a:t>
          </a:r>
        </a:p>
      </dsp:txBody>
      <dsp:txXfrm>
        <a:off x="1372680" y="2344"/>
        <a:ext cx="5424994" cy="1188467"/>
      </dsp:txXfrm>
    </dsp:sp>
    <dsp:sp modelId="{1CA5DA3E-5040-4007-BA53-271545A3B76A}">
      <dsp:nvSpPr>
        <dsp:cNvPr id="0" name=""/>
        <dsp:cNvSpPr/>
      </dsp:nvSpPr>
      <dsp:spPr>
        <a:xfrm>
          <a:off x="0" y="1487929"/>
          <a:ext cx="6797675" cy="118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DD88D1-D7DB-427B-94DE-8E11F367FE95}">
      <dsp:nvSpPr>
        <dsp:cNvPr id="0" name=""/>
        <dsp:cNvSpPr/>
      </dsp:nvSpPr>
      <dsp:spPr>
        <a:xfrm>
          <a:off x="359511" y="1755334"/>
          <a:ext cx="653657" cy="6536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6D7D2F-19C9-45DC-AC90-205A74A853DB}">
      <dsp:nvSpPr>
        <dsp:cNvPr id="0" name=""/>
        <dsp:cNvSpPr/>
      </dsp:nvSpPr>
      <dsp:spPr>
        <a:xfrm>
          <a:off x="1372680" y="1487929"/>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Legacy 9-1-1 Cost Reimbursement Process</a:t>
          </a:r>
        </a:p>
      </dsp:txBody>
      <dsp:txXfrm>
        <a:off x="1372680" y="1487929"/>
        <a:ext cx="5424994" cy="1188467"/>
      </dsp:txXfrm>
    </dsp:sp>
    <dsp:sp modelId="{1C826033-8E3C-4D64-9D14-6286C14167FC}">
      <dsp:nvSpPr>
        <dsp:cNvPr id="0" name=""/>
        <dsp:cNvSpPr/>
      </dsp:nvSpPr>
      <dsp:spPr>
        <a:xfrm>
          <a:off x="0" y="2973514"/>
          <a:ext cx="6797675" cy="118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EC9F3E-FDF2-41CD-AF59-D6E93AED6124}">
      <dsp:nvSpPr>
        <dsp:cNvPr id="0" name=""/>
        <dsp:cNvSpPr/>
      </dsp:nvSpPr>
      <dsp:spPr>
        <a:xfrm>
          <a:off x="359511" y="3240919"/>
          <a:ext cx="653657" cy="65365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0F8ED1-4855-4646-8199-B22B85E6957D}">
      <dsp:nvSpPr>
        <dsp:cNvPr id="0" name=""/>
        <dsp:cNvSpPr/>
      </dsp:nvSpPr>
      <dsp:spPr>
        <a:xfrm>
          <a:off x="1372680" y="2973514"/>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ECD Annual Certification</a:t>
          </a:r>
        </a:p>
      </dsp:txBody>
      <dsp:txXfrm>
        <a:off x="1372680" y="2973514"/>
        <a:ext cx="5424994" cy="1188467"/>
      </dsp:txXfrm>
    </dsp:sp>
    <dsp:sp modelId="{4F5F7D42-2F8E-4C2D-840C-83C24C9DF74C}">
      <dsp:nvSpPr>
        <dsp:cNvPr id="0" name=""/>
        <dsp:cNvSpPr/>
      </dsp:nvSpPr>
      <dsp:spPr>
        <a:xfrm>
          <a:off x="0" y="4459099"/>
          <a:ext cx="6797675" cy="11884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A7A850-E1AB-4876-BE38-8B1277A1EF8B}">
      <dsp:nvSpPr>
        <dsp:cNvPr id="0" name=""/>
        <dsp:cNvSpPr/>
      </dsp:nvSpPr>
      <dsp:spPr>
        <a:xfrm>
          <a:off x="359511" y="4726504"/>
          <a:ext cx="653657" cy="65365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EE8ED6-5953-4D3D-8F21-D7F5B3A3E680}">
      <dsp:nvSpPr>
        <dsp:cNvPr id="0" name=""/>
        <dsp:cNvSpPr/>
      </dsp:nvSpPr>
      <dsp:spPr>
        <a:xfrm>
          <a:off x="1372680" y="4459099"/>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Unclaimed Carrier Cost Recovery Declaration</a:t>
          </a:r>
        </a:p>
      </dsp:txBody>
      <dsp:txXfrm>
        <a:off x="1372680" y="4459099"/>
        <a:ext cx="5424994" cy="1188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36BCB-4A06-4DA6-B5F8-26D2CD567DED}">
      <dsp:nvSpPr>
        <dsp:cNvPr id="0" name=""/>
        <dsp:cNvSpPr/>
      </dsp:nvSpPr>
      <dsp:spPr>
        <a:xfrm>
          <a:off x="0" y="1977469"/>
          <a:ext cx="6797675" cy="1694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ED1175-D680-43BC-A214-D5F8293519C2}">
      <dsp:nvSpPr>
        <dsp:cNvPr id="0" name=""/>
        <dsp:cNvSpPr/>
      </dsp:nvSpPr>
      <dsp:spPr>
        <a:xfrm>
          <a:off x="512729" y="2358838"/>
          <a:ext cx="932235" cy="93223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47F5C4-5B05-419A-884D-7E5BD85B7CE5}">
      <dsp:nvSpPr>
        <dsp:cNvPr id="0" name=""/>
        <dsp:cNvSpPr/>
      </dsp:nvSpPr>
      <dsp:spPr>
        <a:xfrm>
          <a:off x="1957694" y="1977469"/>
          <a:ext cx="4839980" cy="1694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385" tIns="179385" rIns="179385" bIns="179385"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Times New Roman" panose="02020603050405020304" pitchFamily="18" charset="0"/>
              <a:cs typeface="Times New Roman" panose="02020603050405020304" pitchFamily="18" charset="0"/>
            </a:rPr>
            <a:t>Learning Management System RFP</a:t>
          </a:r>
        </a:p>
      </dsp:txBody>
      <dsp:txXfrm>
        <a:off x="1957694" y="1977469"/>
        <a:ext cx="4839980" cy="169497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sz="quarter" idx="1"/>
          </p:nvPr>
        </p:nvSpPr>
        <p:spPr>
          <a:xfrm>
            <a:off x="4143592" y="2"/>
            <a:ext cx="3169920" cy="481728"/>
          </a:xfrm>
          <a:prstGeom prst="rect">
            <a:avLst/>
          </a:prstGeom>
        </p:spPr>
        <p:txBody>
          <a:bodyPr vert="horz" lIns="96656" tIns="48328" rIns="96656" bIns="48328" rtlCol="0"/>
          <a:lstStyle>
            <a:lvl1pPr algn="r">
              <a:defRPr sz="1200"/>
            </a:lvl1pPr>
          </a:lstStyle>
          <a:p>
            <a:fld id="{6E753B2A-3391-45BD-B2D4-BA232F5C724C}" type="datetimeFigureOut">
              <a:rPr lang="en-US" smtClean="0"/>
              <a:t>11/19/2020</a:t>
            </a:fld>
            <a:endParaRPr lang="en-US"/>
          </a:p>
        </p:txBody>
      </p:sp>
      <p:sp>
        <p:nvSpPr>
          <p:cNvPr id="4" name="Footer Placeholder 3"/>
          <p:cNvSpPr>
            <a:spLocks noGrp="1"/>
          </p:cNvSpPr>
          <p:nvPr>
            <p:ph type="ftr" sz="quarter" idx="2"/>
          </p:nvPr>
        </p:nvSpPr>
        <p:spPr>
          <a:xfrm>
            <a:off x="5" y="9119476"/>
            <a:ext cx="3169920" cy="481727"/>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4143592" y="9119476"/>
            <a:ext cx="3169920" cy="481727"/>
          </a:xfrm>
          <a:prstGeom prst="rect">
            <a:avLst/>
          </a:prstGeom>
        </p:spPr>
        <p:txBody>
          <a:bodyPr vert="horz" lIns="96656" tIns="48328" rIns="96656" bIns="48328" rtlCol="0" anchor="b"/>
          <a:lstStyle>
            <a:lvl1pPr algn="r">
              <a:defRPr sz="1200"/>
            </a:lvl1pPr>
          </a:lstStyle>
          <a:p>
            <a:fld id="{444DE06E-32D0-4CAA-8C8F-1B039B3E492F}" type="slidenum">
              <a:rPr lang="en-US" smtClean="0"/>
              <a:t>‹#›</a:t>
            </a:fld>
            <a:endParaRPr lang="en-US"/>
          </a:p>
        </p:txBody>
      </p:sp>
    </p:spTree>
    <p:extLst>
      <p:ext uri="{BB962C8B-B14F-4D97-AF65-F5344CB8AC3E}">
        <p14:creationId xmlns:p14="http://schemas.microsoft.com/office/powerpoint/2010/main" val="1774949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69837" cy="481796"/>
          </a:xfrm>
          <a:prstGeom prst="rect">
            <a:avLst/>
          </a:prstGeom>
        </p:spPr>
        <p:txBody>
          <a:bodyPr vert="horz" lIns="94704" tIns="47352" rIns="94704" bIns="47352" rtlCol="0"/>
          <a:lstStyle>
            <a:lvl1pPr algn="l">
              <a:defRPr sz="1200"/>
            </a:lvl1pPr>
          </a:lstStyle>
          <a:p>
            <a:endParaRPr lang="en-US"/>
          </a:p>
        </p:txBody>
      </p:sp>
      <p:sp>
        <p:nvSpPr>
          <p:cNvPr id="3" name="Date Placeholder 2"/>
          <p:cNvSpPr>
            <a:spLocks noGrp="1"/>
          </p:cNvSpPr>
          <p:nvPr>
            <p:ph type="dt" idx="1"/>
          </p:nvPr>
        </p:nvSpPr>
        <p:spPr>
          <a:xfrm>
            <a:off x="4144117" y="2"/>
            <a:ext cx="3169837" cy="481796"/>
          </a:xfrm>
          <a:prstGeom prst="rect">
            <a:avLst/>
          </a:prstGeom>
        </p:spPr>
        <p:txBody>
          <a:bodyPr vert="horz" lIns="94704" tIns="47352" rIns="94704" bIns="47352" rtlCol="0"/>
          <a:lstStyle>
            <a:lvl1pPr algn="r">
              <a:defRPr sz="1200"/>
            </a:lvl1pPr>
          </a:lstStyle>
          <a:p>
            <a:fld id="{AC12D5BD-0252-4092-AA1A-B9A1DAD91248}" type="datetimeFigureOut">
              <a:rPr lang="en-US" smtClean="0"/>
              <a:t>11/19/2020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704" tIns="47352" rIns="94704" bIns="47352" rtlCol="0" anchor="ctr"/>
          <a:lstStyle/>
          <a:p>
            <a:endParaRPr lang="en-US"/>
          </a:p>
        </p:txBody>
      </p:sp>
      <p:sp>
        <p:nvSpPr>
          <p:cNvPr id="5" name="Notes Placeholder 4"/>
          <p:cNvSpPr>
            <a:spLocks noGrp="1"/>
          </p:cNvSpPr>
          <p:nvPr>
            <p:ph type="body" sz="quarter" idx="3"/>
          </p:nvPr>
        </p:nvSpPr>
        <p:spPr>
          <a:xfrm>
            <a:off x="731021" y="4620476"/>
            <a:ext cx="5853158" cy="3780581"/>
          </a:xfrm>
          <a:prstGeom prst="rect">
            <a:avLst/>
          </a:prstGeom>
        </p:spPr>
        <p:txBody>
          <a:bodyPr vert="horz" lIns="94704" tIns="47352" rIns="94704" bIns="473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04"/>
            <a:ext cx="3169837" cy="481796"/>
          </a:xfrm>
          <a:prstGeom prst="rect">
            <a:avLst/>
          </a:prstGeom>
        </p:spPr>
        <p:txBody>
          <a:bodyPr vert="horz" lIns="94704" tIns="47352" rIns="94704" bIns="47352" rtlCol="0" anchor="b"/>
          <a:lstStyle>
            <a:lvl1pPr algn="l">
              <a:defRPr sz="1200"/>
            </a:lvl1pPr>
          </a:lstStyle>
          <a:p>
            <a:endParaRPr lang="en-US"/>
          </a:p>
        </p:txBody>
      </p:sp>
      <p:sp>
        <p:nvSpPr>
          <p:cNvPr id="7" name="Slide Number Placeholder 6"/>
          <p:cNvSpPr>
            <a:spLocks noGrp="1"/>
          </p:cNvSpPr>
          <p:nvPr>
            <p:ph type="sldNum" sz="quarter" idx="5"/>
          </p:nvPr>
        </p:nvSpPr>
        <p:spPr>
          <a:xfrm>
            <a:off x="4144117" y="9119404"/>
            <a:ext cx="3169837" cy="481796"/>
          </a:xfrm>
          <a:prstGeom prst="rect">
            <a:avLst/>
          </a:prstGeom>
        </p:spPr>
        <p:txBody>
          <a:bodyPr vert="horz" lIns="94704" tIns="47352" rIns="94704" bIns="47352" rtlCol="0" anchor="b"/>
          <a:lstStyle>
            <a:lvl1pPr algn="r">
              <a:defRPr sz="1200"/>
            </a:lvl1pPr>
          </a:lstStyle>
          <a:p>
            <a:fld id="{4D3A1D7B-90CF-495B-B027-39E0DE2113A5}" type="slidenum">
              <a:rPr lang="en-US" smtClean="0"/>
              <a:t>‹#›</a:t>
            </a:fld>
            <a:endParaRPr lang="en-US"/>
          </a:p>
        </p:txBody>
      </p:sp>
    </p:spTree>
    <p:extLst>
      <p:ext uri="{BB962C8B-B14F-4D97-AF65-F5344CB8AC3E}">
        <p14:creationId xmlns:p14="http://schemas.microsoft.com/office/powerpoint/2010/main" val="209995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1</a:t>
            </a:fld>
            <a:endParaRPr lang="en-US"/>
          </a:p>
        </p:txBody>
      </p:sp>
    </p:spTree>
    <p:extLst>
      <p:ext uri="{BB962C8B-B14F-4D97-AF65-F5344CB8AC3E}">
        <p14:creationId xmlns:p14="http://schemas.microsoft.com/office/powerpoint/2010/main" val="1349288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a:t>One major objective of the Board is migration of all primary PSAPs onto ANGEN.  One roadblock to this migration in certain ECDs has been end-of-life or incompatible CPE.  Four of the application submissions requested NG911 CPE or additional positions to their current NG911 CPE as part of a larger project.  As shown below, it is recommended that three of the four NG911 CPE projects be awarded in full.  There are additional considerations that need to be discussed further with applicant GC5-2020-010 before the Board staff can recommend action concerning that project request.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9478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100</a:t>
            </a:fld>
            <a:endParaRPr lang="en-US"/>
          </a:p>
        </p:txBody>
      </p:sp>
    </p:spTree>
    <p:extLst>
      <p:ext uri="{BB962C8B-B14F-4D97-AF65-F5344CB8AC3E}">
        <p14:creationId xmlns:p14="http://schemas.microsoft.com/office/powerpoint/2010/main" val="2925812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101</a:t>
            </a:fld>
            <a:endParaRPr lang="en-US"/>
          </a:p>
        </p:txBody>
      </p:sp>
    </p:spTree>
    <p:extLst>
      <p:ext uri="{BB962C8B-B14F-4D97-AF65-F5344CB8AC3E}">
        <p14:creationId xmlns:p14="http://schemas.microsoft.com/office/powerpoint/2010/main" val="26867208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102</a:t>
            </a:fld>
            <a:endParaRPr lang="en-US"/>
          </a:p>
        </p:txBody>
      </p:sp>
    </p:spTree>
    <p:extLst>
      <p:ext uri="{BB962C8B-B14F-4D97-AF65-F5344CB8AC3E}">
        <p14:creationId xmlns:p14="http://schemas.microsoft.com/office/powerpoint/2010/main" val="34130842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103</a:t>
            </a:fld>
            <a:endParaRPr lang="en-US"/>
          </a:p>
        </p:txBody>
      </p:sp>
    </p:spTree>
    <p:extLst>
      <p:ext uri="{BB962C8B-B14F-4D97-AF65-F5344CB8AC3E}">
        <p14:creationId xmlns:p14="http://schemas.microsoft.com/office/powerpoint/2010/main" val="27275517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104</a:t>
            </a:fld>
            <a:endParaRPr lang="en-US"/>
          </a:p>
        </p:txBody>
      </p:sp>
    </p:spTree>
    <p:extLst>
      <p:ext uri="{BB962C8B-B14F-4D97-AF65-F5344CB8AC3E}">
        <p14:creationId xmlns:p14="http://schemas.microsoft.com/office/powerpoint/2010/main" val="36632168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8864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106</a:t>
            </a:fld>
            <a:endParaRPr lang="en-US"/>
          </a:p>
        </p:txBody>
      </p:sp>
    </p:spTree>
    <p:extLst>
      <p:ext uri="{BB962C8B-B14F-4D97-AF65-F5344CB8AC3E}">
        <p14:creationId xmlns:p14="http://schemas.microsoft.com/office/powerpoint/2010/main" val="32209903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107</a:t>
            </a:fld>
            <a:endParaRPr lang="en-US"/>
          </a:p>
        </p:txBody>
      </p:sp>
    </p:spTree>
    <p:extLst>
      <p:ext uri="{BB962C8B-B14F-4D97-AF65-F5344CB8AC3E}">
        <p14:creationId xmlns:p14="http://schemas.microsoft.com/office/powerpoint/2010/main" val="12751670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108</a:t>
            </a:fld>
            <a:endParaRPr lang="en-US"/>
          </a:p>
        </p:txBody>
      </p:sp>
    </p:spTree>
    <p:extLst>
      <p:ext uri="{BB962C8B-B14F-4D97-AF65-F5344CB8AC3E}">
        <p14:creationId xmlns:p14="http://schemas.microsoft.com/office/powerpoint/2010/main" val="3997862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3A1D7B-90CF-495B-B027-39E0DE2113A5}" type="slidenum">
              <a:rPr lang="en-US" smtClean="0"/>
              <a:t>109</a:t>
            </a:fld>
            <a:endParaRPr lang="en-US"/>
          </a:p>
        </p:txBody>
      </p:sp>
    </p:spTree>
    <p:extLst>
      <p:ext uri="{BB962C8B-B14F-4D97-AF65-F5344CB8AC3E}">
        <p14:creationId xmlns:p14="http://schemas.microsoft.com/office/powerpoint/2010/main" val="4235011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a:t>This joint project would further diversify connectivity in the affected region.  Through the ANGEN deployment and its requirement of multiple layers and types of connectivity, this particular region (regardless of connectivity chosen/deployed) has been discovered to all ride one provider’s backbone.  This project will benefit the interoperability and connectivity between the 12+ Districts for a multitude of 911-related systems, not ANGEN alone.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6794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3A1D7B-90CF-495B-B027-39E0DE2113A5}" type="slidenum">
              <a:rPr lang="en-US" smtClean="0"/>
              <a:t>110</a:t>
            </a:fld>
            <a:endParaRPr lang="en-US"/>
          </a:p>
        </p:txBody>
      </p:sp>
    </p:spTree>
    <p:extLst>
      <p:ext uri="{BB962C8B-B14F-4D97-AF65-F5344CB8AC3E}">
        <p14:creationId xmlns:p14="http://schemas.microsoft.com/office/powerpoint/2010/main" val="39789034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3A1D7B-90CF-495B-B027-39E0DE2113A5}" type="slidenum">
              <a:rPr lang="en-US" smtClean="0"/>
              <a:t>111</a:t>
            </a:fld>
            <a:endParaRPr lang="en-US"/>
          </a:p>
        </p:txBody>
      </p:sp>
    </p:spTree>
    <p:extLst>
      <p:ext uri="{BB962C8B-B14F-4D97-AF65-F5344CB8AC3E}">
        <p14:creationId xmlns:p14="http://schemas.microsoft.com/office/powerpoint/2010/main" val="90557387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3A1D7B-90CF-495B-B027-39E0DE2113A5}" type="slidenum">
              <a:rPr lang="en-US" smtClean="0"/>
              <a:t>112</a:t>
            </a:fld>
            <a:endParaRPr lang="en-US"/>
          </a:p>
        </p:txBody>
      </p:sp>
    </p:spTree>
    <p:extLst>
      <p:ext uri="{BB962C8B-B14F-4D97-AF65-F5344CB8AC3E}">
        <p14:creationId xmlns:p14="http://schemas.microsoft.com/office/powerpoint/2010/main" val="161127251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113</a:t>
            </a:fld>
            <a:endParaRPr lang="en-US"/>
          </a:p>
        </p:txBody>
      </p:sp>
    </p:spTree>
    <p:extLst>
      <p:ext uri="{BB962C8B-B14F-4D97-AF65-F5344CB8AC3E}">
        <p14:creationId xmlns:p14="http://schemas.microsoft.com/office/powerpoint/2010/main" val="23180773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3A1D7B-90CF-495B-B027-39E0DE2113A5}" type="slidenum">
              <a:rPr lang="en-US" smtClean="0"/>
              <a:t>114</a:t>
            </a:fld>
            <a:endParaRPr lang="en-US"/>
          </a:p>
        </p:txBody>
      </p:sp>
    </p:spTree>
    <p:extLst>
      <p:ext uri="{BB962C8B-B14F-4D97-AF65-F5344CB8AC3E}">
        <p14:creationId xmlns:p14="http://schemas.microsoft.com/office/powerpoint/2010/main" val="3248770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115</a:t>
            </a:fld>
            <a:endParaRPr lang="en-US"/>
          </a:p>
        </p:txBody>
      </p:sp>
    </p:spTree>
    <p:extLst>
      <p:ext uri="{BB962C8B-B14F-4D97-AF65-F5344CB8AC3E}">
        <p14:creationId xmlns:p14="http://schemas.microsoft.com/office/powerpoint/2010/main" val="1925618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a:t>It is important that ECDs have logging equipment that is able to directly record the SIP traffic that is received via ANGEN.  After evaluation of the application below, it was noted that one of the vendor quotes supplied did not include the proper specifications to directly record SIP traffic.  It is recommended that the second and lower quote be awarded in full.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944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a:t>A modern CAD system is an invaluable tool for those in any 911 Center.  The project applicant listed below has outlined a plan to update an older CAD program to an updated, feature-rich system that allows for quicker database updates that can be performed inhouse.  It is recommended that this project be awarded in full.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20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a:t>This application contained elements that fit into multiple project group categories.  All remaining costs outside of radio equipment and additional CPE positions are reflected.  When considering all project types prioritized, the funds available to the Board, and the applicant’s ability to sustain the project otherwise, it is recommended that this portion of the project be partially funded.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02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a:t>Applications for the radio equipment/consoles project group comprised the greatest funding request during Grant Cycle 5.  Due to a recent opportunity to participate in the evaluation of another state agency interoperability grant program, the Board staff was able to bolster understanding of the scope of need for projects such as these.  With the recognition of that need and the awareness that all these applications could not be satisfied in full, all individual system quotes were analyzed to extract certain components that can be utilized in interoperable radio communication systems.  These components included the console position licensing, position workstations, and the system controllers.  It is recommended that the projects below be partially funded at the amounts reflected.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449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a:t>It is recommended that any GIS-related projects not be funded at this time due to the ongoing assessment being conducted by the Board’s GIS Program Manager.  After the assessment is complete, additional solutions may be recommended to the full Board for consideration.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447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a:t>It is not recommended that facility enhancement projects be funded at this time due to project prioritization and availability of funds to the Board.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343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109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19</a:t>
            </a:fld>
            <a:endParaRPr lang="en-US"/>
          </a:p>
        </p:txBody>
      </p:sp>
    </p:spTree>
    <p:extLst>
      <p:ext uri="{BB962C8B-B14F-4D97-AF65-F5344CB8AC3E}">
        <p14:creationId xmlns:p14="http://schemas.microsoft.com/office/powerpoint/2010/main" val="285152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2</a:t>
            </a:fld>
            <a:endParaRPr lang="en-US"/>
          </a:p>
        </p:txBody>
      </p:sp>
    </p:spTree>
    <p:extLst>
      <p:ext uri="{BB962C8B-B14F-4D97-AF65-F5344CB8AC3E}">
        <p14:creationId xmlns:p14="http://schemas.microsoft.com/office/powerpoint/2010/main" val="2026374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20</a:t>
            </a:fld>
            <a:endParaRPr lang="en-US"/>
          </a:p>
        </p:txBody>
      </p:sp>
    </p:spTree>
    <p:extLst>
      <p:ext uri="{BB962C8B-B14F-4D97-AF65-F5344CB8AC3E}">
        <p14:creationId xmlns:p14="http://schemas.microsoft.com/office/powerpoint/2010/main" val="1670411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21</a:t>
            </a:fld>
            <a:endParaRPr lang="en-US"/>
          </a:p>
        </p:txBody>
      </p:sp>
    </p:spTree>
    <p:extLst>
      <p:ext uri="{BB962C8B-B14F-4D97-AF65-F5344CB8AC3E}">
        <p14:creationId xmlns:p14="http://schemas.microsoft.com/office/powerpoint/2010/main" val="1172566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22</a:t>
            </a:fld>
            <a:endParaRPr lang="en-US"/>
          </a:p>
        </p:txBody>
      </p:sp>
    </p:spTree>
    <p:extLst>
      <p:ext uri="{BB962C8B-B14F-4D97-AF65-F5344CB8AC3E}">
        <p14:creationId xmlns:p14="http://schemas.microsoft.com/office/powerpoint/2010/main" val="702935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23</a:t>
            </a:fld>
            <a:endParaRPr lang="en-US"/>
          </a:p>
        </p:txBody>
      </p:sp>
    </p:spTree>
    <p:extLst>
      <p:ext uri="{BB962C8B-B14F-4D97-AF65-F5344CB8AC3E}">
        <p14:creationId xmlns:p14="http://schemas.microsoft.com/office/powerpoint/2010/main" val="1033024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49DD-1738-45B6-AB20-2AC06D52FE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122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25</a:t>
            </a:fld>
            <a:endParaRPr lang="en-US"/>
          </a:p>
        </p:txBody>
      </p:sp>
    </p:spTree>
    <p:extLst>
      <p:ext uri="{BB962C8B-B14F-4D97-AF65-F5344CB8AC3E}">
        <p14:creationId xmlns:p14="http://schemas.microsoft.com/office/powerpoint/2010/main" val="2566226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26</a:t>
            </a:fld>
            <a:endParaRPr lang="en-US"/>
          </a:p>
        </p:txBody>
      </p:sp>
    </p:spTree>
    <p:extLst>
      <p:ext uri="{BB962C8B-B14F-4D97-AF65-F5344CB8AC3E}">
        <p14:creationId xmlns:p14="http://schemas.microsoft.com/office/powerpoint/2010/main" val="3156887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027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28</a:t>
            </a:fld>
            <a:endParaRPr lang="en-US"/>
          </a:p>
        </p:txBody>
      </p:sp>
    </p:spTree>
    <p:extLst>
      <p:ext uri="{BB962C8B-B14F-4D97-AF65-F5344CB8AC3E}">
        <p14:creationId xmlns:p14="http://schemas.microsoft.com/office/powerpoint/2010/main" val="1761613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29</a:t>
            </a:fld>
            <a:endParaRPr lang="en-US"/>
          </a:p>
        </p:txBody>
      </p:sp>
    </p:spTree>
    <p:extLst>
      <p:ext uri="{BB962C8B-B14F-4D97-AF65-F5344CB8AC3E}">
        <p14:creationId xmlns:p14="http://schemas.microsoft.com/office/powerpoint/2010/main" val="323510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3</a:t>
            </a:fld>
            <a:endParaRPr lang="en-US"/>
          </a:p>
        </p:txBody>
      </p:sp>
    </p:spTree>
    <p:extLst>
      <p:ext uri="{BB962C8B-B14F-4D97-AF65-F5344CB8AC3E}">
        <p14:creationId xmlns:p14="http://schemas.microsoft.com/office/powerpoint/2010/main" val="2599963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30</a:t>
            </a:fld>
            <a:endParaRPr lang="en-US"/>
          </a:p>
        </p:txBody>
      </p:sp>
    </p:spTree>
    <p:extLst>
      <p:ext uri="{BB962C8B-B14F-4D97-AF65-F5344CB8AC3E}">
        <p14:creationId xmlns:p14="http://schemas.microsoft.com/office/powerpoint/2010/main" val="2680272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31</a:t>
            </a:fld>
            <a:endParaRPr lang="en-US"/>
          </a:p>
        </p:txBody>
      </p:sp>
    </p:spTree>
    <p:extLst>
      <p:ext uri="{BB962C8B-B14F-4D97-AF65-F5344CB8AC3E}">
        <p14:creationId xmlns:p14="http://schemas.microsoft.com/office/powerpoint/2010/main" val="3872787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32</a:t>
            </a:fld>
            <a:endParaRPr lang="en-US"/>
          </a:p>
        </p:txBody>
      </p:sp>
    </p:spTree>
    <p:extLst>
      <p:ext uri="{BB962C8B-B14F-4D97-AF65-F5344CB8AC3E}">
        <p14:creationId xmlns:p14="http://schemas.microsoft.com/office/powerpoint/2010/main" val="768810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33</a:t>
            </a:fld>
            <a:endParaRPr lang="en-US"/>
          </a:p>
        </p:txBody>
      </p:sp>
    </p:spTree>
    <p:extLst>
      <p:ext uri="{BB962C8B-B14F-4D97-AF65-F5344CB8AC3E}">
        <p14:creationId xmlns:p14="http://schemas.microsoft.com/office/powerpoint/2010/main" val="987529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585-x-4-.04 </a:t>
            </a:r>
          </a:p>
          <a:p>
            <a:r>
              <a:rPr lang="en-US" sz="1200" b="0" i="0" kern="1200" dirty="0">
                <a:solidFill>
                  <a:schemeClr val="tx1"/>
                </a:solidFill>
                <a:effectLst/>
                <a:latin typeface="+mn-lt"/>
                <a:ea typeface="+mn-ea"/>
                <a:cs typeface="+mn-cs"/>
              </a:rPr>
              <a:t>The Board may require each Emergency Communication District (ECD) in the State of Alabama to provide annual certification to the Board that the District is a valid and properly formed ECD and thus eligible for disbursements from the 9-1-1 Fund.  If an ECD fails to provide the certification to the Board within the prescribed time, the Board may with</a:t>
            </a:r>
          </a:p>
          <a:p>
            <a:r>
              <a:rPr lang="en-US" sz="1200" b="0" i="0" kern="1200" dirty="0">
                <a:solidFill>
                  <a:schemeClr val="tx1"/>
                </a:solidFill>
                <a:effectLst/>
                <a:latin typeface="+mn-lt"/>
                <a:ea typeface="+mn-ea"/>
                <a:cs typeface="+mn-cs"/>
              </a:rPr>
              <a:t>hold disbursements from the 9-1-1 Fund to the ECD until such time as the certification is received by the Board.</a:t>
            </a:r>
          </a:p>
          <a:p>
            <a:r>
              <a:rPr lang="en-US" sz="1200" b="0" i="0" kern="1200" dirty="0">
                <a:solidFill>
                  <a:schemeClr val="tx1"/>
                </a:solidFill>
                <a:effectLst/>
                <a:latin typeface="+mn-lt"/>
                <a:ea typeface="+mn-ea"/>
                <a:cs typeface="+mn-cs"/>
              </a:rPr>
              <a:t>585-x-4-.06</a:t>
            </a:r>
          </a:p>
          <a:p>
            <a:pPr algn="l">
              <a:buFont typeface="+mj-lt"/>
              <a:buAutoNum type="arabicPeriod"/>
            </a:pPr>
            <a:r>
              <a:rPr lang="en-US" b="0" i="0" dirty="0">
                <a:solidFill>
                  <a:srgbClr val="666666"/>
                </a:solidFill>
                <a:effectLst/>
                <a:latin typeface="Open Sans"/>
              </a:rPr>
              <a:t>In order for the Board to effectively fulfill its statutorily mandated functions, the Board may from time to time request that a voice communication service provider or an Emergency Communication District (ECD) provide certain information and documentation including electronically stored information to the Board.</a:t>
            </a:r>
          </a:p>
          <a:p>
            <a:pPr algn="l">
              <a:buFont typeface="+mj-lt"/>
              <a:buAutoNum type="arabicPeriod"/>
            </a:pPr>
            <a:r>
              <a:rPr lang="en-US" b="0" i="0" dirty="0">
                <a:solidFill>
                  <a:srgbClr val="666666"/>
                </a:solidFill>
                <a:effectLst/>
                <a:latin typeface="Open Sans"/>
              </a:rPr>
              <a:t>In the event that an ECD fails or refuses to timely or fully and completely provide such requested information or documentation, including electronically stored information, then the Board, at its discretion, may withhold disbursement due the ECD until such information is received by the Board.</a:t>
            </a:r>
          </a:p>
          <a:p>
            <a:pPr algn="l">
              <a:buFont typeface="+mj-lt"/>
              <a:buAutoNum type="arabicPeriod"/>
            </a:pPr>
            <a:r>
              <a:rPr lang="en-US" b="0" i="0" dirty="0">
                <a:solidFill>
                  <a:srgbClr val="666666"/>
                </a:solidFill>
                <a:effectLst/>
                <a:latin typeface="Open Sans"/>
              </a:rPr>
              <a:t>In the event that the voice communication service provider is a CMRS provider, and the CMRS provider fails or refuses to timely or fully and completely provide such requested information or documentation, including electronically stored information, then the Board, at its discretion, may withhold disbursements from the Cost Recovery Fund to the CMRS provider until such information is received by the Board</a:t>
            </a:r>
          </a:p>
          <a:p>
            <a:endParaRPr lang="en-US" dirty="0"/>
          </a:p>
        </p:txBody>
      </p:sp>
      <p:sp>
        <p:nvSpPr>
          <p:cNvPr id="4" name="Slide Number Placeholder 3"/>
          <p:cNvSpPr>
            <a:spLocks noGrp="1"/>
          </p:cNvSpPr>
          <p:nvPr>
            <p:ph type="sldNum" sz="quarter" idx="5"/>
          </p:nvPr>
        </p:nvSpPr>
        <p:spPr/>
        <p:txBody>
          <a:bodyPr/>
          <a:lstStyle/>
          <a:p>
            <a:fld id="{4D3A1D7B-90CF-495B-B027-39E0DE2113A5}" type="slidenum">
              <a:rPr lang="en-US" smtClean="0"/>
              <a:t>34</a:t>
            </a:fld>
            <a:endParaRPr lang="en-US"/>
          </a:p>
        </p:txBody>
      </p:sp>
    </p:spTree>
    <p:extLst>
      <p:ext uri="{BB962C8B-B14F-4D97-AF65-F5344CB8AC3E}">
        <p14:creationId xmlns:p14="http://schemas.microsoft.com/office/powerpoint/2010/main" val="440117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35</a:t>
            </a:fld>
            <a:endParaRPr lang="en-US"/>
          </a:p>
        </p:txBody>
      </p:sp>
    </p:spTree>
    <p:extLst>
      <p:ext uri="{BB962C8B-B14F-4D97-AF65-F5344CB8AC3E}">
        <p14:creationId xmlns:p14="http://schemas.microsoft.com/office/powerpoint/2010/main" val="738913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the Board when they authorized staff to proceed and execute.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076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37</a:t>
            </a:fld>
            <a:endParaRPr lang="en-US"/>
          </a:p>
        </p:txBody>
      </p:sp>
    </p:spTree>
    <p:extLst>
      <p:ext uri="{BB962C8B-B14F-4D97-AF65-F5344CB8AC3E}">
        <p14:creationId xmlns:p14="http://schemas.microsoft.com/office/powerpoint/2010/main" val="1762791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38</a:t>
            </a:fld>
            <a:endParaRPr lang="en-US"/>
          </a:p>
        </p:txBody>
      </p:sp>
    </p:spTree>
    <p:extLst>
      <p:ext uri="{BB962C8B-B14F-4D97-AF65-F5344CB8AC3E}">
        <p14:creationId xmlns:p14="http://schemas.microsoft.com/office/powerpoint/2010/main" val="1720894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39</a:t>
            </a:fld>
            <a:endParaRPr lang="en-US"/>
          </a:p>
        </p:txBody>
      </p:sp>
    </p:spTree>
    <p:extLst>
      <p:ext uri="{BB962C8B-B14F-4D97-AF65-F5344CB8AC3E}">
        <p14:creationId xmlns:p14="http://schemas.microsoft.com/office/powerpoint/2010/main" val="95526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206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832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858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526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4948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3871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45</a:t>
            </a:fld>
            <a:endParaRPr lang="en-US"/>
          </a:p>
        </p:txBody>
      </p:sp>
    </p:spTree>
    <p:extLst>
      <p:ext uri="{BB962C8B-B14F-4D97-AF65-F5344CB8AC3E}">
        <p14:creationId xmlns:p14="http://schemas.microsoft.com/office/powerpoint/2010/main" val="33067328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46</a:t>
            </a:fld>
            <a:endParaRPr lang="en-US"/>
          </a:p>
        </p:txBody>
      </p:sp>
    </p:spTree>
    <p:extLst>
      <p:ext uri="{BB962C8B-B14F-4D97-AF65-F5344CB8AC3E}">
        <p14:creationId xmlns:p14="http://schemas.microsoft.com/office/powerpoint/2010/main" val="13472062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47</a:t>
            </a:fld>
            <a:endParaRPr lang="en-US"/>
          </a:p>
        </p:txBody>
      </p:sp>
    </p:spTree>
    <p:extLst>
      <p:ext uri="{BB962C8B-B14F-4D97-AF65-F5344CB8AC3E}">
        <p14:creationId xmlns:p14="http://schemas.microsoft.com/office/powerpoint/2010/main" val="26853793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66" lvl="2" indent="-457200">
              <a:lnSpc>
                <a:spcPct val="120000"/>
              </a:lnSpc>
              <a:spcBef>
                <a:spcPts val="0"/>
              </a:spcBef>
              <a:spcAft>
                <a:spcPts val="800"/>
              </a:spcAft>
            </a:pPr>
            <a:r>
              <a:rPr lang="en-US" sz="1200" b="1" dirty="0">
                <a:latin typeface="Times New Roman" panose="02020603050405020304" pitchFamily="18" charset="0"/>
                <a:ea typeface="Calibri" panose="020F0502020204030204" pitchFamily="34" charset="0"/>
                <a:cs typeface="Times New Roman" panose="02020603050405020304" pitchFamily="18" charset="0"/>
              </a:rPr>
              <a:t>Enhancements to GIS project – </a:t>
            </a:r>
            <a:r>
              <a:rPr lang="en-US" sz="1200" b="0" dirty="0">
                <a:latin typeface="Times New Roman" panose="02020603050405020304" pitchFamily="18" charset="0"/>
                <a:ea typeface="Calibri" panose="020F0502020204030204" pitchFamily="34" charset="0"/>
                <a:cs typeface="Times New Roman" panose="02020603050405020304" pitchFamily="18" charset="0"/>
              </a:rPr>
              <a:t>for contract tracing, spatial representation of current cases, etc.</a:t>
            </a:r>
          </a:p>
          <a:p>
            <a:pPr marL="1097266" lvl="2" indent="-457200">
              <a:lnSpc>
                <a:spcPct val="120000"/>
              </a:lnSpc>
              <a:spcBef>
                <a:spcPts val="0"/>
              </a:spcBef>
              <a:spcAft>
                <a:spcPts val="800"/>
              </a:spcAft>
            </a:pPr>
            <a:r>
              <a:rPr lang="en-US" sz="1200" b="1" dirty="0">
                <a:latin typeface="Times New Roman" panose="02020603050405020304" pitchFamily="18" charset="0"/>
                <a:ea typeface="Calibri" panose="020F0502020204030204" pitchFamily="34" charset="0"/>
                <a:cs typeface="Times New Roman" panose="02020603050405020304" pitchFamily="18" charset="0"/>
              </a:rPr>
              <a:t>Everbridge -- </a:t>
            </a:r>
            <a:r>
              <a:rPr lang="en-US" sz="1200" b="0" dirty="0">
                <a:latin typeface="Times New Roman" panose="02020603050405020304" pitchFamily="18" charset="0"/>
                <a:ea typeface="Calibri" panose="020F0502020204030204" pitchFamily="34" charset="0"/>
                <a:cs typeface="Times New Roman" panose="02020603050405020304" pitchFamily="18" charset="0"/>
              </a:rPr>
              <a:t>Mass Notification with Incident Communications</a:t>
            </a:r>
          </a:p>
          <a:p>
            <a:pPr marL="1097266" lvl="2" indent="-457200">
              <a:lnSpc>
                <a:spcPct val="120000"/>
              </a:lnSpc>
              <a:spcBef>
                <a:spcPts val="0"/>
              </a:spcBef>
              <a:spcAft>
                <a:spcPts val="800"/>
              </a:spcAft>
            </a:pPr>
            <a:r>
              <a:rPr lang="en-US" sz="1200" b="1" dirty="0">
                <a:latin typeface="Times New Roman" panose="02020603050405020304" pitchFamily="18" charset="0"/>
                <a:ea typeface="Calibri" panose="020F0502020204030204" pitchFamily="34" charset="0"/>
                <a:cs typeface="Times New Roman" panose="02020603050405020304" pitchFamily="18" charset="0"/>
              </a:rPr>
              <a:t>Smart 911 – </a:t>
            </a:r>
            <a:r>
              <a:rPr lang="en-US" sz="1200" b="0" dirty="0">
                <a:latin typeface="Times New Roman" panose="02020603050405020304" pitchFamily="18" charset="0"/>
                <a:ea typeface="Calibri" panose="020F0502020204030204" pitchFamily="34" charset="0"/>
                <a:cs typeface="Times New Roman" panose="02020603050405020304" pitchFamily="18" charset="0"/>
              </a:rPr>
              <a:t>safety profile, alerts and notifications (community weather, traffic, emergencies, etc.), vulnerable needs registry</a:t>
            </a:r>
          </a:p>
          <a:p>
            <a:pPr marL="1097266" lvl="2" indent="-457200">
              <a:lnSpc>
                <a:spcPct val="120000"/>
              </a:lnSpc>
              <a:spcBef>
                <a:spcPts val="0"/>
              </a:spcBef>
              <a:spcAft>
                <a:spcPts val="800"/>
              </a:spcAft>
            </a:pPr>
            <a:r>
              <a:rPr lang="en-US" sz="1200" b="1" dirty="0">
                <a:latin typeface="Times New Roman" panose="02020603050405020304" pitchFamily="18" charset="0"/>
                <a:ea typeface="Calibri" panose="020F0502020204030204" pitchFamily="34" charset="0"/>
                <a:cs typeface="Times New Roman" panose="02020603050405020304" pitchFamily="18" charset="0"/>
              </a:rPr>
              <a:t>CAD to CAD data sharing capabilities</a:t>
            </a:r>
          </a:p>
          <a:p>
            <a:pPr marL="1097266" lvl="2" indent="-457200">
              <a:lnSpc>
                <a:spcPct val="120000"/>
              </a:lnSpc>
              <a:spcBef>
                <a:spcPts val="0"/>
              </a:spcBef>
              <a:spcAft>
                <a:spcPts val="800"/>
              </a:spcAft>
            </a:pPr>
            <a:r>
              <a:rPr lang="en-US" sz="1200" b="1" dirty="0">
                <a:latin typeface="Times New Roman" panose="02020603050405020304" pitchFamily="18" charset="0"/>
                <a:ea typeface="Calibri" panose="020F0502020204030204" pitchFamily="34" charset="0"/>
                <a:cs typeface="Times New Roman" panose="02020603050405020304" pitchFamily="18" charset="0"/>
              </a:rPr>
              <a:t>Sanitizing Stations</a:t>
            </a:r>
          </a:p>
          <a:p>
            <a:pPr marL="1097266" lvl="2" indent="-457200">
              <a:lnSpc>
                <a:spcPct val="120000"/>
              </a:lnSpc>
              <a:spcBef>
                <a:spcPts val="0"/>
              </a:spcBef>
              <a:spcAft>
                <a:spcPts val="800"/>
              </a:spcAft>
            </a:pPr>
            <a:r>
              <a:rPr lang="en-US" sz="1200" b="1" dirty="0" err="1">
                <a:latin typeface="Times New Roman" panose="02020603050405020304" pitchFamily="18" charset="0"/>
                <a:ea typeface="Calibri" panose="020F0502020204030204" pitchFamily="34" charset="0"/>
                <a:cs typeface="Times New Roman" panose="02020603050405020304" pitchFamily="18" charset="0"/>
              </a:rPr>
              <a:t>RapidSOS</a:t>
            </a:r>
            <a:r>
              <a:rPr lang="en-US" sz="1200" b="1" dirty="0">
                <a:latin typeface="Times New Roman" panose="02020603050405020304" pitchFamily="18" charset="0"/>
                <a:ea typeface="Calibri" panose="020F0502020204030204" pitchFamily="34" charset="0"/>
                <a:cs typeface="Times New Roman" panose="02020603050405020304" pitchFamily="18" charset="0"/>
              </a:rPr>
              <a:t> integrations -- </a:t>
            </a:r>
            <a:r>
              <a:rPr lang="en-US" sz="1200" b="0" i="0" kern="1200" dirty="0">
                <a:solidFill>
                  <a:schemeClr val="tx1"/>
                </a:solidFill>
                <a:effectLst/>
                <a:latin typeface="+mn-lt"/>
                <a:ea typeface="+mn-ea"/>
                <a:cs typeface="+mn-cs"/>
              </a:rPr>
              <a:t>tool for public safety agencies to receive caller location and additional data during an emergency; </a:t>
            </a:r>
            <a:r>
              <a:rPr lang="en-US" sz="1200" b="0" dirty="0">
                <a:latin typeface="Times New Roman" panose="02020603050405020304" pitchFamily="18" charset="0"/>
                <a:ea typeface="Calibri" panose="020F0502020204030204" pitchFamily="34" charset="0"/>
                <a:cs typeface="Times New Roman" panose="02020603050405020304" pitchFamily="18" charset="0"/>
              </a:rPr>
              <a:t>integrates directly into 911 centers, so data from devices appears in existing 911 software dashboards. The Emergency API allows IoT and app companies to provide users with faster, cheaper, and data-driven emergency response via API – without the need for public safety expertise.</a:t>
            </a:r>
          </a:p>
          <a:p>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725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911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0895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6040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1911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9799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3522">
              <a:defRPr/>
            </a:pPr>
            <a:fld id="{4D3A1D7B-90CF-495B-B027-39E0DE2113A5}" type="slidenum">
              <a:rPr lang="en-US">
                <a:solidFill>
                  <a:prstClr val="black"/>
                </a:solidFill>
                <a:latin typeface="Calibri" panose="020F0502020204030204"/>
              </a:rPr>
              <a:pPr defTabSz="473522">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30668093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3464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978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56</a:t>
            </a:fld>
            <a:endParaRPr lang="en-US"/>
          </a:p>
        </p:txBody>
      </p:sp>
    </p:spTree>
    <p:extLst>
      <p:ext uri="{BB962C8B-B14F-4D97-AF65-F5344CB8AC3E}">
        <p14:creationId xmlns:p14="http://schemas.microsoft.com/office/powerpoint/2010/main" val="6243615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1090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8193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59</a:t>
            </a:fld>
            <a:endParaRPr lang="en-US"/>
          </a:p>
        </p:txBody>
      </p:sp>
    </p:spTree>
    <p:extLst>
      <p:ext uri="{BB962C8B-B14F-4D97-AF65-F5344CB8AC3E}">
        <p14:creationId xmlns:p14="http://schemas.microsoft.com/office/powerpoint/2010/main" val="2805088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527175"/>
            <a:ext cx="7326313" cy="4122738"/>
          </a:xfrm>
        </p:spPr>
      </p:sp>
      <p:sp>
        <p:nvSpPr>
          <p:cNvPr id="3" name="Notes Placeholder 2"/>
          <p:cNvSpPr>
            <a:spLocks noGrp="1"/>
          </p:cNvSpPr>
          <p:nvPr>
            <p:ph type="body" idx="1"/>
          </p:nvPr>
        </p:nvSpPr>
        <p:spPr/>
        <p:txBody>
          <a:bodyPr/>
          <a:lstStyle/>
          <a:p>
            <a:r>
              <a:rPr lang="en-US" sz="2400" baseline="0" dirty="0"/>
              <a:t>Replace this graph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4209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60</a:t>
            </a:fld>
            <a:endParaRPr lang="en-US"/>
          </a:p>
        </p:txBody>
      </p:sp>
    </p:spTree>
    <p:extLst>
      <p:ext uri="{BB962C8B-B14F-4D97-AF65-F5344CB8AC3E}">
        <p14:creationId xmlns:p14="http://schemas.microsoft.com/office/powerpoint/2010/main" val="41531681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61</a:t>
            </a:fld>
            <a:endParaRPr lang="en-US"/>
          </a:p>
        </p:txBody>
      </p:sp>
    </p:spTree>
    <p:extLst>
      <p:ext uri="{BB962C8B-B14F-4D97-AF65-F5344CB8AC3E}">
        <p14:creationId xmlns:p14="http://schemas.microsoft.com/office/powerpoint/2010/main" val="35928849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62</a:t>
            </a:fld>
            <a:endParaRPr lang="en-US"/>
          </a:p>
        </p:txBody>
      </p:sp>
    </p:spTree>
    <p:extLst>
      <p:ext uri="{BB962C8B-B14F-4D97-AF65-F5344CB8AC3E}">
        <p14:creationId xmlns:p14="http://schemas.microsoft.com/office/powerpoint/2010/main" val="6418172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4100" y="1527175"/>
            <a:ext cx="7334250" cy="4125913"/>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542C5-44C3-4208-AF20-F10BC30D7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5237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4100" y="1527175"/>
            <a:ext cx="7334250" cy="4125913"/>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542C5-44C3-4208-AF20-F10BC30D7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7354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65</a:t>
            </a:fld>
            <a:endParaRPr lang="en-US"/>
          </a:p>
        </p:txBody>
      </p:sp>
    </p:spTree>
    <p:extLst>
      <p:ext uri="{BB962C8B-B14F-4D97-AF65-F5344CB8AC3E}">
        <p14:creationId xmlns:p14="http://schemas.microsoft.com/office/powerpoint/2010/main" val="4911566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66</a:t>
            </a:fld>
            <a:endParaRPr lang="en-US"/>
          </a:p>
        </p:txBody>
      </p:sp>
    </p:spTree>
    <p:extLst>
      <p:ext uri="{BB962C8B-B14F-4D97-AF65-F5344CB8AC3E}">
        <p14:creationId xmlns:p14="http://schemas.microsoft.com/office/powerpoint/2010/main" val="26286660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67</a:t>
            </a:fld>
            <a:endParaRPr lang="en-US"/>
          </a:p>
        </p:txBody>
      </p:sp>
    </p:spTree>
    <p:extLst>
      <p:ext uri="{BB962C8B-B14F-4D97-AF65-F5344CB8AC3E}">
        <p14:creationId xmlns:p14="http://schemas.microsoft.com/office/powerpoint/2010/main" val="32637097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68</a:t>
            </a:fld>
            <a:endParaRPr lang="en-US"/>
          </a:p>
        </p:txBody>
      </p:sp>
    </p:spTree>
    <p:extLst>
      <p:ext uri="{BB962C8B-B14F-4D97-AF65-F5344CB8AC3E}">
        <p14:creationId xmlns:p14="http://schemas.microsoft.com/office/powerpoint/2010/main" val="39631107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69</a:t>
            </a:fld>
            <a:endParaRPr lang="en-US"/>
          </a:p>
        </p:txBody>
      </p:sp>
    </p:spTree>
    <p:extLst>
      <p:ext uri="{BB962C8B-B14F-4D97-AF65-F5344CB8AC3E}">
        <p14:creationId xmlns:p14="http://schemas.microsoft.com/office/powerpoint/2010/main" val="399087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527175"/>
            <a:ext cx="7326313" cy="4122738"/>
          </a:xfrm>
        </p:spPr>
      </p:sp>
      <p:sp>
        <p:nvSpPr>
          <p:cNvPr id="3" name="Notes Placeholder 2"/>
          <p:cNvSpPr>
            <a:spLocks noGrp="1"/>
          </p:cNvSpPr>
          <p:nvPr>
            <p:ph type="body" idx="1"/>
          </p:nvPr>
        </p:nvSpPr>
        <p:spPr/>
        <p:txBody>
          <a:bodyPr/>
          <a:lstStyle/>
          <a:p>
            <a:endParaRPr lang="en-US" sz="240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0987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70</a:t>
            </a:fld>
            <a:endParaRPr lang="en-US"/>
          </a:p>
        </p:txBody>
      </p:sp>
    </p:spTree>
    <p:extLst>
      <p:ext uri="{BB962C8B-B14F-4D97-AF65-F5344CB8AC3E}">
        <p14:creationId xmlns:p14="http://schemas.microsoft.com/office/powerpoint/2010/main" val="8119725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71</a:t>
            </a:fld>
            <a:endParaRPr lang="en-US"/>
          </a:p>
        </p:txBody>
      </p:sp>
    </p:spTree>
    <p:extLst>
      <p:ext uri="{BB962C8B-B14F-4D97-AF65-F5344CB8AC3E}">
        <p14:creationId xmlns:p14="http://schemas.microsoft.com/office/powerpoint/2010/main" val="36625176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72</a:t>
            </a:fld>
            <a:endParaRPr lang="en-US"/>
          </a:p>
        </p:txBody>
      </p:sp>
    </p:spTree>
    <p:extLst>
      <p:ext uri="{BB962C8B-B14F-4D97-AF65-F5344CB8AC3E}">
        <p14:creationId xmlns:p14="http://schemas.microsoft.com/office/powerpoint/2010/main" val="16020050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73</a:t>
            </a:fld>
            <a:endParaRPr lang="en-US"/>
          </a:p>
        </p:txBody>
      </p:sp>
    </p:spTree>
    <p:extLst>
      <p:ext uri="{BB962C8B-B14F-4D97-AF65-F5344CB8AC3E}">
        <p14:creationId xmlns:p14="http://schemas.microsoft.com/office/powerpoint/2010/main" val="24704416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74</a:t>
            </a:fld>
            <a:endParaRPr lang="en-US"/>
          </a:p>
        </p:txBody>
      </p:sp>
    </p:spTree>
    <p:extLst>
      <p:ext uri="{BB962C8B-B14F-4D97-AF65-F5344CB8AC3E}">
        <p14:creationId xmlns:p14="http://schemas.microsoft.com/office/powerpoint/2010/main" val="15557099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75</a:t>
            </a:fld>
            <a:endParaRPr lang="en-US"/>
          </a:p>
        </p:txBody>
      </p:sp>
    </p:spTree>
    <p:extLst>
      <p:ext uri="{BB962C8B-B14F-4D97-AF65-F5344CB8AC3E}">
        <p14:creationId xmlns:p14="http://schemas.microsoft.com/office/powerpoint/2010/main" val="30699197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76</a:t>
            </a:fld>
            <a:endParaRPr lang="en-US"/>
          </a:p>
        </p:txBody>
      </p:sp>
    </p:spTree>
    <p:extLst>
      <p:ext uri="{BB962C8B-B14F-4D97-AF65-F5344CB8AC3E}">
        <p14:creationId xmlns:p14="http://schemas.microsoft.com/office/powerpoint/2010/main" val="34202815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77</a:t>
            </a:fld>
            <a:endParaRPr lang="en-US"/>
          </a:p>
        </p:txBody>
      </p:sp>
    </p:spTree>
    <p:extLst>
      <p:ext uri="{BB962C8B-B14F-4D97-AF65-F5344CB8AC3E}">
        <p14:creationId xmlns:p14="http://schemas.microsoft.com/office/powerpoint/2010/main" val="37156933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78</a:t>
            </a:fld>
            <a:endParaRPr lang="en-US"/>
          </a:p>
        </p:txBody>
      </p:sp>
    </p:spTree>
    <p:extLst>
      <p:ext uri="{BB962C8B-B14F-4D97-AF65-F5344CB8AC3E}">
        <p14:creationId xmlns:p14="http://schemas.microsoft.com/office/powerpoint/2010/main" val="9422501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79</a:t>
            </a:fld>
            <a:endParaRPr lang="en-US"/>
          </a:p>
        </p:txBody>
      </p:sp>
    </p:spTree>
    <p:extLst>
      <p:ext uri="{BB962C8B-B14F-4D97-AF65-F5344CB8AC3E}">
        <p14:creationId xmlns:p14="http://schemas.microsoft.com/office/powerpoint/2010/main" val="2382090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6649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80</a:t>
            </a:fld>
            <a:endParaRPr lang="en-US"/>
          </a:p>
        </p:txBody>
      </p:sp>
    </p:spTree>
    <p:extLst>
      <p:ext uri="{BB962C8B-B14F-4D97-AF65-F5344CB8AC3E}">
        <p14:creationId xmlns:p14="http://schemas.microsoft.com/office/powerpoint/2010/main" val="32303050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81</a:t>
            </a:fld>
            <a:endParaRPr lang="en-US"/>
          </a:p>
        </p:txBody>
      </p:sp>
    </p:spTree>
    <p:extLst>
      <p:ext uri="{BB962C8B-B14F-4D97-AF65-F5344CB8AC3E}">
        <p14:creationId xmlns:p14="http://schemas.microsoft.com/office/powerpoint/2010/main" val="19726427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82</a:t>
            </a:fld>
            <a:endParaRPr lang="en-US"/>
          </a:p>
        </p:txBody>
      </p:sp>
    </p:spTree>
    <p:extLst>
      <p:ext uri="{BB962C8B-B14F-4D97-AF65-F5344CB8AC3E}">
        <p14:creationId xmlns:p14="http://schemas.microsoft.com/office/powerpoint/2010/main" val="12910282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83</a:t>
            </a:fld>
            <a:endParaRPr lang="en-US"/>
          </a:p>
        </p:txBody>
      </p:sp>
    </p:spTree>
    <p:extLst>
      <p:ext uri="{BB962C8B-B14F-4D97-AF65-F5344CB8AC3E}">
        <p14:creationId xmlns:p14="http://schemas.microsoft.com/office/powerpoint/2010/main" val="3817690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84</a:t>
            </a:fld>
            <a:endParaRPr lang="en-US"/>
          </a:p>
        </p:txBody>
      </p:sp>
    </p:spTree>
    <p:extLst>
      <p:ext uri="{BB962C8B-B14F-4D97-AF65-F5344CB8AC3E}">
        <p14:creationId xmlns:p14="http://schemas.microsoft.com/office/powerpoint/2010/main" val="13906567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85</a:t>
            </a:fld>
            <a:endParaRPr lang="en-US"/>
          </a:p>
        </p:txBody>
      </p:sp>
    </p:spTree>
    <p:extLst>
      <p:ext uri="{BB962C8B-B14F-4D97-AF65-F5344CB8AC3E}">
        <p14:creationId xmlns:p14="http://schemas.microsoft.com/office/powerpoint/2010/main" val="26976784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86</a:t>
            </a:fld>
            <a:endParaRPr lang="en-US"/>
          </a:p>
        </p:txBody>
      </p:sp>
    </p:spTree>
    <p:extLst>
      <p:ext uri="{BB962C8B-B14F-4D97-AF65-F5344CB8AC3E}">
        <p14:creationId xmlns:p14="http://schemas.microsoft.com/office/powerpoint/2010/main" val="8877366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87</a:t>
            </a:fld>
            <a:endParaRPr lang="en-US"/>
          </a:p>
        </p:txBody>
      </p:sp>
    </p:spTree>
    <p:extLst>
      <p:ext uri="{BB962C8B-B14F-4D97-AF65-F5344CB8AC3E}">
        <p14:creationId xmlns:p14="http://schemas.microsoft.com/office/powerpoint/2010/main" val="34140600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88</a:t>
            </a:fld>
            <a:endParaRPr lang="en-US"/>
          </a:p>
        </p:txBody>
      </p:sp>
    </p:spTree>
    <p:extLst>
      <p:ext uri="{BB962C8B-B14F-4D97-AF65-F5344CB8AC3E}">
        <p14:creationId xmlns:p14="http://schemas.microsoft.com/office/powerpoint/2010/main" val="608077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89</a:t>
            </a:fld>
            <a:endParaRPr lang="en-US"/>
          </a:p>
        </p:txBody>
      </p:sp>
    </p:spTree>
    <p:extLst>
      <p:ext uri="{BB962C8B-B14F-4D97-AF65-F5344CB8AC3E}">
        <p14:creationId xmlns:p14="http://schemas.microsoft.com/office/powerpoint/2010/main" val="3062460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a:t>Replace graph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2502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90</a:t>
            </a:fld>
            <a:endParaRPr lang="en-US"/>
          </a:p>
        </p:txBody>
      </p:sp>
    </p:spTree>
    <p:extLst>
      <p:ext uri="{BB962C8B-B14F-4D97-AF65-F5344CB8AC3E}">
        <p14:creationId xmlns:p14="http://schemas.microsoft.com/office/powerpoint/2010/main" val="42159781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91</a:t>
            </a:fld>
            <a:endParaRPr lang="en-US"/>
          </a:p>
        </p:txBody>
      </p:sp>
    </p:spTree>
    <p:extLst>
      <p:ext uri="{BB962C8B-B14F-4D97-AF65-F5344CB8AC3E}">
        <p14:creationId xmlns:p14="http://schemas.microsoft.com/office/powerpoint/2010/main" val="40056744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92</a:t>
            </a:fld>
            <a:endParaRPr lang="en-US"/>
          </a:p>
        </p:txBody>
      </p:sp>
    </p:spTree>
    <p:extLst>
      <p:ext uri="{BB962C8B-B14F-4D97-AF65-F5344CB8AC3E}">
        <p14:creationId xmlns:p14="http://schemas.microsoft.com/office/powerpoint/2010/main" val="31344239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93</a:t>
            </a:fld>
            <a:endParaRPr lang="en-US"/>
          </a:p>
        </p:txBody>
      </p:sp>
    </p:spTree>
    <p:extLst>
      <p:ext uri="{BB962C8B-B14F-4D97-AF65-F5344CB8AC3E}">
        <p14:creationId xmlns:p14="http://schemas.microsoft.com/office/powerpoint/2010/main" val="32817790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94</a:t>
            </a:fld>
            <a:endParaRPr lang="en-US"/>
          </a:p>
        </p:txBody>
      </p:sp>
    </p:spTree>
    <p:extLst>
      <p:ext uri="{BB962C8B-B14F-4D97-AF65-F5344CB8AC3E}">
        <p14:creationId xmlns:p14="http://schemas.microsoft.com/office/powerpoint/2010/main" val="12701284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95</a:t>
            </a:fld>
            <a:endParaRPr lang="en-US"/>
          </a:p>
        </p:txBody>
      </p:sp>
    </p:spTree>
    <p:extLst>
      <p:ext uri="{BB962C8B-B14F-4D97-AF65-F5344CB8AC3E}">
        <p14:creationId xmlns:p14="http://schemas.microsoft.com/office/powerpoint/2010/main" val="19468313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96</a:t>
            </a:fld>
            <a:endParaRPr lang="en-US"/>
          </a:p>
        </p:txBody>
      </p:sp>
    </p:spTree>
    <p:extLst>
      <p:ext uri="{BB962C8B-B14F-4D97-AF65-F5344CB8AC3E}">
        <p14:creationId xmlns:p14="http://schemas.microsoft.com/office/powerpoint/2010/main" val="21869322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97</a:t>
            </a:fld>
            <a:endParaRPr lang="en-US"/>
          </a:p>
        </p:txBody>
      </p:sp>
    </p:spTree>
    <p:extLst>
      <p:ext uri="{BB962C8B-B14F-4D97-AF65-F5344CB8AC3E}">
        <p14:creationId xmlns:p14="http://schemas.microsoft.com/office/powerpoint/2010/main" val="274052986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98</a:t>
            </a:fld>
            <a:endParaRPr lang="en-US"/>
          </a:p>
        </p:txBody>
      </p:sp>
    </p:spTree>
    <p:extLst>
      <p:ext uri="{BB962C8B-B14F-4D97-AF65-F5344CB8AC3E}">
        <p14:creationId xmlns:p14="http://schemas.microsoft.com/office/powerpoint/2010/main" val="32760555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99</a:t>
            </a:fld>
            <a:endParaRPr lang="en-US"/>
          </a:p>
        </p:txBody>
      </p:sp>
    </p:spTree>
    <p:extLst>
      <p:ext uri="{BB962C8B-B14F-4D97-AF65-F5344CB8AC3E}">
        <p14:creationId xmlns:p14="http://schemas.microsoft.com/office/powerpoint/2010/main" val="3860153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167" indent="0" algn="ctr">
              <a:buNone/>
              <a:defRPr sz="2400"/>
            </a:lvl2pPr>
            <a:lvl3pPr marL="914332" indent="0" algn="ctr">
              <a:buNone/>
              <a:defRPr sz="2400"/>
            </a:lvl3pPr>
            <a:lvl4pPr marL="1371498" indent="0" algn="ctr">
              <a:buNone/>
              <a:defRPr sz="2000"/>
            </a:lvl4pPr>
            <a:lvl5pPr marL="1828664" indent="0" algn="ctr">
              <a:buNone/>
              <a:defRPr sz="2000"/>
            </a:lvl5pPr>
            <a:lvl6pPr marL="2285830" indent="0" algn="ctr">
              <a:buNone/>
              <a:defRPr sz="2000"/>
            </a:lvl6pPr>
            <a:lvl7pPr marL="2742994" indent="0" algn="ctr">
              <a:buNone/>
              <a:defRPr sz="2000"/>
            </a:lvl7pPr>
            <a:lvl8pPr marL="3200160" indent="0" algn="ctr">
              <a:buNone/>
              <a:defRPr sz="2000"/>
            </a:lvl8pPr>
            <a:lvl9pPr marL="3657327"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263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503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4784"/>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232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69223"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5" y="2336873"/>
            <a:ext cx="3070035" cy="576262"/>
          </a:xfrm>
        </p:spPr>
        <p:txBody>
          <a:bodyPr anchor="b">
            <a:noAutofit/>
          </a:bodyPr>
          <a:lstStyle>
            <a:lvl1pPr marL="0" indent="0">
              <a:buNone/>
              <a:defRPr sz="2400" b="0">
                <a:solidFill>
                  <a:schemeClr val="tx1"/>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5" y="3022679"/>
            <a:ext cx="3049703" cy="2913513"/>
          </a:xfrm>
        </p:spPr>
        <p:txBody>
          <a:bodyPr anchor="t">
            <a:normAutofit/>
          </a:bodyPr>
          <a:lstStyle>
            <a:lvl1pPr marL="0" indent="0">
              <a:buNone/>
              <a:defRPr sz="14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1" y="3022679"/>
            <a:ext cx="3063240" cy="2913513"/>
          </a:xfrm>
        </p:spPr>
        <p:txBody>
          <a:bodyPr anchor="t">
            <a:normAutofit/>
          </a:bodyPr>
          <a:lstStyle>
            <a:lvl1pPr marL="0" indent="0">
              <a:buNone/>
              <a:defRPr sz="14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60" y="2336873"/>
            <a:ext cx="3070025" cy="576262"/>
          </a:xfrm>
        </p:spPr>
        <p:txBody>
          <a:bodyPr anchor="b">
            <a:noAutofit/>
          </a:bodyPr>
          <a:lstStyle>
            <a:lvl1pPr marL="0" indent="0">
              <a:buNone/>
              <a:defRPr sz="2400" b="0">
                <a:solidFill>
                  <a:schemeClr val="tx1"/>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60" y="3022679"/>
            <a:ext cx="3070025" cy="2913513"/>
          </a:xfrm>
        </p:spPr>
        <p:txBody>
          <a:bodyPr anchor="t">
            <a:normAutofit/>
          </a:bodyPr>
          <a:lstStyle>
            <a:lvl1pPr marL="0" indent="0">
              <a:buNone/>
              <a:defRPr sz="14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AAD347D-5ACD-4C99-B74B-A9C85AD731AF}" type="datetimeFigureOut">
              <a:rPr lang="en-US" smtClean="0"/>
              <a:t>11/19/2020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041190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D45959-A9CF-4A4D-BBA7-3360A5245A24}"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AE76C-A103-4AEA-AB42-0E849965CDB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826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097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936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777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95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200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789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434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438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507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402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645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192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7" name="Rectangle 6"/>
          <p:cNvSpPr/>
          <p:nvPr userDrawn="1"/>
        </p:nvSpPr>
        <p:spPr>
          <a:xfrm>
            <a:off x="0" y="0"/>
            <a:ext cx="12192000" cy="3860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p:cNvSpPr/>
          <p:nvPr userDrawn="1"/>
        </p:nvSpPr>
        <p:spPr>
          <a:xfrm>
            <a:off x="0" y="460149"/>
            <a:ext cx="12192000" cy="54202"/>
          </a:xfrm>
          <a:prstGeom prst="rect">
            <a:avLst/>
          </a:pr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p:cNvSpPr/>
          <p:nvPr userDrawn="1"/>
        </p:nvSpPr>
        <p:spPr>
          <a:xfrm rot="10800000">
            <a:off x="0" y="5679987"/>
            <a:ext cx="12192000" cy="98967"/>
          </a:xfrm>
          <a:prstGeom prst="rect">
            <a:avLst/>
          </a:prstGeom>
          <a:solidFill>
            <a:srgbClr val="ED1E24"/>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rot="10800000">
            <a:off x="0" y="5861957"/>
            <a:ext cx="12192000" cy="996041"/>
          </a:xfrm>
          <a:prstGeom prst="rect">
            <a:avLst/>
          </a:pr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2332" y="1113062"/>
            <a:ext cx="5190822" cy="1782671"/>
          </a:xfrm>
          <a:prstGeom prst="rect">
            <a:avLst/>
          </a:prstGeom>
          <a:noFill/>
          <a:ln>
            <a:noFill/>
          </a:ln>
        </p:spPr>
      </p:pic>
      <p:cxnSp>
        <p:nvCxnSpPr>
          <p:cNvPr id="13" name="Straight Connector 12"/>
          <p:cNvCxnSpPr/>
          <p:nvPr userDrawn="1"/>
        </p:nvCxnSpPr>
        <p:spPr>
          <a:xfrm>
            <a:off x="1004207" y="3363686"/>
            <a:ext cx="10001250"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a:off x="1004207" y="5393873"/>
            <a:ext cx="10001250" cy="0"/>
          </a:xfrm>
          <a:prstGeom prst="line">
            <a:avLst/>
          </a:prstGeom>
        </p:spPr>
        <p:style>
          <a:lnRef idx="1">
            <a:schemeClr val="dk1"/>
          </a:lnRef>
          <a:fillRef idx="0">
            <a:schemeClr val="dk1"/>
          </a:fillRef>
          <a:effectRef idx="0">
            <a:schemeClr val="dk1"/>
          </a:effectRef>
          <a:fontRef idx="minor">
            <a:schemeClr val="tx1"/>
          </a:fontRef>
        </p:style>
      </p:cxnSp>
      <p:sp>
        <p:nvSpPr>
          <p:cNvPr id="16" name="Text Placeholder 15"/>
          <p:cNvSpPr>
            <a:spLocks noGrp="1"/>
          </p:cNvSpPr>
          <p:nvPr>
            <p:ph type="body" sz="quarter" idx="13"/>
          </p:nvPr>
        </p:nvSpPr>
        <p:spPr>
          <a:xfrm>
            <a:off x="1870075" y="3494444"/>
            <a:ext cx="8253413" cy="1774469"/>
          </a:xfrm>
        </p:spPr>
        <p:txBody>
          <a:bodyPr>
            <a:normAutofit/>
          </a:bodyPr>
          <a:lstStyle>
            <a:lvl1pPr marL="0" indent="0" algn="ctr">
              <a:buNone/>
              <a:defRPr sz="3000">
                <a:latin typeface="Georgia" panose="02040502050405020303" pitchFamily="18" charset="0"/>
              </a:defRPr>
            </a:lvl1pPr>
          </a:lstStyle>
          <a:p>
            <a:pPr lvl="0"/>
            <a:endParaRPr lang="en-US" dirty="0"/>
          </a:p>
        </p:txBody>
      </p:sp>
      <p:sp>
        <p:nvSpPr>
          <p:cNvPr id="18" name="Text Placeholder 17"/>
          <p:cNvSpPr>
            <a:spLocks noGrp="1"/>
          </p:cNvSpPr>
          <p:nvPr>
            <p:ph type="body" sz="quarter" idx="14"/>
          </p:nvPr>
        </p:nvSpPr>
        <p:spPr>
          <a:xfrm>
            <a:off x="1077913" y="5992586"/>
            <a:ext cx="9209087" cy="728889"/>
          </a:xfrm>
        </p:spPr>
        <p:txBody>
          <a:bodyPr>
            <a:normAutofit/>
          </a:bodyPr>
          <a:lstStyle>
            <a:lvl1pPr marL="0" indent="0">
              <a:buNone/>
              <a:defRPr sz="2000">
                <a:solidFill>
                  <a:schemeClr val="bg1"/>
                </a:solidFill>
                <a:latin typeface="Times New Roman" panose="02020603050405020304" pitchFamily="18" charset="0"/>
                <a:cs typeface="Times New Roman" panose="02020603050405020304" pitchFamily="18" charset="0"/>
              </a:defRPr>
            </a:lvl1pPr>
          </a:lstStyle>
          <a:p>
            <a:pPr lvl="0"/>
            <a:endParaRPr lang="en-US" dirty="0"/>
          </a:p>
        </p:txBody>
      </p:sp>
    </p:spTree>
    <p:extLst>
      <p:ext uri="{BB962C8B-B14F-4D97-AF65-F5344CB8AC3E}">
        <p14:creationId xmlns:p14="http://schemas.microsoft.com/office/powerpoint/2010/main" val="2595605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Text Placeholder 18"/>
          <p:cNvSpPr>
            <a:spLocks noGrp="1"/>
          </p:cNvSpPr>
          <p:nvPr>
            <p:ph type="body" sz="quarter" idx="13" hasCustomPrompt="1"/>
          </p:nvPr>
        </p:nvSpPr>
        <p:spPr>
          <a:xfrm>
            <a:off x="661987" y="1208093"/>
            <a:ext cx="10791825" cy="645205"/>
          </a:xfrm>
        </p:spPr>
        <p:txBody>
          <a:bodyPr/>
          <a:lstStyle>
            <a:lvl1pPr marL="0" indent="0" algn="ctr">
              <a:buNone/>
              <a:defRPr b="1">
                <a:latin typeface="Times New Roman" panose="02020603050405020304" pitchFamily="18" charset="0"/>
                <a:cs typeface="Times New Roman" panose="02020603050405020304" pitchFamily="18" charset="0"/>
              </a:defRPr>
            </a:lvl1pPr>
          </a:lstStyle>
          <a:p>
            <a:pPr lvl="0"/>
            <a:r>
              <a:rPr lang="en-US" dirty="0"/>
              <a:t>Title</a:t>
            </a:r>
          </a:p>
        </p:txBody>
      </p:sp>
      <p:sp>
        <p:nvSpPr>
          <p:cNvPr id="21" name="Text Placeholder 20"/>
          <p:cNvSpPr>
            <a:spLocks noGrp="1"/>
          </p:cNvSpPr>
          <p:nvPr>
            <p:ph type="body" sz="quarter" idx="14"/>
          </p:nvPr>
        </p:nvSpPr>
        <p:spPr>
          <a:xfrm>
            <a:off x="636588" y="2065343"/>
            <a:ext cx="10817225" cy="4154482"/>
          </a:xfrm>
        </p:spPr>
        <p:txBody>
          <a:bodyPr>
            <a:normAutofit/>
          </a:bodyPr>
          <a:lstStyle>
            <a:lvl1pPr marL="0" indent="0">
              <a:buNone/>
              <a:defRPr sz="2000">
                <a:latin typeface="Times New Roman" panose="02020603050405020304" pitchFamily="18" charset="0"/>
                <a:cs typeface="Times New Roman" panose="02020603050405020304" pitchFamily="18" charset="0"/>
              </a:defRPr>
            </a:lvl1pPr>
          </a:lstStyle>
          <a:p>
            <a:pPr lvl="0"/>
            <a:endParaRPr lang="en-US" dirty="0"/>
          </a:p>
        </p:txBody>
      </p:sp>
      <p:sp>
        <p:nvSpPr>
          <p:cNvPr id="22" name="Rectangle 21"/>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7747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Text Placeholder 18"/>
          <p:cNvSpPr>
            <a:spLocks noGrp="1"/>
          </p:cNvSpPr>
          <p:nvPr>
            <p:ph type="body" sz="quarter" idx="13" hasCustomPrompt="1"/>
          </p:nvPr>
        </p:nvSpPr>
        <p:spPr>
          <a:xfrm>
            <a:off x="661987" y="1208093"/>
            <a:ext cx="10791825" cy="645205"/>
          </a:xfrm>
        </p:spPr>
        <p:txBody>
          <a:bodyPr/>
          <a:lstStyle>
            <a:lvl1pPr marL="0" indent="0" algn="l">
              <a:buNone/>
              <a:defRPr b="1">
                <a:latin typeface="Times New Roman" panose="02020603050405020304" pitchFamily="18" charset="0"/>
                <a:cs typeface="Times New Roman" panose="02020603050405020304" pitchFamily="18" charset="0"/>
              </a:defRPr>
            </a:lvl1pPr>
          </a:lstStyle>
          <a:p>
            <a:pPr lvl="0"/>
            <a:r>
              <a:rPr lang="en-US" dirty="0"/>
              <a:t>Title</a:t>
            </a:r>
          </a:p>
        </p:txBody>
      </p:sp>
      <p:sp>
        <p:nvSpPr>
          <p:cNvPr id="3" name="Picture Placeholder 2"/>
          <p:cNvSpPr>
            <a:spLocks noGrp="1"/>
          </p:cNvSpPr>
          <p:nvPr>
            <p:ph type="pic" sz="quarter" idx="14"/>
          </p:nvPr>
        </p:nvSpPr>
        <p:spPr>
          <a:xfrm>
            <a:off x="661988" y="2049463"/>
            <a:ext cx="10866437" cy="4073525"/>
          </a:xfrm>
        </p:spPr>
        <p:txBody>
          <a:bodyPr/>
          <a:lstStyle/>
          <a:p>
            <a:endParaRPr lang="en-US"/>
          </a:p>
        </p:txBody>
      </p:sp>
      <p:sp>
        <p:nvSpPr>
          <p:cNvPr id="18" name="Rectangle 17"/>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2131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title and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
        <p:nvSpPr>
          <p:cNvPr id="19" name="Text Placeholder 18"/>
          <p:cNvSpPr>
            <a:spLocks noGrp="1"/>
          </p:cNvSpPr>
          <p:nvPr>
            <p:ph type="body" sz="quarter" idx="13" hasCustomPrompt="1"/>
          </p:nvPr>
        </p:nvSpPr>
        <p:spPr>
          <a:xfrm>
            <a:off x="661986" y="1230965"/>
            <a:ext cx="10791825" cy="543952"/>
          </a:xfrm>
        </p:spPr>
        <p:txBody>
          <a:bodyPr>
            <a:normAutofit/>
          </a:bodyPr>
          <a:lstStyle>
            <a:lvl1pPr marL="0" indent="0" algn="l">
              <a:buNone/>
              <a:defRPr sz="2400" b="1">
                <a:solidFill>
                  <a:schemeClr val="accent1"/>
                </a:solidFill>
                <a:latin typeface="Times New Roman" panose="02020603050405020304" pitchFamily="18" charset="0"/>
                <a:cs typeface="Times New Roman" panose="02020603050405020304" pitchFamily="18" charset="0"/>
              </a:defRPr>
            </a:lvl1pPr>
          </a:lstStyle>
          <a:p>
            <a:pPr lvl="0"/>
            <a:r>
              <a:rPr lang="en-US" dirty="0"/>
              <a:t>Subtitle</a:t>
            </a:r>
          </a:p>
        </p:txBody>
      </p:sp>
      <p:sp>
        <p:nvSpPr>
          <p:cNvPr id="3" name="Picture Placeholder 2"/>
          <p:cNvSpPr>
            <a:spLocks noGrp="1"/>
          </p:cNvSpPr>
          <p:nvPr>
            <p:ph type="pic" sz="quarter" idx="14"/>
          </p:nvPr>
        </p:nvSpPr>
        <p:spPr>
          <a:xfrm>
            <a:off x="661988" y="1918607"/>
            <a:ext cx="10866437" cy="4204382"/>
          </a:xfrm>
        </p:spPr>
        <p:txBody>
          <a:bodyPr/>
          <a:lstStyle/>
          <a:p>
            <a:endParaRPr lang="en-US"/>
          </a:p>
        </p:txBody>
      </p:sp>
    </p:spTree>
    <p:extLst>
      <p:ext uri="{BB962C8B-B14F-4D97-AF65-F5344CB8AC3E}">
        <p14:creationId xmlns:p14="http://schemas.microsoft.com/office/powerpoint/2010/main" val="834304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nked Subtitle and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
        <p:nvSpPr>
          <p:cNvPr id="19" name="Text Placeholder 18"/>
          <p:cNvSpPr>
            <a:spLocks noGrp="1"/>
          </p:cNvSpPr>
          <p:nvPr>
            <p:ph type="body" sz="quarter" idx="13" hasCustomPrompt="1"/>
          </p:nvPr>
        </p:nvSpPr>
        <p:spPr>
          <a:xfrm>
            <a:off x="661986" y="1230965"/>
            <a:ext cx="10791825" cy="543952"/>
          </a:xfrm>
        </p:spPr>
        <p:txBody>
          <a:bodyPr>
            <a:normAutofit/>
          </a:bodyPr>
          <a:lstStyle>
            <a:lvl1pPr marL="0" indent="0" algn="l">
              <a:buNone/>
              <a:defRPr sz="1600" b="0">
                <a:solidFill>
                  <a:schemeClr val="tx1"/>
                </a:solidFill>
                <a:latin typeface="Times New Roman" panose="02020603050405020304" pitchFamily="18" charset="0"/>
                <a:cs typeface="Times New Roman" panose="02020603050405020304" pitchFamily="18" charset="0"/>
              </a:defRPr>
            </a:lvl1pPr>
          </a:lstStyle>
          <a:p>
            <a:pPr lvl="0"/>
            <a:r>
              <a:rPr lang="en-US" dirty="0"/>
              <a:t>Linked Subtitle</a:t>
            </a:r>
          </a:p>
        </p:txBody>
      </p:sp>
      <p:sp>
        <p:nvSpPr>
          <p:cNvPr id="3" name="Picture Placeholder 2"/>
          <p:cNvSpPr>
            <a:spLocks noGrp="1"/>
          </p:cNvSpPr>
          <p:nvPr>
            <p:ph type="pic" sz="quarter" idx="14"/>
          </p:nvPr>
        </p:nvSpPr>
        <p:spPr>
          <a:xfrm>
            <a:off x="661988" y="2588079"/>
            <a:ext cx="10866437" cy="3534910"/>
          </a:xfrm>
        </p:spPr>
        <p:txBody>
          <a:bodyPr/>
          <a:lstStyle/>
          <a:p>
            <a:endParaRPr lang="en-US"/>
          </a:p>
        </p:txBody>
      </p:sp>
      <p:sp>
        <p:nvSpPr>
          <p:cNvPr id="18" name="Text Placeholder 18"/>
          <p:cNvSpPr>
            <a:spLocks noGrp="1"/>
          </p:cNvSpPr>
          <p:nvPr>
            <p:ph type="body" sz="quarter" idx="15" hasCustomPrompt="1"/>
          </p:nvPr>
        </p:nvSpPr>
        <p:spPr>
          <a:xfrm>
            <a:off x="661985" y="1899630"/>
            <a:ext cx="10791825" cy="543952"/>
          </a:xfrm>
        </p:spPr>
        <p:txBody>
          <a:bodyPr>
            <a:normAutofit/>
          </a:bodyPr>
          <a:lstStyle>
            <a:lvl1pPr marL="0" indent="0" algn="l">
              <a:buNone/>
              <a:defRPr sz="2400" b="1">
                <a:solidFill>
                  <a:schemeClr val="accent1"/>
                </a:solidFill>
                <a:latin typeface="Times New Roman" panose="02020603050405020304" pitchFamily="18" charset="0"/>
                <a:cs typeface="Times New Roman" panose="02020603050405020304" pitchFamily="18" charset="0"/>
              </a:defRPr>
            </a:lvl1pPr>
          </a:lstStyle>
          <a:p>
            <a:pPr lvl="0"/>
            <a:r>
              <a:rPr lang="en-US" dirty="0"/>
              <a:t>Subtitle</a:t>
            </a:r>
          </a:p>
        </p:txBody>
      </p:sp>
    </p:spTree>
    <p:extLst>
      <p:ext uri="{BB962C8B-B14F-4D97-AF65-F5344CB8AC3E}">
        <p14:creationId xmlns:p14="http://schemas.microsoft.com/office/powerpoint/2010/main" val="3826914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417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nked Sub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
        <p:nvSpPr>
          <p:cNvPr id="19" name="Text Placeholder 18"/>
          <p:cNvSpPr>
            <a:spLocks noGrp="1"/>
          </p:cNvSpPr>
          <p:nvPr>
            <p:ph type="body" sz="quarter" idx="13" hasCustomPrompt="1"/>
          </p:nvPr>
        </p:nvSpPr>
        <p:spPr>
          <a:xfrm>
            <a:off x="661986" y="1230965"/>
            <a:ext cx="10791825" cy="543952"/>
          </a:xfrm>
        </p:spPr>
        <p:txBody>
          <a:bodyPr>
            <a:normAutofit/>
          </a:bodyPr>
          <a:lstStyle>
            <a:lvl1pPr marL="0" indent="0" algn="l">
              <a:buNone/>
              <a:defRPr sz="1600" b="0">
                <a:solidFill>
                  <a:schemeClr val="tx1"/>
                </a:solidFill>
                <a:latin typeface="Times New Roman" panose="02020603050405020304" pitchFamily="18" charset="0"/>
                <a:cs typeface="Times New Roman" panose="02020603050405020304" pitchFamily="18" charset="0"/>
              </a:defRPr>
            </a:lvl1pPr>
          </a:lstStyle>
          <a:p>
            <a:pPr lvl="0"/>
            <a:r>
              <a:rPr lang="en-US" dirty="0"/>
              <a:t>Linked Subtitle</a:t>
            </a:r>
          </a:p>
        </p:txBody>
      </p:sp>
      <p:sp>
        <p:nvSpPr>
          <p:cNvPr id="18" name="Text Placeholder 18"/>
          <p:cNvSpPr>
            <a:spLocks noGrp="1"/>
          </p:cNvSpPr>
          <p:nvPr>
            <p:ph type="body" sz="quarter" idx="15" hasCustomPrompt="1"/>
          </p:nvPr>
        </p:nvSpPr>
        <p:spPr>
          <a:xfrm>
            <a:off x="661985" y="1899630"/>
            <a:ext cx="10791825" cy="543952"/>
          </a:xfrm>
        </p:spPr>
        <p:txBody>
          <a:bodyPr>
            <a:normAutofit/>
          </a:bodyPr>
          <a:lstStyle>
            <a:lvl1pPr marL="0" indent="0" algn="l">
              <a:buNone/>
              <a:defRPr sz="2400" b="1">
                <a:solidFill>
                  <a:schemeClr val="accent1"/>
                </a:solidFill>
                <a:latin typeface="Times New Roman" panose="02020603050405020304" pitchFamily="18" charset="0"/>
                <a:cs typeface="Times New Roman" panose="02020603050405020304" pitchFamily="18" charset="0"/>
              </a:defRPr>
            </a:lvl1pPr>
          </a:lstStyle>
          <a:p>
            <a:pPr lvl="0"/>
            <a:r>
              <a:rPr lang="en-US" dirty="0"/>
              <a:t>Subtitle</a:t>
            </a:r>
          </a:p>
        </p:txBody>
      </p:sp>
      <p:sp>
        <p:nvSpPr>
          <p:cNvPr id="7" name="Text Placeholder 6"/>
          <p:cNvSpPr>
            <a:spLocks noGrp="1"/>
          </p:cNvSpPr>
          <p:nvPr>
            <p:ph type="body" sz="quarter" idx="16"/>
          </p:nvPr>
        </p:nvSpPr>
        <p:spPr>
          <a:xfrm>
            <a:off x="661988" y="2579688"/>
            <a:ext cx="10848975" cy="3616325"/>
          </a:xfrm>
        </p:spPr>
        <p:txBody>
          <a:bodyPr>
            <a:normAutofit/>
          </a:bodyPr>
          <a:lstStyle>
            <a:lvl1pPr marL="0" indent="0">
              <a:buNone/>
              <a:defRPr sz="2000">
                <a:latin typeface="Times New Roman" panose="02020603050405020304" pitchFamily="18" charset="0"/>
                <a:cs typeface="Times New Roman" panose="02020603050405020304" pitchFamily="18" charset="0"/>
              </a:defRPr>
            </a:lvl1pPr>
          </a:lstStyle>
          <a:p>
            <a:pPr lvl="0"/>
            <a:endParaRPr lang="en-US" dirty="0"/>
          </a:p>
        </p:txBody>
      </p:sp>
    </p:spTree>
    <p:extLst>
      <p:ext uri="{BB962C8B-B14F-4D97-AF65-F5344CB8AC3E}">
        <p14:creationId xmlns:p14="http://schemas.microsoft.com/office/powerpoint/2010/main" val="1005661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_Sub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
        <p:nvSpPr>
          <p:cNvPr id="19" name="Text Placeholder 18"/>
          <p:cNvSpPr>
            <a:spLocks noGrp="1"/>
          </p:cNvSpPr>
          <p:nvPr>
            <p:ph type="body" sz="quarter" idx="13" hasCustomPrompt="1"/>
          </p:nvPr>
        </p:nvSpPr>
        <p:spPr>
          <a:xfrm>
            <a:off x="661986" y="1230965"/>
            <a:ext cx="10791825" cy="543952"/>
          </a:xfrm>
        </p:spPr>
        <p:txBody>
          <a:bodyPr>
            <a:normAutofit/>
          </a:bodyPr>
          <a:lstStyle>
            <a:lvl1pPr marL="0" indent="0" algn="l">
              <a:buNone/>
              <a:defRPr sz="2400" b="1">
                <a:solidFill>
                  <a:schemeClr val="tx1"/>
                </a:solidFill>
                <a:latin typeface="Times New Roman" panose="02020603050405020304" pitchFamily="18" charset="0"/>
                <a:cs typeface="Times New Roman" panose="02020603050405020304" pitchFamily="18" charset="0"/>
              </a:defRPr>
            </a:lvl1pPr>
          </a:lstStyle>
          <a:p>
            <a:pPr lvl="0"/>
            <a:r>
              <a:rPr lang="en-US" dirty="0"/>
              <a:t>Subtitle</a:t>
            </a:r>
          </a:p>
        </p:txBody>
      </p:sp>
      <p:sp>
        <p:nvSpPr>
          <p:cNvPr id="7" name="Text Placeholder 6"/>
          <p:cNvSpPr>
            <a:spLocks noGrp="1"/>
          </p:cNvSpPr>
          <p:nvPr>
            <p:ph type="body" sz="quarter" idx="14"/>
          </p:nvPr>
        </p:nvSpPr>
        <p:spPr>
          <a:xfrm>
            <a:off x="661988" y="1927225"/>
            <a:ext cx="10791825" cy="4268788"/>
          </a:xfrm>
        </p:spPr>
        <p:txBody>
          <a:bodyPr>
            <a:normAutofit/>
          </a:bodyPr>
          <a:lstStyle>
            <a:lvl1pPr marL="0" indent="0">
              <a:buNone/>
              <a:defRPr sz="2000">
                <a:latin typeface="Times New Roman" panose="02020603050405020304" pitchFamily="18" charset="0"/>
                <a:cs typeface="Times New Roman" panose="02020603050405020304" pitchFamily="18" charset="0"/>
              </a:defRPr>
            </a:lvl1pPr>
          </a:lstStyle>
          <a:p>
            <a:pPr lvl="0"/>
            <a:endParaRPr lang="en-US" dirty="0"/>
          </a:p>
        </p:txBody>
      </p:sp>
    </p:spTree>
    <p:extLst>
      <p:ext uri="{BB962C8B-B14F-4D97-AF65-F5344CB8AC3E}">
        <p14:creationId xmlns:p14="http://schemas.microsoft.com/office/powerpoint/2010/main" val="140861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_Subtitle and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
        <p:nvSpPr>
          <p:cNvPr id="19" name="Text Placeholder 18"/>
          <p:cNvSpPr>
            <a:spLocks noGrp="1"/>
          </p:cNvSpPr>
          <p:nvPr>
            <p:ph type="body" sz="quarter" idx="13" hasCustomPrompt="1"/>
          </p:nvPr>
        </p:nvSpPr>
        <p:spPr>
          <a:xfrm>
            <a:off x="661986" y="1230965"/>
            <a:ext cx="10791825" cy="543952"/>
          </a:xfrm>
        </p:spPr>
        <p:txBody>
          <a:bodyPr>
            <a:normAutofit/>
          </a:bodyPr>
          <a:lstStyle>
            <a:lvl1pPr marL="0" indent="0" algn="l">
              <a:buNone/>
              <a:defRPr sz="2400" b="1">
                <a:solidFill>
                  <a:schemeClr val="tx1"/>
                </a:solidFill>
                <a:latin typeface="Times New Roman" panose="02020603050405020304" pitchFamily="18" charset="0"/>
                <a:cs typeface="Times New Roman" panose="02020603050405020304" pitchFamily="18" charset="0"/>
              </a:defRPr>
            </a:lvl1pPr>
          </a:lstStyle>
          <a:p>
            <a:pPr lvl="0"/>
            <a:r>
              <a:rPr lang="en-US" dirty="0"/>
              <a:t>Subtitle</a:t>
            </a:r>
          </a:p>
        </p:txBody>
      </p:sp>
      <p:sp>
        <p:nvSpPr>
          <p:cNvPr id="3" name="Picture Placeholder 2"/>
          <p:cNvSpPr>
            <a:spLocks noGrp="1"/>
          </p:cNvSpPr>
          <p:nvPr>
            <p:ph type="pic" sz="quarter" idx="14"/>
          </p:nvPr>
        </p:nvSpPr>
        <p:spPr>
          <a:xfrm>
            <a:off x="661988" y="1943100"/>
            <a:ext cx="10791825" cy="4106863"/>
          </a:xfrm>
        </p:spPr>
        <p:txBody>
          <a:bodyPr/>
          <a:lstStyle/>
          <a:p>
            <a:endParaRPr lang="en-US"/>
          </a:p>
        </p:txBody>
      </p:sp>
    </p:spTree>
    <p:extLst>
      <p:ext uri="{BB962C8B-B14F-4D97-AF65-F5344CB8AC3E}">
        <p14:creationId xmlns:p14="http://schemas.microsoft.com/office/powerpoint/2010/main" val="2393361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_2 Subtitles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
        <p:nvSpPr>
          <p:cNvPr id="19" name="Text Placeholder 18"/>
          <p:cNvSpPr>
            <a:spLocks noGrp="1"/>
          </p:cNvSpPr>
          <p:nvPr>
            <p:ph type="body" sz="quarter" idx="13" hasCustomPrompt="1"/>
          </p:nvPr>
        </p:nvSpPr>
        <p:spPr>
          <a:xfrm>
            <a:off x="661986" y="1230965"/>
            <a:ext cx="10791825" cy="543952"/>
          </a:xfrm>
        </p:spPr>
        <p:txBody>
          <a:bodyPr>
            <a:normAutofit/>
          </a:bodyPr>
          <a:lstStyle>
            <a:lvl1pPr marL="0" indent="0" algn="l">
              <a:buNone/>
              <a:defRPr sz="2400" b="1">
                <a:solidFill>
                  <a:schemeClr val="tx1"/>
                </a:solidFill>
                <a:latin typeface="Times New Roman" panose="02020603050405020304" pitchFamily="18" charset="0"/>
                <a:cs typeface="Times New Roman" panose="02020603050405020304" pitchFamily="18" charset="0"/>
              </a:defRPr>
            </a:lvl1pPr>
          </a:lstStyle>
          <a:p>
            <a:pPr lvl="0"/>
            <a:r>
              <a:rPr lang="en-US" dirty="0"/>
              <a:t>Subtitle 1</a:t>
            </a:r>
          </a:p>
        </p:txBody>
      </p:sp>
      <p:sp>
        <p:nvSpPr>
          <p:cNvPr id="7" name="Text Placeholder 6"/>
          <p:cNvSpPr>
            <a:spLocks noGrp="1"/>
          </p:cNvSpPr>
          <p:nvPr>
            <p:ph type="body" sz="quarter" idx="14"/>
          </p:nvPr>
        </p:nvSpPr>
        <p:spPr>
          <a:xfrm>
            <a:off x="661988" y="1927224"/>
            <a:ext cx="10791825" cy="1673651"/>
          </a:xfrm>
        </p:spPr>
        <p:txBody>
          <a:bodyPr>
            <a:normAutofit/>
          </a:bodyPr>
          <a:lstStyle>
            <a:lvl1pPr marL="0" indent="0">
              <a:buNone/>
              <a:defRPr sz="2000">
                <a:latin typeface="Times New Roman" panose="02020603050405020304" pitchFamily="18" charset="0"/>
                <a:cs typeface="Times New Roman" panose="02020603050405020304" pitchFamily="18" charset="0"/>
              </a:defRPr>
            </a:lvl1pPr>
          </a:lstStyle>
          <a:p>
            <a:pPr lvl="0"/>
            <a:endParaRPr lang="en-US" dirty="0"/>
          </a:p>
        </p:txBody>
      </p:sp>
      <p:sp>
        <p:nvSpPr>
          <p:cNvPr id="18" name="Text Placeholder 18"/>
          <p:cNvSpPr>
            <a:spLocks noGrp="1"/>
          </p:cNvSpPr>
          <p:nvPr>
            <p:ph type="body" sz="quarter" idx="15" hasCustomPrompt="1"/>
          </p:nvPr>
        </p:nvSpPr>
        <p:spPr>
          <a:xfrm>
            <a:off x="653822" y="3753184"/>
            <a:ext cx="10791825" cy="543952"/>
          </a:xfrm>
        </p:spPr>
        <p:txBody>
          <a:bodyPr>
            <a:normAutofit/>
          </a:bodyPr>
          <a:lstStyle>
            <a:lvl1pPr marL="0" indent="0" algn="l">
              <a:buNone/>
              <a:defRPr sz="2400" b="1">
                <a:solidFill>
                  <a:schemeClr val="tx1"/>
                </a:solidFill>
                <a:latin typeface="Times New Roman" panose="02020603050405020304" pitchFamily="18" charset="0"/>
                <a:cs typeface="Times New Roman" panose="02020603050405020304" pitchFamily="18" charset="0"/>
              </a:defRPr>
            </a:lvl1pPr>
          </a:lstStyle>
          <a:p>
            <a:pPr lvl="0"/>
            <a:r>
              <a:rPr lang="en-US" dirty="0"/>
              <a:t>Subtitle 2</a:t>
            </a:r>
          </a:p>
        </p:txBody>
      </p:sp>
      <p:sp>
        <p:nvSpPr>
          <p:cNvPr id="20" name="Text Placeholder 6"/>
          <p:cNvSpPr>
            <a:spLocks noGrp="1"/>
          </p:cNvSpPr>
          <p:nvPr>
            <p:ph type="body" sz="quarter" idx="16"/>
          </p:nvPr>
        </p:nvSpPr>
        <p:spPr>
          <a:xfrm>
            <a:off x="653824" y="4449444"/>
            <a:ext cx="10791825" cy="1698262"/>
          </a:xfrm>
        </p:spPr>
        <p:txBody>
          <a:bodyPr>
            <a:normAutofit/>
          </a:bodyPr>
          <a:lstStyle>
            <a:lvl1pPr marL="0" indent="0">
              <a:buNone/>
              <a:defRPr sz="2000">
                <a:latin typeface="Times New Roman" panose="02020603050405020304" pitchFamily="18" charset="0"/>
                <a:cs typeface="Times New Roman" panose="02020603050405020304" pitchFamily="18" charset="0"/>
              </a:defRPr>
            </a:lvl1pPr>
          </a:lstStyle>
          <a:p>
            <a:pPr lvl="0"/>
            <a:endParaRPr lang="en-US" dirty="0"/>
          </a:p>
        </p:txBody>
      </p:sp>
    </p:spTree>
    <p:extLst>
      <p:ext uri="{BB962C8B-B14F-4D97-AF65-F5344CB8AC3E}">
        <p14:creationId xmlns:p14="http://schemas.microsoft.com/office/powerpoint/2010/main" val="119540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
        <p:nvSpPr>
          <p:cNvPr id="7" name="Text Placeholder 6"/>
          <p:cNvSpPr>
            <a:spLocks noGrp="1"/>
          </p:cNvSpPr>
          <p:nvPr>
            <p:ph type="body" sz="quarter" idx="14"/>
          </p:nvPr>
        </p:nvSpPr>
        <p:spPr>
          <a:xfrm>
            <a:off x="661988" y="1223374"/>
            <a:ext cx="10791825" cy="4483371"/>
          </a:xfrm>
        </p:spPr>
        <p:txBody>
          <a:bodyPr>
            <a:normAutofit/>
          </a:bodyPr>
          <a:lstStyle>
            <a:lvl1pPr marL="0" indent="0">
              <a:buNone/>
              <a:defRPr sz="2000">
                <a:latin typeface="Times New Roman" panose="02020603050405020304" pitchFamily="18" charset="0"/>
                <a:cs typeface="Times New Roman" panose="02020603050405020304" pitchFamily="18" charset="0"/>
              </a:defRPr>
            </a:lvl1pPr>
          </a:lstStyle>
          <a:p>
            <a:pPr lvl="0"/>
            <a:endParaRPr lang="en-US" dirty="0"/>
          </a:p>
        </p:txBody>
      </p:sp>
    </p:spTree>
    <p:extLst>
      <p:ext uri="{BB962C8B-B14F-4D97-AF65-F5344CB8AC3E}">
        <p14:creationId xmlns:p14="http://schemas.microsoft.com/office/powerpoint/2010/main" val="2127626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668972" y="1195828"/>
            <a:ext cx="10791825" cy="4619625"/>
          </a:xfrm>
        </p:spPr>
        <p:txBody>
          <a:bodyPr/>
          <a:lstStyle/>
          <a:p>
            <a:endParaRPr lang="en-US"/>
          </a:p>
        </p:txBody>
      </p:sp>
      <p:sp>
        <p:nvSpPr>
          <p:cNvPr id="4" name="Date Placeholder 3"/>
          <p:cNvSpPr>
            <a:spLocks noGrp="1"/>
          </p:cNvSpPr>
          <p:nvPr>
            <p:ph type="dt" sz="half" idx="10"/>
          </p:nvPr>
        </p:nvSpPr>
        <p:spPr/>
        <p:txBody>
          <a:bodyPr/>
          <a:lstStyle/>
          <a:p>
            <a:fld id="{22D4A4FE-301D-4491-8967-F3621BEFC67B}"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18499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22D4A4FE-301D-4491-8967-F3621BEFC67B}"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pic>
        <p:nvPicPr>
          <p:cNvPr id="23" name="Picture 22"/>
          <p:cNvPicPr/>
          <p:nvPr userDrawn="1"/>
        </p:nvPicPr>
        <p:blipFill>
          <a:blip r:embed="rId3" cstate="print">
            <a:extLst>
              <a:ext uri="{28A0092B-C50C-407E-A947-70E740481C1C}">
                <a14:useLocalDpi xmlns:a14="http://schemas.microsoft.com/office/drawing/2010/main" val="0"/>
              </a:ext>
            </a:extLst>
          </a:blip>
          <a:stretch>
            <a:fillRect/>
          </a:stretch>
        </p:blipFill>
        <p:spPr>
          <a:xfrm>
            <a:off x="1938533" y="5567438"/>
            <a:ext cx="232667" cy="198161"/>
          </a:xfrm>
          <a:prstGeom prst="rect">
            <a:avLst/>
          </a:prstGeom>
        </p:spPr>
      </p:pic>
      <p:sp>
        <p:nvSpPr>
          <p:cNvPr id="8" name="Text Placeholder 7"/>
          <p:cNvSpPr>
            <a:spLocks noGrp="1"/>
          </p:cNvSpPr>
          <p:nvPr>
            <p:ph type="body" sz="quarter" idx="14"/>
          </p:nvPr>
        </p:nvSpPr>
        <p:spPr>
          <a:xfrm>
            <a:off x="2239804" y="5543550"/>
            <a:ext cx="2479153" cy="676275"/>
          </a:xfrm>
        </p:spPr>
        <p:txBody>
          <a:bodyPr>
            <a:normAutofit/>
          </a:bodyPr>
          <a:lstStyle>
            <a:lvl1pPr marL="0" indent="0">
              <a:buNone/>
              <a:defRPr sz="1600">
                <a:solidFill>
                  <a:schemeClr val="accent1"/>
                </a:solidFill>
                <a:latin typeface="Times New Roman" panose="02020603050405020304" pitchFamily="18" charset="0"/>
                <a:cs typeface="Times New Roman" panose="02020603050405020304" pitchFamily="18" charset="0"/>
              </a:defRPr>
            </a:lvl1pPr>
          </a:lstStyle>
          <a:p>
            <a:pPr lvl="0"/>
            <a:endParaRPr lang="en-US" dirty="0"/>
          </a:p>
        </p:txBody>
      </p:sp>
      <p:pic>
        <p:nvPicPr>
          <p:cNvPr id="24" name="Picture 23"/>
          <p:cNvPicPr/>
          <p:nvPr userDrawn="1"/>
        </p:nvPicPr>
        <p:blipFill>
          <a:blip r:embed="rId4" cstate="print">
            <a:extLst>
              <a:ext uri="{28A0092B-C50C-407E-A947-70E740481C1C}">
                <a14:useLocalDpi xmlns:a14="http://schemas.microsoft.com/office/drawing/2010/main" val="0"/>
              </a:ext>
            </a:extLst>
          </a:blip>
          <a:stretch>
            <a:fillRect/>
          </a:stretch>
        </p:blipFill>
        <p:spPr>
          <a:xfrm>
            <a:off x="4993445" y="5502725"/>
            <a:ext cx="257765" cy="245939"/>
          </a:xfrm>
          <a:prstGeom prst="rect">
            <a:avLst/>
          </a:prstGeom>
        </p:spPr>
      </p:pic>
      <p:pic>
        <p:nvPicPr>
          <p:cNvPr id="26" name="Picture 25"/>
          <p:cNvPicPr/>
          <p:nvPr userDrawn="1"/>
        </p:nvPicPr>
        <p:blipFill>
          <a:blip r:embed="rId5" cstate="print">
            <a:extLst>
              <a:ext uri="{28A0092B-C50C-407E-A947-70E740481C1C}">
                <a14:useLocalDpi xmlns:a14="http://schemas.microsoft.com/office/drawing/2010/main" val="0"/>
              </a:ext>
            </a:extLst>
          </a:blip>
          <a:stretch>
            <a:fillRect/>
          </a:stretch>
        </p:blipFill>
        <p:spPr>
          <a:xfrm>
            <a:off x="8153400" y="5543302"/>
            <a:ext cx="222179" cy="164783"/>
          </a:xfrm>
          <a:prstGeom prst="rect">
            <a:avLst/>
          </a:prstGeom>
        </p:spPr>
      </p:pic>
      <p:grpSp>
        <p:nvGrpSpPr>
          <p:cNvPr id="28" name="Group 27"/>
          <p:cNvGrpSpPr>
            <a:grpSpLocks/>
          </p:cNvGrpSpPr>
          <p:nvPr userDrawn="1"/>
        </p:nvGrpSpPr>
        <p:grpSpPr bwMode="auto">
          <a:xfrm>
            <a:off x="620077" y="5509040"/>
            <a:ext cx="436245" cy="1270"/>
            <a:chOff x="2207" y="14435"/>
            <a:chExt cx="687" cy="2"/>
          </a:xfrm>
        </p:grpSpPr>
        <p:sp>
          <p:nvSpPr>
            <p:cNvPr id="29" name="Freeform 28"/>
            <p:cNvSpPr>
              <a:spLocks/>
            </p:cNvSpPr>
            <p:nvPr userDrawn="1"/>
          </p:nvSpPr>
          <p:spPr bwMode="auto">
            <a:xfrm>
              <a:off x="2207" y="14435"/>
              <a:ext cx="687" cy="2"/>
            </a:xfrm>
            <a:custGeom>
              <a:avLst/>
              <a:gdLst>
                <a:gd name="T0" fmla="+- 0 2207 2207"/>
                <a:gd name="T1" fmla="*/ T0 w 687"/>
                <a:gd name="T2" fmla="+- 0 2894 2207"/>
                <a:gd name="T3" fmla="*/ T2 w 687"/>
              </a:gdLst>
              <a:ahLst/>
              <a:cxnLst>
                <a:cxn ang="0">
                  <a:pos x="T1" y="0"/>
                </a:cxn>
                <a:cxn ang="0">
                  <a:pos x="T3" y="0"/>
                </a:cxn>
              </a:cxnLst>
              <a:rect l="0" t="0" r="r" b="b"/>
              <a:pathLst>
                <a:path w="687">
                  <a:moveTo>
                    <a:pt x="0" y="0"/>
                  </a:moveTo>
                  <a:lnTo>
                    <a:pt x="687" y="0"/>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
        <p:nvSpPr>
          <p:cNvPr id="11" name="Rectangle 10"/>
          <p:cNvSpPr/>
          <p:nvPr userDrawn="1"/>
        </p:nvSpPr>
        <p:spPr>
          <a:xfrm>
            <a:off x="474416" y="5563998"/>
            <a:ext cx="1402948" cy="369332"/>
          </a:xfrm>
          <a:prstGeom prst="rect">
            <a:avLst/>
          </a:prstGeom>
        </p:spPr>
        <p:txBody>
          <a:bodyPr wrap="none">
            <a:spAutoFit/>
          </a:bodyPr>
          <a:lstStyle/>
          <a:p>
            <a:r>
              <a:rPr lang="en-US" sz="1800" b="1" dirty="0">
                <a:solidFill>
                  <a:srgbClr val="060626"/>
                </a:solidFill>
                <a:effectLst/>
                <a:latin typeface="Gotham Bold"/>
                <a:ea typeface="Calibri" panose="020F0502020204030204" pitchFamily="34" charset="0"/>
                <a:cs typeface="Times New Roman" panose="02020603050405020304" pitchFamily="18" charset="0"/>
              </a:rPr>
              <a:t>Contact Us</a:t>
            </a:r>
            <a:endParaRPr lang="en-US" dirty="0"/>
          </a:p>
        </p:txBody>
      </p:sp>
      <p:sp>
        <p:nvSpPr>
          <p:cNvPr id="30" name="Text Placeholder 7"/>
          <p:cNvSpPr>
            <a:spLocks noGrp="1"/>
          </p:cNvSpPr>
          <p:nvPr>
            <p:ph type="body" sz="quarter" idx="17"/>
          </p:nvPr>
        </p:nvSpPr>
        <p:spPr>
          <a:xfrm>
            <a:off x="5400209" y="5539505"/>
            <a:ext cx="2479153" cy="676275"/>
          </a:xfrm>
        </p:spPr>
        <p:txBody>
          <a:bodyPr>
            <a:normAutofit/>
          </a:bodyPr>
          <a:lstStyle>
            <a:lvl1pPr marL="0" indent="0">
              <a:buNone/>
              <a:defRPr sz="1600">
                <a:solidFill>
                  <a:schemeClr val="accent1"/>
                </a:solidFill>
                <a:latin typeface="Times New Roman" panose="02020603050405020304" pitchFamily="18" charset="0"/>
                <a:cs typeface="Times New Roman" panose="02020603050405020304" pitchFamily="18" charset="0"/>
              </a:defRPr>
            </a:lvl1pPr>
          </a:lstStyle>
          <a:p>
            <a:pPr lvl="0"/>
            <a:endParaRPr lang="en-US" dirty="0"/>
          </a:p>
        </p:txBody>
      </p:sp>
      <p:sp>
        <p:nvSpPr>
          <p:cNvPr id="31" name="Text Placeholder 7"/>
          <p:cNvSpPr>
            <a:spLocks noGrp="1"/>
          </p:cNvSpPr>
          <p:nvPr>
            <p:ph type="body" sz="quarter" idx="18"/>
          </p:nvPr>
        </p:nvSpPr>
        <p:spPr>
          <a:xfrm>
            <a:off x="8503855" y="5527296"/>
            <a:ext cx="2479153" cy="676275"/>
          </a:xfrm>
        </p:spPr>
        <p:txBody>
          <a:bodyPr>
            <a:normAutofit/>
          </a:bodyPr>
          <a:lstStyle>
            <a:lvl1pPr marL="0" indent="0">
              <a:buNone/>
              <a:defRPr sz="1600">
                <a:solidFill>
                  <a:schemeClr val="accent1"/>
                </a:solidFill>
                <a:latin typeface="Times New Roman" panose="02020603050405020304" pitchFamily="18" charset="0"/>
                <a:cs typeface="Times New Roman" panose="02020603050405020304" pitchFamily="18" charset="0"/>
              </a:defRPr>
            </a:lvl1pPr>
          </a:lstStyle>
          <a:p>
            <a:pPr lvl="0"/>
            <a:endParaRPr lang="en-US" dirty="0"/>
          </a:p>
        </p:txBody>
      </p:sp>
      <p:sp>
        <p:nvSpPr>
          <p:cNvPr id="22" name="Text Placeholder 15"/>
          <p:cNvSpPr>
            <a:spLocks noGrp="1"/>
          </p:cNvSpPr>
          <p:nvPr>
            <p:ph type="body" sz="quarter" idx="13"/>
          </p:nvPr>
        </p:nvSpPr>
        <p:spPr>
          <a:xfrm>
            <a:off x="2118972" y="3429000"/>
            <a:ext cx="7954056" cy="1774469"/>
          </a:xfrm>
        </p:spPr>
        <p:txBody>
          <a:bodyPr>
            <a:normAutofit/>
          </a:bodyPr>
          <a:lstStyle>
            <a:lvl1pPr marL="0" indent="0" algn="ctr">
              <a:buNone/>
              <a:defRPr sz="3000">
                <a:latin typeface="Georgia" panose="02040502050405020303" pitchFamily="18" charset="0"/>
              </a:defRPr>
            </a:lvl1pPr>
          </a:lstStyle>
          <a:p>
            <a:pPr lvl="0"/>
            <a:endParaRPr lang="en-US" dirty="0"/>
          </a:p>
        </p:txBody>
      </p:sp>
    </p:spTree>
    <p:extLst>
      <p:ext uri="{BB962C8B-B14F-4D97-AF65-F5344CB8AC3E}">
        <p14:creationId xmlns:p14="http://schemas.microsoft.com/office/powerpoint/2010/main" val="722557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0663FC-364A-41BE-9A9E-6150E5DA61A9}" type="datetime1">
              <a:rPr lang="en-US" smtClean="0"/>
              <a:t>11/19/2020</a:t>
            </a:fld>
            <a:endParaRPr lang="en-US"/>
          </a:p>
        </p:txBody>
      </p:sp>
      <p:sp>
        <p:nvSpPr>
          <p:cNvPr id="5" name="Footer Placeholder 4"/>
          <p:cNvSpPr>
            <a:spLocks noGrp="1"/>
          </p:cNvSpPr>
          <p:nvPr>
            <p:ph type="ftr" sz="quarter" idx="11"/>
          </p:nvPr>
        </p:nvSpPr>
        <p:spPr/>
        <p:txBody>
          <a:bodyPr/>
          <a:lstStyle/>
          <a:p>
            <a:r>
              <a:rPr lang="en-US"/>
              <a:t>March 2017</a:t>
            </a:r>
          </a:p>
        </p:txBody>
      </p:sp>
      <p:sp>
        <p:nvSpPr>
          <p:cNvPr id="6" name="Slide Number Placeholder 5"/>
          <p:cNvSpPr>
            <a:spLocks noGrp="1"/>
          </p:cNvSpPr>
          <p:nvPr>
            <p:ph type="sldNum" sz="quarter" idx="12"/>
          </p:nvPr>
        </p:nvSpPr>
        <p:spPr/>
        <p:txBody>
          <a:bodyPr/>
          <a:lstStyle/>
          <a:p>
            <a:fld id="{20A7D5ED-68AB-4A29-98C3-3D20CDD21C6B}" type="slidenum">
              <a:rPr lang="en-US" smtClean="0"/>
              <a:t>‹#›</a:t>
            </a:fld>
            <a:endParaRPr lang="en-US"/>
          </a:p>
        </p:txBody>
      </p:sp>
    </p:spTree>
    <p:extLst>
      <p:ext uri="{BB962C8B-B14F-4D97-AF65-F5344CB8AC3E}">
        <p14:creationId xmlns:p14="http://schemas.microsoft.com/office/powerpoint/2010/main" val="5513017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F3CF2-19B0-4E82-B066-0148A8480526}" type="datetime1">
              <a:rPr lang="en-US" smtClean="0"/>
              <a:t>11/19/2020</a:t>
            </a:fld>
            <a:endParaRPr lang="en-US"/>
          </a:p>
        </p:txBody>
      </p:sp>
      <p:sp>
        <p:nvSpPr>
          <p:cNvPr id="5" name="Footer Placeholder 4"/>
          <p:cNvSpPr>
            <a:spLocks noGrp="1"/>
          </p:cNvSpPr>
          <p:nvPr>
            <p:ph type="ftr" sz="quarter" idx="11"/>
          </p:nvPr>
        </p:nvSpPr>
        <p:spPr/>
        <p:txBody>
          <a:bodyPr/>
          <a:lstStyle/>
          <a:p>
            <a:r>
              <a:rPr lang="en-US"/>
              <a:t>March 2017</a:t>
            </a:r>
          </a:p>
        </p:txBody>
      </p:sp>
      <p:sp>
        <p:nvSpPr>
          <p:cNvPr id="6" name="Slide Number Placeholder 5"/>
          <p:cNvSpPr>
            <a:spLocks noGrp="1"/>
          </p:cNvSpPr>
          <p:nvPr>
            <p:ph type="sldNum" sz="quarter" idx="12"/>
          </p:nvPr>
        </p:nvSpPr>
        <p:spPr/>
        <p:txBody>
          <a:bodyPr/>
          <a:lstStyle/>
          <a:p>
            <a:fld id="{20A7D5ED-68AB-4A29-98C3-3D20CDD21C6B}" type="slidenum">
              <a:rPr lang="en-US" smtClean="0"/>
              <a:t>‹#›</a:t>
            </a:fld>
            <a:endParaRPr lang="en-US"/>
          </a:p>
        </p:txBody>
      </p:sp>
    </p:spTree>
    <p:extLst>
      <p:ext uri="{BB962C8B-B14F-4D97-AF65-F5344CB8AC3E}">
        <p14:creationId xmlns:p14="http://schemas.microsoft.com/office/powerpoint/2010/main" val="4098099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3EB08F-C33D-4FA2-B4E6-9C842EF67C6B}" type="datetime1">
              <a:rPr lang="en-US" smtClean="0"/>
              <a:t>11/19/2020</a:t>
            </a:fld>
            <a:endParaRPr lang="en-US"/>
          </a:p>
        </p:txBody>
      </p:sp>
      <p:sp>
        <p:nvSpPr>
          <p:cNvPr id="5" name="Footer Placeholder 4"/>
          <p:cNvSpPr>
            <a:spLocks noGrp="1"/>
          </p:cNvSpPr>
          <p:nvPr>
            <p:ph type="ftr" sz="quarter" idx="11"/>
          </p:nvPr>
        </p:nvSpPr>
        <p:spPr/>
        <p:txBody>
          <a:bodyPr/>
          <a:lstStyle/>
          <a:p>
            <a:r>
              <a:rPr lang="en-US"/>
              <a:t>March 2017</a:t>
            </a:r>
          </a:p>
        </p:txBody>
      </p:sp>
      <p:sp>
        <p:nvSpPr>
          <p:cNvPr id="6" name="Slide Number Placeholder 5"/>
          <p:cNvSpPr>
            <a:spLocks noGrp="1"/>
          </p:cNvSpPr>
          <p:nvPr>
            <p:ph type="sldNum" sz="quarter" idx="12"/>
          </p:nvPr>
        </p:nvSpPr>
        <p:spPr/>
        <p:txBody>
          <a:bodyPr/>
          <a:lstStyle/>
          <a:p>
            <a:fld id="{20A7D5ED-68AB-4A29-98C3-3D20CDD21C6B}" type="slidenum">
              <a:rPr lang="en-US" smtClean="0"/>
              <a:t>‹#›</a:t>
            </a:fld>
            <a:endParaRPr lang="en-US"/>
          </a:p>
        </p:txBody>
      </p:sp>
    </p:spTree>
    <p:extLst>
      <p:ext uri="{BB962C8B-B14F-4D97-AF65-F5344CB8AC3E}">
        <p14:creationId xmlns:p14="http://schemas.microsoft.com/office/powerpoint/2010/main" val="1509061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58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9F3E98-758F-4861-8757-9D651C6D5064}" type="datetime1">
              <a:rPr lang="en-US" smtClean="0"/>
              <a:t>11/19/2020</a:t>
            </a:fld>
            <a:endParaRPr lang="en-US"/>
          </a:p>
        </p:txBody>
      </p:sp>
      <p:sp>
        <p:nvSpPr>
          <p:cNvPr id="6" name="Footer Placeholder 5"/>
          <p:cNvSpPr>
            <a:spLocks noGrp="1"/>
          </p:cNvSpPr>
          <p:nvPr>
            <p:ph type="ftr" sz="quarter" idx="11"/>
          </p:nvPr>
        </p:nvSpPr>
        <p:spPr/>
        <p:txBody>
          <a:bodyPr/>
          <a:lstStyle/>
          <a:p>
            <a:r>
              <a:rPr lang="en-US"/>
              <a:t>March 2017</a:t>
            </a:r>
          </a:p>
        </p:txBody>
      </p:sp>
      <p:sp>
        <p:nvSpPr>
          <p:cNvPr id="7" name="Slide Number Placeholder 6"/>
          <p:cNvSpPr>
            <a:spLocks noGrp="1"/>
          </p:cNvSpPr>
          <p:nvPr>
            <p:ph type="sldNum" sz="quarter" idx="12"/>
          </p:nvPr>
        </p:nvSpPr>
        <p:spPr/>
        <p:txBody>
          <a:bodyPr/>
          <a:lstStyle/>
          <a:p>
            <a:fld id="{20A7D5ED-68AB-4A29-98C3-3D20CDD21C6B}" type="slidenum">
              <a:rPr lang="en-US" smtClean="0"/>
              <a:t>‹#›</a:t>
            </a:fld>
            <a:endParaRPr lang="en-US"/>
          </a:p>
        </p:txBody>
      </p:sp>
    </p:spTree>
    <p:extLst>
      <p:ext uri="{BB962C8B-B14F-4D97-AF65-F5344CB8AC3E}">
        <p14:creationId xmlns:p14="http://schemas.microsoft.com/office/powerpoint/2010/main" val="25903491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1776BD-B7F9-4B2C-8CF1-A8AA57F3CD1B}" type="datetime1">
              <a:rPr lang="en-US" smtClean="0"/>
              <a:t>11/19/2020</a:t>
            </a:fld>
            <a:endParaRPr lang="en-US"/>
          </a:p>
        </p:txBody>
      </p:sp>
      <p:sp>
        <p:nvSpPr>
          <p:cNvPr id="8" name="Footer Placeholder 7"/>
          <p:cNvSpPr>
            <a:spLocks noGrp="1"/>
          </p:cNvSpPr>
          <p:nvPr>
            <p:ph type="ftr" sz="quarter" idx="11"/>
          </p:nvPr>
        </p:nvSpPr>
        <p:spPr/>
        <p:txBody>
          <a:bodyPr/>
          <a:lstStyle/>
          <a:p>
            <a:r>
              <a:rPr lang="en-US"/>
              <a:t>March 2017</a:t>
            </a:r>
          </a:p>
        </p:txBody>
      </p:sp>
      <p:sp>
        <p:nvSpPr>
          <p:cNvPr id="9" name="Slide Number Placeholder 8"/>
          <p:cNvSpPr>
            <a:spLocks noGrp="1"/>
          </p:cNvSpPr>
          <p:nvPr>
            <p:ph type="sldNum" sz="quarter" idx="12"/>
          </p:nvPr>
        </p:nvSpPr>
        <p:spPr/>
        <p:txBody>
          <a:bodyPr/>
          <a:lstStyle/>
          <a:p>
            <a:fld id="{20A7D5ED-68AB-4A29-98C3-3D20CDD21C6B}" type="slidenum">
              <a:rPr lang="en-US" smtClean="0"/>
              <a:t>‹#›</a:t>
            </a:fld>
            <a:endParaRPr lang="en-US"/>
          </a:p>
        </p:txBody>
      </p:sp>
    </p:spTree>
    <p:extLst>
      <p:ext uri="{BB962C8B-B14F-4D97-AF65-F5344CB8AC3E}">
        <p14:creationId xmlns:p14="http://schemas.microsoft.com/office/powerpoint/2010/main" val="1902921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21B140-6FFE-4A74-8CBD-C27D5AA1D5D0}" type="datetime1">
              <a:rPr lang="en-US" smtClean="0"/>
              <a:t>11/19/2020</a:t>
            </a:fld>
            <a:endParaRPr lang="en-US"/>
          </a:p>
        </p:txBody>
      </p:sp>
      <p:sp>
        <p:nvSpPr>
          <p:cNvPr id="4" name="Footer Placeholder 3"/>
          <p:cNvSpPr>
            <a:spLocks noGrp="1"/>
          </p:cNvSpPr>
          <p:nvPr>
            <p:ph type="ftr" sz="quarter" idx="11"/>
          </p:nvPr>
        </p:nvSpPr>
        <p:spPr/>
        <p:txBody>
          <a:bodyPr/>
          <a:lstStyle/>
          <a:p>
            <a:r>
              <a:rPr lang="en-US"/>
              <a:t>March 2017</a:t>
            </a:r>
          </a:p>
        </p:txBody>
      </p:sp>
      <p:sp>
        <p:nvSpPr>
          <p:cNvPr id="5" name="Slide Number Placeholder 4"/>
          <p:cNvSpPr>
            <a:spLocks noGrp="1"/>
          </p:cNvSpPr>
          <p:nvPr>
            <p:ph type="sldNum" sz="quarter" idx="12"/>
          </p:nvPr>
        </p:nvSpPr>
        <p:spPr/>
        <p:txBody>
          <a:bodyPr/>
          <a:lstStyle/>
          <a:p>
            <a:fld id="{20A7D5ED-68AB-4A29-98C3-3D20CDD21C6B}" type="slidenum">
              <a:rPr lang="en-US" smtClean="0"/>
              <a:t>‹#›</a:t>
            </a:fld>
            <a:endParaRPr lang="en-US"/>
          </a:p>
        </p:txBody>
      </p:sp>
    </p:spTree>
    <p:extLst>
      <p:ext uri="{BB962C8B-B14F-4D97-AF65-F5344CB8AC3E}">
        <p14:creationId xmlns:p14="http://schemas.microsoft.com/office/powerpoint/2010/main" val="1522958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75EF8-21E8-465A-AE9E-D4FAC1ADB08A}" type="datetime1">
              <a:rPr lang="en-US" smtClean="0"/>
              <a:t>11/19/2020</a:t>
            </a:fld>
            <a:endParaRPr lang="en-US"/>
          </a:p>
        </p:txBody>
      </p:sp>
      <p:sp>
        <p:nvSpPr>
          <p:cNvPr id="3" name="Footer Placeholder 2"/>
          <p:cNvSpPr>
            <a:spLocks noGrp="1"/>
          </p:cNvSpPr>
          <p:nvPr>
            <p:ph type="ftr" sz="quarter" idx="11"/>
          </p:nvPr>
        </p:nvSpPr>
        <p:spPr/>
        <p:txBody>
          <a:bodyPr/>
          <a:lstStyle/>
          <a:p>
            <a:r>
              <a:rPr lang="en-US"/>
              <a:t>March 2017</a:t>
            </a:r>
          </a:p>
        </p:txBody>
      </p:sp>
      <p:sp>
        <p:nvSpPr>
          <p:cNvPr id="4" name="Slide Number Placeholder 3"/>
          <p:cNvSpPr>
            <a:spLocks noGrp="1"/>
          </p:cNvSpPr>
          <p:nvPr>
            <p:ph type="sldNum" sz="quarter" idx="12"/>
          </p:nvPr>
        </p:nvSpPr>
        <p:spPr/>
        <p:txBody>
          <a:bodyPr/>
          <a:lstStyle/>
          <a:p>
            <a:fld id="{20A7D5ED-68AB-4A29-98C3-3D20CDD21C6B}" type="slidenum">
              <a:rPr lang="en-US" smtClean="0"/>
              <a:t>‹#›</a:t>
            </a:fld>
            <a:endParaRPr lang="en-US"/>
          </a:p>
        </p:txBody>
      </p:sp>
    </p:spTree>
    <p:extLst>
      <p:ext uri="{BB962C8B-B14F-4D97-AF65-F5344CB8AC3E}">
        <p14:creationId xmlns:p14="http://schemas.microsoft.com/office/powerpoint/2010/main" val="1563400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7F7ABF-83CC-4AEB-9EE9-E02F03D1C9F5}" type="datetime1">
              <a:rPr lang="en-US" smtClean="0"/>
              <a:t>11/19/2020</a:t>
            </a:fld>
            <a:endParaRPr lang="en-US"/>
          </a:p>
        </p:txBody>
      </p:sp>
      <p:sp>
        <p:nvSpPr>
          <p:cNvPr id="6" name="Footer Placeholder 5"/>
          <p:cNvSpPr>
            <a:spLocks noGrp="1"/>
          </p:cNvSpPr>
          <p:nvPr>
            <p:ph type="ftr" sz="quarter" idx="11"/>
          </p:nvPr>
        </p:nvSpPr>
        <p:spPr/>
        <p:txBody>
          <a:bodyPr/>
          <a:lstStyle/>
          <a:p>
            <a:r>
              <a:rPr lang="en-US"/>
              <a:t>March 2017</a:t>
            </a:r>
          </a:p>
        </p:txBody>
      </p:sp>
      <p:sp>
        <p:nvSpPr>
          <p:cNvPr id="7" name="Slide Number Placeholder 6"/>
          <p:cNvSpPr>
            <a:spLocks noGrp="1"/>
          </p:cNvSpPr>
          <p:nvPr>
            <p:ph type="sldNum" sz="quarter" idx="12"/>
          </p:nvPr>
        </p:nvSpPr>
        <p:spPr/>
        <p:txBody>
          <a:bodyPr/>
          <a:lstStyle/>
          <a:p>
            <a:fld id="{20A7D5ED-68AB-4A29-98C3-3D20CDD21C6B}" type="slidenum">
              <a:rPr lang="en-US" smtClean="0"/>
              <a:t>‹#›</a:t>
            </a:fld>
            <a:endParaRPr lang="en-US"/>
          </a:p>
        </p:txBody>
      </p:sp>
    </p:spTree>
    <p:extLst>
      <p:ext uri="{BB962C8B-B14F-4D97-AF65-F5344CB8AC3E}">
        <p14:creationId xmlns:p14="http://schemas.microsoft.com/office/powerpoint/2010/main" val="33459302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E195B3-4CB8-47B8-A0BC-CE436E87C7ED}" type="datetime1">
              <a:rPr lang="en-US" smtClean="0"/>
              <a:t>11/19/2020</a:t>
            </a:fld>
            <a:endParaRPr lang="en-US"/>
          </a:p>
        </p:txBody>
      </p:sp>
      <p:sp>
        <p:nvSpPr>
          <p:cNvPr id="6" name="Footer Placeholder 5"/>
          <p:cNvSpPr>
            <a:spLocks noGrp="1"/>
          </p:cNvSpPr>
          <p:nvPr>
            <p:ph type="ftr" sz="quarter" idx="11"/>
          </p:nvPr>
        </p:nvSpPr>
        <p:spPr/>
        <p:txBody>
          <a:bodyPr/>
          <a:lstStyle/>
          <a:p>
            <a:r>
              <a:rPr lang="en-US"/>
              <a:t>March 2017</a:t>
            </a:r>
          </a:p>
        </p:txBody>
      </p:sp>
      <p:sp>
        <p:nvSpPr>
          <p:cNvPr id="7" name="Slide Number Placeholder 6"/>
          <p:cNvSpPr>
            <a:spLocks noGrp="1"/>
          </p:cNvSpPr>
          <p:nvPr>
            <p:ph type="sldNum" sz="quarter" idx="12"/>
          </p:nvPr>
        </p:nvSpPr>
        <p:spPr/>
        <p:txBody>
          <a:bodyPr/>
          <a:lstStyle/>
          <a:p>
            <a:fld id="{20A7D5ED-68AB-4A29-98C3-3D20CDD21C6B}" type="slidenum">
              <a:rPr lang="en-US" smtClean="0"/>
              <a:t>‹#›</a:t>
            </a:fld>
            <a:endParaRPr lang="en-US"/>
          </a:p>
        </p:txBody>
      </p:sp>
    </p:spTree>
    <p:extLst>
      <p:ext uri="{BB962C8B-B14F-4D97-AF65-F5344CB8AC3E}">
        <p14:creationId xmlns:p14="http://schemas.microsoft.com/office/powerpoint/2010/main" val="960654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511BB-0AE7-447A-9D06-C4AFF2B1ED9A}" type="datetime1">
              <a:rPr lang="en-US" smtClean="0"/>
              <a:t>11/19/2020</a:t>
            </a:fld>
            <a:endParaRPr lang="en-US"/>
          </a:p>
        </p:txBody>
      </p:sp>
      <p:sp>
        <p:nvSpPr>
          <p:cNvPr id="5" name="Footer Placeholder 4"/>
          <p:cNvSpPr>
            <a:spLocks noGrp="1"/>
          </p:cNvSpPr>
          <p:nvPr>
            <p:ph type="ftr" sz="quarter" idx="11"/>
          </p:nvPr>
        </p:nvSpPr>
        <p:spPr/>
        <p:txBody>
          <a:bodyPr/>
          <a:lstStyle/>
          <a:p>
            <a:r>
              <a:rPr lang="en-US"/>
              <a:t>March 2017</a:t>
            </a:r>
          </a:p>
        </p:txBody>
      </p:sp>
      <p:sp>
        <p:nvSpPr>
          <p:cNvPr id="6" name="Slide Number Placeholder 5"/>
          <p:cNvSpPr>
            <a:spLocks noGrp="1"/>
          </p:cNvSpPr>
          <p:nvPr>
            <p:ph type="sldNum" sz="quarter" idx="12"/>
          </p:nvPr>
        </p:nvSpPr>
        <p:spPr/>
        <p:txBody>
          <a:bodyPr/>
          <a:lstStyle/>
          <a:p>
            <a:fld id="{20A7D5ED-68AB-4A29-98C3-3D20CDD21C6B}" type="slidenum">
              <a:rPr lang="en-US" smtClean="0"/>
              <a:t>‹#›</a:t>
            </a:fld>
            <a:endParaRPr lang="en-US"/>
          </a:p>
        </p:txBody>
      </p:sp>
    </p:spTree>
    <p:extLst>
      <p:ext uri="{BB962C8B-B14F-4D97-AF65-F5344CB8AC3E}">
        <p14:creationId xmlns:p14="http://schemas.microsoft.com/office/powerpoint/2010/main" val="22242049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59457-A48D-427F-BA08-0761AEEEE11A}" type="datetime1">
              <a:rPr lang="en-US" smtClean="0"/>
              <a:t>11/19/2020</a:t>
            </a:fld>
            <a:endParaRPr lang="en-US"/>
          </a:p>
        </p:txBody>
      </p:sp>
      <p:sp>
        <p:nvSpPr>
          <p:cNvPr id="5" name="Footer Placeholder 4"/>
          <p:cNvSpPr>
            <a:spLocks noGrp="1"/>
          </p:cNvSpPr>
          <p:nvPr>
            <p:ph type="ftr" sz="quarter" idx="11"/>
          </p:nvPr>
        </p:nvSpPr>
        <p:spPr/>
        <p:txBody>
          <a:bodyPr/>
          <a:lstStyle/>
          <a:p>
            <a:r>
              <a:rPr lang="en-US"/>
              <a:t>March 2017</a:t>
            </a:r>
          </a:p>
        </p:txBody>
      </p:sp>
      <p:sp>
        <p:nvSpPr>
          <p:cNvPr id="6" name="Slide Number Placeholder 5"/>
          <p:cNvSpPr>
            <a:spLocks noGrp="1"/>
          </p:cNvSpPr>
          <p:nvPr>
            <p:ph type="sldNum" sz="quarter" idx="12"/>
          </p:nvPr>
        </p:nvSpPr>
        <p:spPr/>
        <p:txBody>
          <a:bodyPr/>
          <a:lstStyle/>
          <a:p>
            <a:fld id="{20A7D5ED-68AB-4A29-98C3-3D20CDD21C6B}" type="slidenum">
              <a:rPr lang="en-US" smtClean="0"/>
              <a:t>‹#›</a:t>
            </a:fld>
            <a:endParaRPr lang="en-US"/>
          </a:p>
        </p:txBody>
      </p:sp>
    </p:spTree>
    <p:extLst>
      <p:ext uri="{BB962C8B-B14F-4D97-AF65-F5344CB8AC3E}">
        <p14:creationId xmlns:p14="http://schemas.microsoft.com/office/powerpoint/2010/main" val="3463900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16307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4051300" cy="6858000"/>
          </a:xfrm>
          <a:custGeom>
            <a:avLst/>
            <a:gdLst/>
            <a:ahLst/>
            <a:cxnLst/>
            <a:rect l="l" t="t" r="r" b="b"/>
            <a:pathLst>
              <a:path w="4051300" h="6858000">
                <a:moveTo>
                  <a:pt x="0" y="6858000"/>
                </a:moveTo>
                <a:lnTo>
                  <a:pt x="4050791" y="6858000"/>
                </a:lnTo>
                <a:lnTo>
                  <a:pt x="4050791" y="0"/>
                </a:lnTo>
                <a:lnTo>
                  <a:pt x="0" y="0"/>
                </a:lnTo>
                <a:lnTo>
                  <a:pt x="0" y="6858000"/>
                </a:lnTo>
                <a:close/>
              </a:path>
            </a:pathLst>
          </a:custGeom>
          <a:solidFill>
            <a:srgbClr val="B1B1B1"/>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800" b="0" i="0">
                <a:solidFill>
                  <a:srgbClr val="404040"/>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800" b="0" i="0">
                <a:solidFill>
                  <a:srgbClr val="404040"/>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3438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417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rgbClr val="404040"/>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260938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rgbClr val="404040"/>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327298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047" y="6400800"/>
            <a:ext cx="12189460" cy="4572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B1B1B1"/>
          </a:solidFill>
        </p:spPr>
        <p:txBody>
          <a:bodyPr wrap="square" lIns="0" tIns="0" rIns="0" bIns="0" rtlCol="0"/>
          <a:lstStyle/>
          <a:p>
            <a:endParaRPr/>
          </a:p>
        </p:txBody>
      </p:sp>
      <p:sp>
        <p:nvSpPr>
          <p:cNvPr id="17" name="bk object 17"/>
          <p:cNvSpPr/>
          <p:nvPr/>
        </p:nvSpPr>
        <p:spPr>
          <a:xfrm>
            <a:off x="0" y="6333744"/>
            <a:ext cx="12189460" cy="64135"/>
          </a:xfrm>
          <a:custGeom>
            <a:avLst/>
            <a:gdLst/>
            <a:ahLst/>
            <a:cxnLst/>
            <a:rect l="l" t="t" r="r" b="b"/>
            <a:pathLst>
              <a:path w="12189460" h="64135">
                <a:moveTo>
                  <a:pt x="0" y="64007"/>
                </a:moveTo>
                <a:lnTo>
                  <a:pt x="12188952" y="64007"/>
                </a:lnTo>
                <a:lnTo>
                  <a:pt x="12188952" y="0"/>
                </a:lnTo>
                <a:lnTo>
                  <a:pt x="0" y="0"/>
                </a:lnTo>
                <a:lnTo>
                  <a:pt x="0" y="64007"/>
                </a:lnTo>
                <a:close/>
              </a:path>
            </a:pathLst>
          </a:custGeom>
          <a:solidFill>
            <a:srgbClr val="DDDDDD"/>
          </a:solidFill>
        </p:spPr>
        <p:txBody>
          <a:bodyPr wrap="square" lIns="0" tIns="0" rIns="0" bIns="0" rtlCol="0"/>
          <a:lstStyle/>
          <a:p>
            <a:endParaRPr/>
          </a:p>
        </p:txBody>
      </p:sp>
      <p:sp>
        <p:nvSpPr>
          <p:cNvPr id="18" name="bk object 18"/>
          <p:cNvSpPr/>
          <p:nvPr/>
        </p:nvSpPr>
        <p:spPr>
          <a:xfrm>
            <a:off x="2958083" y="1682495"/>
            <a:ext cx="6289547" cy="204215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260764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73CFA-8B1E-4B98-B7A3-A34508A09C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55A53D-901C-4E82-96AC-C17BAEEC2E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A103BF-99FC-4217-A830-4B08CA294755}"/>
              </a:ext>
            </a:extLst>
          </p:cNvPr>
          <p:cNvSpPr>
            <a:spLocks noGrp="1"/>
          </p:cNvSpPr>
          <p:nvPr>
            <p:ph type="dt" sz="half" idx="10"/>
          </p:nvPr>
        </p:nvSpPr>
        <p:spPr/>
        <p:txBody>
          <a:bodyPr/>
          <a:lstStyle/>
          <a:p>
            <a:fld id="{372B3F03-A7F9-4684-B93F-EFE34294D16E}" type="datetimeFigureOut">
              <a:rPr lang="en-US" smtClean="0"/>
              <a:t>11/19/2020</a:t>
            </a:fld>
            <a:endParaRPr lang="en-US"/>
          </a:p>
        </p:txBody>
      </p:sp>
      <p:sp>
        <p:nvSpPr>
          <p:cNvPr id="5" name="Footer Placeholder 4">
            <a:extLst>
              <a:ext uri="{FF2B5EF4-FFF2-40B4-BE49-F238E27FC236}">
                <a16:creationId xmlns:a16="http://schemas.microsoft.com/office/drawing/2014/main" id="{330A9D3E-03FD-4E59-94A2-679C786C3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DAD9A-7B04-407C-B4C1-DD379FC1A5B6}"/>
              </a:ext>
            </a:extLst>
          </p:cNvPr>
          <p:cNvSpPr>
            <a:spLocks noGrp="1"/>
          </p:cNvSpPr>
          <p:nvPr>
            <p:ph type="sldNum" sz="quarter" idx="12"/>
          </p:nvPr>
        </p:nvSpPr>
        <p:spPr/>
        <p:txBody>
          <a:bodyPr/>
          <a:lstStyle/>
          <a:p>
            <a:fld id="{6D23FCA1-49B5-4DF5-BDCC-2851F8E45CB0}" type="slidenum">
              <a:rPr lang="en-US" smtClean="0"/>
              <a:t>‹#›</a:t>
            </a:fld>
            <a:endParaRPr lang="en-US"/>
          </a:p>
        </p:txBody>
      </p:sp>
    </p:spTree>
    <p:extLst>
      <p:ext uri="{BB962C8B-B14F-4D97-AF65-F5344CB8AC3E}">
        <p14:creationId xmlns:p14="http://schemas.microsoft.com/office/powerpoint/2010/main" val="23651227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424A-8EB3-4C3D-841C-286EF35194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85345-08B0-4601-83A2-66D2777D48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5AD0E-C837-41F8-846E-70A42E11B819}"/>
              </a:ext>
            </a:extLst>
          </p:cNvPr>
          <p:cNvSpPr>
            <a:spLocks noGrp="1"/>
          </p:cNvSpPr>
          <p:nvPr>
            <p:ph type="dt" sz="half" idx="10"/>
          </p:nvPr>
        </p:nvSpPr>
        <p:spPr/>
        <p:txBody>
          <a:bodyPr/>
          <a:lstStyle/>
          <a:p>
            <a:fld id="{372B3F03-A7F9-4684-B93F-EFE34294D16E}" type="datetimeFigureOut">
              <a:rPr lang="en-US" smtClean="0"/>
              <a:t>11/19/2020</a:t>
            </a:fld>
            <a:endParaRPr lang="en-US"/>
          </a:p>
        </p:txBody>
      </p:sp>
      <p:sp>
        <p:nvSpPr>
          <p:cNvPr id="5" name="Footer Placeholder 4">
            <a:extLst>
              <a:ext uri="{FF2B5EF4-FFF2-40B4-BE49-F238E27FC236}">
                <a16:creationId xmlns:a16="http://schemas.microsoft.com/office/drawing/2014/main" id="{DF20471B-49DB-4F53-A8B4-5953556B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DEE21-9A10-4849-AD41-C4D2B6ADEEBA}"/>
              </a:ext>
            </a:extLst>
          </p:cNvPr>
          <p:cNvSpPr>
            <a:spLocks noGrp="1"/>
          </p:cNvSpPr>
          <p:nvPr>
            <p:ph type="sldNum" sz="quarter" idx="12"/>
          </p:nvPr>
        </p:nvSpPr>
        <p:spPr/>
        <p:txBody>
          <a:bodyPr/>
          <a:lstStyle/>
          <a:p>
            <a:fld id="{6D23FCA1-49B5-4DF5-BDCC-2851F8E45CB0}" type="slidenum">
              <a:rPr lang="en-US" smtClean="0"/>
              <a:t>‹#›</a:t>
            </a:fld>
            <a:endParaRPr lang="en-US"/>
          </a:p>
        </p:txBody>
      </p:sp>
    </p:spTree>
    <p:extLst>
      <p:ext uri="{BB962C8B-B14F-4D97-AF65-F5344CB8AC3E}">
        <p14:creationId xmlns:p14="http://schemas.microsoft.com/office/powerpoint/2010/main" val="29253315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F140F-FC0E-43CB-8648-C44F08EB12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ABB375-4312-4B33-8B2F-822B9832A5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733440-4B4D-408F-AEB9-FBFF9EDED940}"/>
              </a:ext>
            </a:extLst>
          </p:cNvPr>
          <p:cNvSpPr>
            <a:spLocks noGrp="1"/>
          </p:cNvSpPr>
          <p:nvPr>
            <p:ph type="dt" sz="half" idx="10"/>
          </p:nvPr>
        </p:nvSpPr>
        <p:spPr/>
        <p:txBody>
          <a:bodyPr/>
          <a:lstStyle/>
          <a:p>
            <a:fld id="{372B3F03-A7F9-4684-B93F-EFE34294D16E}" type="datetimeFigureOut">
              <a:rPr lang="en-US" smtClean="0"/>
              <a:t>11/19/2020</a:t>
            </a:fld>
            <a:endParaRPr lang="en-US"/>
          </a:p>
        </p:txBody>
      </p:sp>
      <p:sp>
        <p:nvSpPr>
          <p:cNvPr id="5" name="Footer Placeholder 4">
            <a:extLst>
              <a:ext uri="{FF2B5EF4-FFF2-40B4-BE49-F238E27FC236}">
                <a16:creationId xmlns:a16="http://schemas.microsoft.com/office/drawing/2014/main" id="{DE0C8D35-B9F8-468B-B6FC-75D95367A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9924F-C01F-4366-94DD-4AE7B5EA6B78}"/>
              </a:ext>
            </a:extLst>
          </p:cNvPr>
          <p:cNvSpPr>
            <a:spLocks noGrp="1"/>
          </p:cNvSpPr>
          <p:nvPr>
            <p:ph type="sldNum" sz="quarter" idx="12"/>
          </p:nvPr>
        </p:nvSpPr>
        <p:spPr/>
        <p:txBody>
          <a:bodyPr/>
          <a:lstStyle/>
          <a:p>
            <a:fld id="{6D23FCA1-49B5-4DF5-BDCC-2851F8E45CB0}" type="slidenum">
              <a:rPr lang="en-US" smtClean="0"/>
              <a:t>‹#›</a:t>
            </a:fld>
            <a:endParaRPr lang="en-US"/>
          </a:p>
        </p:txBody>
      </p:sp>
    </p:spTree>
    <p:extLst>
      <p:ext uri="{BB962C8B-B14F-4D97-AF65-F5344CB8AC3E}">
        <p14:creationId xmlns:p14="http://schemas.microsoft.com/office/powerpoint/2010/main" val="9416062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048A2-AA56-41F1-A631-5584EE8986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170CD-EFB4-4EAC-BE4F-50F6C28054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A0E5C0-8464-4E13-9E7D-AC000BDDEA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5CA0E0-88B2-41E5-8BB7-53C19177E998}"/>
              </a:ext>
            </a:extLst>
          </p:cNvPr>
          <p:cNvSpPr>
            <a:spLocks noGrp="1"/>
          </p:cNvSpPr>
          <p:nvPr>
            <p:ph type="dt" sz="half" idx="10"/>
          </p:nvPr>
        </p:nvSpPr>
        <p:spPr/>
        <p:txBody>
          <a:bodyPr/>
          <a:lstStyle/>
          <a:p>
            <a:fld id="{372B3F03-A7F9-4684-B93F-EFE34294D16E}" type="datetimeFigureOut">
              <a:rPr lang="en-US" smtClean="0"/>
              <a:t>11/19/2020</a:t>
            </a:fld>
            <a:endParaRPr lang="en-US"/>
          </a:p>
        </p:txBody>
      </p:sp>
      <p:sp>
        <p:nvSpPr>
          <p:cNvPr id="6" name="Footer Placeholder 5">
            <a:extLst>
              <a:ext uri="{FF2B5EF4-FFF2-40B4-BE49-F238E27FC236}">
                <a16:creationId xmlns:a16="http://schemas.microsoft.com/office/drawing/2014/main" id="{8077109B-ED18-486B-8140-EABF58340C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CB786-E20F-4D64-9296-064CD0BDE27F}"/>
              </a:ext>
            </a:extLst>
          </p:cNvPr>
          <p:cNvSpPr>
            <a:spLocks noGrp="1"/>
          </p:cNvSpPr>
          <p:nvPr>
            <p:ph type="sldNum" sz="quarter" idx="12"/>
          </p:nvPr>
        </p:nvSpPr>
        <p:spPr/>
        <p:txBody>
          <a:bodyPr/>
          <a:lstStyle/>
          <a:p>
            <a:fld id="{6D23FCA1-49B5-4DF5-BDCC-2851F8E45CB0}" type="slidenum">
              <a:rPr lang="en-US" smtClean="0"/>
              <a:t>‹#›</a:t>
            </a:fld>
            <a:endParaRPr lang="en-US"/>
          </a:p>
        </p:txBody>
      </p:sp>
    </p:spTree>
    <p:extLst>
      <p:ext uri="{BB962C8B-B14F-4D97-AF65-F5344CB8AC3E}">
        <p14:creationId xmlns:p14="http://schemas.microsoft.com/office/powerpoint/2010/main" val="1016865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012-CF34-4A4B-9F7B-0C26367E46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0FE317-AE10-40A3-81A9-ACF07173FA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5DCFF9-1093-4147-8842-B060C866E4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05F8F4-0DD0-429E-A791-6179AB4B4E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C3B3F3-22F1-45AC-83ED-F4B9B4008C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E2FC0A-241A-4AB9-8573-EB7CB9AE173A}"/>
              </a:ext>
            </a:extLst>
          </p:cNvPr>
          <p:cNvSpPr>
            <a:spLocks noGrp="1"/>
          </p:cNvSpPr>
          <p:nvPr>
            <p:ph type="dt" sz="half" idx="10"/>
          </p:nvPr>
        </p:nvSpPr>
        <p:spPr/>
        <p:txBody>
          <a:bodyPr/>
          <a:lstStyle/>
          <a:p>
            <a:fld id="{372B3F03-A7F9-4684-B93F-EFE34294D16E}" type="datetimeFigureOut">
              <a:rPr lang="en-US" smtClean="0"/>
              <a:t>11/19/2020</a:t>
            </a:fld>
            <a:endParaRPr lang="en-US"/>
          </a:p>
        </p:txBody>
      </p:sp>
      <p:sp>
        <p:nvSpPr>
          <p:cNvPr id="8" name="Footer Placeholder 7">
            <a:extLst>
              <a:ext uri="{FF2B5EF4-FFF2-40B4-BE49-F238E27FC236}">
                <a16:creationId xmlns:a16="http://schemas.microsoft.com/office/drawing/2014/main" id="{34B11618-83E3-4D9E-A156-490AD10846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787929-6A9F-4EE2-9122-31D02E55C9ED}"/>
              </a:ext>
            </a:extLst>
          </p:cNvPr>
          <p:cNvSpPr>
            <a:spLocks noGrp="1"/>
          </p:cNvSpPr>
          <p:nvPr>
            <p:ph type="sldNum" sz="quarter" idx="12"/>
          </p:nvPr>
        </p:nvSpPr>
        <p:spPr/>
        <p:txBody>
          <a:bodyPr/>
          <a:lstStyle/>
          <a:p>
            <a:fld id="{6D23FCA1-49B5-4DF5-BDCC-2851F8E45CB0}" type="slidenum">
              <a:rPr lang="en-US" smtClean="0"/>
              <a:t>‹#›</a:t>
            </a:fld>
            <a:endParaRPr lang="en-US"/>
          </a:p>
        </p:txBody>
      </p:sp>
    </p:spTree>
    <p:extLst>
      <p:ext uri="{BB962C8B-B14F-4D97-AF65-F5344CB8AC3E}">
        <p14:creationId xmlns:p14="http://schemas.microsoft.com/office/powerpoint/2010/main" val="3363748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58340-9578-4D96-A9A6-8FDD0E3E1A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DF76D9-9550-472E-99CA-A0D6BFEB6490}"/>
              </a:ext>
            </a:extLst>
          </p:cNvPr>
          <p:cNvSpPr>
            <a:spLocks noGrp="1"/>
          </p:cNvSpPr>
          <p:nvPr>
            <p:ph type="dt" sz="half" idx="10"/>
          </p:nvPr>
        </p:nvSpPr>
        <p:spPr/>
        <p:txBody>
          <a:bodyPr/>
          <a:lstStyle/>
          <a:p>
            <a:fld id="{372B3F03-A7F9-4684-B93F-EFE34294D16E}" type="datetimeFigureOut">
              <a:rPr lang="en-US" smtClean="0"/>
              <a:t>11/19/2020</a:t>
            </a:fld>
            <a:endParaRPr lang="en-US"/>
          </a:p>
        </p:txBody>
      </p:sp>
      <p:sp>
        <p:nvSpPr>
          <p:cNvPr id="4" name="Footer Placeholder 3">
            <a:extLst>
              <a:ext uri="{FF2B5EF4-FFF2-40B4-BE49-F238E27FC236}">
                <a16:creationId xmlns:a16="http://schemas.microsoft.com/office/drawing/2014/main" id="{DA0F5D6A-3DAE-4DB8-81D3-0715A62E6D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816E70-8C19-47E0-B5AE-D5F3978C6E64}"/>
              </a:ext>
            </a:extLst>
          </p:cNvPr>
          <p:cNvSpPr>
            <a:spLocks noGrp="1"/>
          </p:cNvSpPr>
          <p:nvPr>
            <p:ph type="sldNum" sz="quarter" idx="12"/>
          </p:nvPr>
        </p:nvSpPr>
        <p:spPr/>
        <p:txBody>
          <a:bodyPr/>
          <a:lstStyle/>
          <a:p>
            <a:fld id="{6D23FCA1-49B5-4DF5-BDCC-2851F8E45CB0}" type="slidenum">
              <a:rPr lang="en-US" smtClean="0"/>
              <a:t>‹#›</a:t>
            </a:fld>
            <a:endParaRPr lang="en-US"/>
          </a:p>
        </p:txBody>
      </p:sp>
    </p:spTree>
    <p:extLst>
      <p:ext uri="{BB962C8B-B14F-4D97-AF65-F5344CB8AC3E}">
        <p14:creationId xmlns:p14="http://schemas.microsoft.com/office/powerpoint/2010/main" val="15580848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F9B5B2-218E-47D3-89B0-7148259C378F}"/>
              </a:ext>
            </a:extLst>
          </p:cNvPr>
          <p:cNvSpPr>
            <a:spLocks noGrp="1"/>
          </p:cNvSpPr>
          <p:nvPr>
            <p:ph type="dt" sz="half" idx="10"/>
          </p:nvPr>
        </p:nvSpPr>
        <p:spPr/>
        <p:txBody>
          <a:bodyPr/>
          <a:lstStyle/>
          <a:p>
            <a:fld id="{372B3F03-A7F9-4684-B93F-EFE34294D16E}" type="datetimeFigureOut">
              <a:rPr lang="en-US" smtClean="0"/>
              <a:t>11/19/2020</a:t>
            </a:fld>
            <a:endParaRPr lang="en-US"/>
          </a:p>
        </p:txBody>
      </p:sp>
      <p:sp>
        <p:nvSpPr>
          <p:cNvPr id="3" name="Footer Placeholder 2">
            <a:extLst>
              <a:ext uri="{FF2B5EF4-FFF2-40B4-BE49-F238E27FC236}">
                <a16:creationId xmlns:a16="http://schemas.microsoft.com/office/drawing/2014/main" id="{A3868A69-EB4F-4F82-8DEB-3B21EDAC7A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616CEC-240F-40E3-AF5D-BEE7B635C444}"/>
              </a:ext>
            </a:extLst>
          </p:cNvPr>
          <p:cNvSpPr>
            <a:spLocks noGrp="1"/>
          </p:cNvSpPr>
          <p:nvPr>
            <p:ph type="sldNum" sz="quarter" idx="12"/>
          </p:nvPr>
        </p:nvSpPr>
        <p:spPr/>
        <p:txBody>
          <a:bodyPr/>
          <a:lstStyle/>
          <a:p>
            <a:fld id="{6D23FCA1-49B5-4DF5-BDCC-2851F8E45CB0}" type="slidenum">
              <a:rPr lang="en-US" smtClean="0"/>
              <a:t>‹#›</a:t>
            </a:fld>
            <a:endParaRPr lang="en-US"/>
          </a:p>
        </p:txBody>
      </p:sp>
    </p:spTree>
    <p:extLst>
      <p:ext uri="{BB962C8B-B14F-4D97-AF65-F5344CB8AC3E}">
        <p14:creationId xmlns:p14="http://schemas.microsoft.com/office/powerpoint/2010/main" val="226751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208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B45E9-AE8F-417A-964F-137F125EC4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E8C926-A440-4F13-84A1-4E1BDA5678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8E5F-22D6-4FFE-BD34-D28AF3714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1ABA9-F4D2-4119-90AF-EE505DC92AC3}"/>
              </a:ext>
            </a:extLst>
          </p:cNvPr>
          <p:cNvSpPr>
            <a:spLocks noGrp="1"/>
          </p:cNvSpPr>
          <p:nvPr>
            <p:ph type="dt" sz="half" idx="10"/>
          </p:nvPr>
        </p:nvSpPr>
        <p:spPr/>
        <p:txBody>
          <a:bodyPr/>
          <a:lstStyle/>
          <a:p>
            <a:fld id="{372B3F03-A7F9-4684-B93F-EFE34294D16E}" type="datetimeFigureOut">
              <a:rPr lang="en-US" smtClean="0"/>
              <a:t>11/19/2020</a:t>
            </a:fld>
            <a:endParaRPr lang="en-US"/>
          </a:p>
        </p:txBody>
      </p:sp>
      <p:sp>
        <p:nvSpPr>
          <p:cNvPr id="6" name="Footer Placeholder 5">
            <a:extLst>
              <a:ext uri="{FF2B5EF4-FFF2-40B4-BE49-F238E27FC236}">
                <a16:creationId xmlns:a16="http://schemas.microsoft.com/office/drawing/2014/main" id="{F87BCE42-83D8-4E70-A9EA-ABC3C5E43E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96461-1B1F-4C66-AEF1-F0125E3746B0}"/>
              </a:ext>
            </a:extLst>
          </p:cNvPr>
          <p:cNvSpPr>
            <a:spLocks noGrp="1"/>
          </p:cNvSpPr>
          <p:nvPr>
            <p:ph type="sldNum" sz="quarter" idx="12"/>
          </p:nvPr>
        </p:nvSpPr>
        <p:spPr/>
        <p:txBody>
          <a:bodyPr/>
          <a:lstStyle/>
          <a:p>
            <a:fld id="{6D23FCA1-49B5-4DF5-BDCC-2851F8E45CB0}" type="slidenum">
              <a:rPr lang="en-US" smtClean="0"/>
              <a:t>‹#›</a:t>
            </a:fld>
            <a:endParaRPr lang="en-US"/>
          </a:p>
        </p:txBody>
      </p:sp>
    </p:spTree>
    <p:extLst>
      <p:ext uri="{BB962C8B-B14F-4D97-AF65-F5344CB8AC3E}">
        <p14:creationId xmlns:p14="http://schemas.microsoft.com/office/powerpoint/2010/main" val="39897077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6274-696F-4778-88B1-4F62D4070B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C5F957-977A-4D85-8053-46BA3D64F1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E25475-5C49-4804-8C02-941620AB14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187E8-EF8D-4318-B958-19FF77E41D0A}"/>
              </a:ext>
            </a:extLst>
          </p:cNvPr>
          <p:cNvSpPr>
            <a:spLocks noGrp="1"/>
          </p:cNvSpPr>
          <p:nvPr>
            <p:ph type="dt" sz="half" idx="10"/>
          </p:nvPr>
        </p:nvSpPr>
        <p:spPr/>
        <p:txBody>
          <a:bodyPr/>
          <a:lstStyle/>
          <a:p>
            <a:fld id="{372B3F03-A7F9-4684-B93F-EFE34294D16E}" type="datetimeFigureOut">
              <a:rPr lang="en-US" smtClean="0"/>
              <a:t>11/19/2020</a:t>
            </a:fld>
            <a:endParaRPr lang="en-US"/>
          </a:p>
        </p:txBody>
      </p:sp>
      <p:sp>
        <p:nvSpPr>
          <p:cNvPr id="6" name="Footer Placeholder 5">
            <a:extLst>
              <a:ext uri="{FF2B5EF4-FFF2-40B4-BE49-F238E27FC236}">
                <a16:creationId xmlns:a16="http://schemas.microsoft.com/office/drawing/2014/main" id="{3F1A645D-EC32-4AED-BC30-79DB054AC0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34D97E-EE2D-4864-98C6-2838B9C5BD24}"/>
              </a:ext>
            </a:extLst>
          </p:cNvPr>
          <p:cNvSpPr>
            <a:spLocks noGrp="1"/>
          </p:cNvSpPr>
          <p:nvPr>
            <p:ph type="sldNum" sz="quarter" idx="12"/>
          </p:nvPr>
        </p:nvSpPr>
        <p:spPr/>
        <p:txBody>
          <a:bodyPr/>
          <a:lstStyle/>
          <a:p>
            <a:fld id="{6D23FCA1-49B5-4DF5-BDCC-2851F8E45CB0}" type="slidenum">
              <a:rPr lang="en-US" smtClean="0"/>
              <a:t>‹#›</a:t>
            </a:fld>
            <a:endParaRPr lang="en-US"/>
          </a:p>
        </p:txBody>
      </p:sp>
    </p:spTree>
    <p:extLst>
      <p:ext uri="{BB962C8B-B14F-4D97-AF65-F5344CB8AC3E}">
        <p14:creationId xmlns:p14="http://schemas.microsoft.com/office/powerpoint/2010/main" val="35591666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AA8D6-6DCA-4F95-8148-BDAFBDA7E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326B75-AF24-449B-94F1-7629238544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F789C-D373-4D09-942F-516872B696A9}"/>
              </a:ext>
            </a:extLst>
          </p:cNvPr>
          <p:cNvSpPr>
            <a:spLocks noGrp="1"/>
          </p:cNvSpPr>
          <p:nvPr>
            <p:ph type="dt" sz="half" idx="10"/>
          </p:nvPr>
        </p:nvSpPr>
        <p:spPr/>
        <p:txBody>
          <a:bodyPr/>
          <a:lstStyle/>
          <a:p>
            <a:fld id="{372B3F03-A7F9-4684-B93F-EFE34294D16E}" type="datetimeFigureOut">
              <a:rPr lang="en-US" smtClean="0"/>
              <a:t>11/19/2020</a:t>
            </a:fld>
            <a:endParaRPr lang="en-US"/>
          </a:p>
        </p:txBody>
      </p:sp>
      <p:sp>
        <p:nvSpPr>
          <p:cNvPr id="5" name="Footer Placeholder 4">
            <a:extLst>
              <a:ext uri="{FF2B5EF4-FFF2-40B4-BE49-F238E27FC236}">
                <a16:creationId xmlns:a16="http://schemas.microsoft.com/office/drawing/2014/main" id="{69C12A44-AC24-4AE7-8962-4109864D6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637E8-7677-45E1-BE00-2A8E7B374245}"/>
              </a:ext>
            </a:extLst>
          </p:cNvPr>
          <p:cNvSpPr>
            <a:spLocks noGrp="1"/>
          </p:cNvSpPr>
          <p:nvPr>
            <p:ph type="sldNum" sz="quarter" idx="12"/>
          </p:nvPr>
        </p:nvSpPr>
        <p:spPr/>
        <p:txBody>
          <a:bodyPr/>
          <a:lstStyle/>
          <a:p>
            <a:fld id="{6D23FCA1-49B5-4DF5-BDCC-2851F8E45CB0}" type="slidenum">
              <a:rPr lang="en-US" smtClean="0"/>
              <a:t>‹#›</a:t>
            </a:fld>
            <a:endParaRPr lang="en-US"/>
          </a:p>
        </p:txBody>
      </p:sp>
    </p:spTree>
    <p:extLst>
      <p:ext uri="{BB962C8B-B14F-4D97-AF65-F5344CB8AC3E}">
        <p14:creationId xmlns:p14="http://schemas.microsoft.com/office/powerpoint/2010/main" val="787026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BA15DE-DC52-4940-945F-FFF9B26334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C4134D-F439-4FC8-AB50-06AABB61DB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BDA3C0-4C46-4E14-B752-9132B555504B}"/>
              </a:ext>
            </a:extLst>
          </p:cNvPr>
          <p:cNvSpPr>
            <a:spLocks noGrp="1"/>
          </p:cNvSpPr>
          <p:nvPr>
            <p:ph type="dt" sz="half" idx="10"/>
          </p:nvPr>
        </p:nvSpPr>
        <p:spPr/>
        <p:txBody>
          <a:bodyPr/>
          <a:lstStyle/>
          <a:p>
            <a:fld id="{372B3F03-A7F9-4684-B93F-EFE34294D16E}" type="datetimeFigureOut">
              <a:rPr lang="en-US" smtClean="0"/>
              <a:t>11/19/2020</a:t>
            </a:fld>
            <a:endParaRPr lang="en-US"/>
          </a:p>
        </p:txBody>
      </p:sp>
      <p:sp>
        <p:nvSpPr>
          <p:cNvPr id="5" name="Footer Placeholder 4">
            <a:extLst>
              <a:ext uri="{FF2B5EF4-FFF2-40B4-BE49-F238E27FC236}">
                <a16:creationId xmlns:a16="http://schemas.microsoft.com/office/drawing/2014/main" id="{26109499-577A-4191-A58E-CDA01F1C9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B9A8E-C75A-4DF9-B82D-D319C957AEE4}"/>
              </a:ext>
            </a:extLst>
          </p:cNvPr>
          <p:cNvSpPr>
            <a:spLocks noGrp="1"/>
          </p:cNvSpPr>
          <p:nvPr>
            <p:ph type="sldNum" sz="quarter" idx="12"/>
          </p:nvPr>
        </p:nvSpPr>
        <p:spPr/>
        <p:txBody>
          <a:bodyPr/>
          <a:lstStyle/>
          <a:p>
            <a:fld id="{6D23FCA1-49B5-4DF5-BDCC-2851F8E45CB0}" type="slidenum">
              <a:rPr lang="en-US" smtClean="0"/>
              <a:t>‹#›</a:t>
            </a:fld>
            <a:endParaRPr lang="en-US"/>
          </a:p>
        </p:txBody>
      </p:sp>
    </p:spTree>
    <p:extLst>
      <p:ext uri="{BB962C8B-B14F-4D97-AF65-F5344CB8AC3E}">
        <p14:creationId xmlns:p14="http://schemas.microsoft.com/office/powerpoint/2010/main" val="4143479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982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1"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5" y="6459791"/>
            <a:ext cx="2618511" cy="365125"/>
          </a:xfrm>
        </p:spPr>
        <p:txBody>
          <a:bodyPr/>
          <a:lstStyle>
            <a:lvl1pPr algn="l">
              <a:defRPr/>
            </a:lvl1p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6" name="Footer Placeholder 5"/>
          <p:cNvSpPr>
            <a:spLocks noGrp="1"/>
          </p:cNvSpPr>
          <p:nvPr>
            <p:ph type="ftr" sz="quarter" idx="11"/>
          </p:nvPr>
        </p:nvSpPr>
        <p:spPr>
          <a:xfrm>
            <a:off x="4800600" y="6459791"/>
            <a:ext cx="4648200" cy="365125"/>
          </a:xfrm>
        </p:spPr>
        <p:txBody>
          <a:bodyPr/>
          <a:lstStyle>
            <a:lvl1pPr algn="l">
              <a:defRPr>
                <a:solidFill>
                  <a:schemeClr val="tx2"/>
                </a:solidFill>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235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0"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0"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549C9B-7E0F-4F86-B4A0-430F24975F27}" type="datetimeFigureOut">
              <a:rPr lang="en-US" smtClean="0">
                <a:solidFill>
                  <a:prstClr val="black">
                    <a:tint val="75000"/>
                  </a:prstClr>
                </a:solidFill>
              </a:rPr>
              <a:pPr/>
              <a:t>11/19/2020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494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6.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5" y="6459791"/>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332"/>
            <a:fld id="{89549C9B-7E0F-4F86-B4A0-430F24975F27}" type="datetimeFigureOut">
              <a:rPr lang="en-US" smtClean="0">
                <a:solidFill>
                  <a:prstClr val="black">
                    <a:tint val="75000"/>
                  </a:prstClr>
                </a:solidFill>
              </a:rPr>
              <a:pPr defTabSz="914332"/>
              <a:t>11/19/2020</a:t>
            </a:fld>
            <a:endParaRPr lang="en-US">
              <a:solidFill>
                <a:prstClr val="black">
                  <a:tint val="75000"/>
                </a:prstClr>
              </a:solidFill>
            </a:endParaRPr>
          </a:p>
        </p:txBody>
      </p:sp>
      <p:sp>
        <p:nvSpPr>
          <p:cNvPr id="5" name="Footer Placeholder 4"/>
          <p:cNvSpPr>
            <a:spLocks noGrp="1"/>
          </p:cNvSpPr>
          <p:nvPr>
            <p:ph type="ftr" sz="quarter" idx="3"/>
          </p:nvPr>
        </p:nvSpPr>
        <p:spPr>
          <a:xfrm>
            <a:off x="3686187" y="6459791"/>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332"/>
            <a:endParaRPr lang="en-US">
              <a:solidFill>
                <a:prstClr val="black">
                  <a:tint val="75000"/>
                </a:prstClr>
              </a:solidFill>
            </a:endParaRPr>
          </a:p>
        </p:txBody>
      </p:sp>
      <p:sp>
        <p:nvSpPr>
          <p:cNvPr id="6" name="Slide Number Placeholder 5"/>
          <p:cNvSpPr>
            <a:spLocks noGrp="1"/>
          </p:cNvSpPr>
          <p:nvPr>
            <p:ph type="sldNum" sz="quarter" idx="4"/>
          </p:nvPr>
        </p:nvSpPr>
        <p:spPr>
          <a:xfrm>
            <a:off x="9900462" y="6459791"/>
            <a:ext cx="1312025" cy="365125"/>
          </a:xfrm>
          <a:prstGeom prst="rect">
            <a:avLst/>
          </a:prstGeom>
        </p:spPr>
        <p:txBody>
          <a:bodyPr vert="horz" lIns="91440" tIns="45720" rIns="91440" bIns="45720" rtlCol="0" anchor="ctr"/>
          <a:lstStyle>
            <a:lvl1pPr algn="r">
              <a:defRPr sz="1051">
                <a:solidFill>
                  <a:srgbClr val="FFFFFF"/>
                </a:solidFill>
              </a:defRPr>
            </a:lvl1pPr>
          </a:lstStyle>
          <a:p>
            <a:pPr defTabSz="914332"/>
            <a:fld id="{C3D0AAA3-575E-4784-BC68-121399FBDEAC}" type="slidenum">
              <a:rPr lang="en-US" smtClean="0">
                <a:solidFill>
                  <a:prstClr val="black">
                    <a:tint val="75000"/>
                  </a:prstClr>
                </a:solidFill>
              </a:rPr>
              <a:pPr defTabSz="914332"/>
              <a:t>‹#›</a:t>
            </a:fld>
            <a:endParaRPr lang="en-US">
              <a:solidFill>
                <a:prstClr val="black">
                  <a:tint val="75000"/>
                </a:prstClr>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29401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32"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4" indent="-91434" algn="l" defTabSz="914332"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0" indent="-182866" algn="l" defTabSz="914332"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886" indent="-182866"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52" indent="-182866"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19" indent="-182866"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19"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04"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88"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74"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0D45959-A9CF-4A4D-BBA7-3360A5245A24}" type="datetimeFigureOut">
              <a:rPr lang="en-US" smtClean="0"/>
              <a:t>11/19/2020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7FAE76C-A103-4AEA-AB42-0E849965CDB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61798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a:fld id="{89549C9B-7E0F-4F86-B4A0-430F24975F27}" type="datetimeFigureOut">
              <a:rPr lang="en-US" smtClean="0">
                <a:solidFill>
                  <a:prstClr val="black">
                    <a:tint val="75000"/>
                  </a:prstClr>
                </a:solidFill>
              </a:rPr>
              <a:pPr defTabSz="914400"/>
              <a:t>11/19/2020</a:t>
            </a:fld>
            <a:endParaRPr lang="en-US">
              <a:solidFill>
                <a:prstClr val="black">
                  <a:tint val="75000"/>
                </a:prstClr>
              </a:solidFill>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a:fld id="{C3D0AAA3-575E-4784-BC68-121399FBDEAC}" type="slidenum">
              <a:rPr lang="en-US" smtClean="0">
                <a:solidFill>
                  <a:prstClr val="black">
                    <a:tint val="75000"/>
                  </a:prstClr>
                </a:solidFill>
              </a:rPr>
              <a:pPr defTabSz="914400"/>
              <a:t>‹#›</a:t>
            </a:fld>
            <a:endParaRPr lang="en-US">
              <a:solidFill>
                <a:prstClr val="black">
                  <a:tint val="75000"/>
                </a:prstClr>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72973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4A4FE-301D-4491-8967-F3621BEFC67B}" type="datetimeFigureOut">
              <a:rPr lang="en-US" smtClean="0"/>
              <a:t>11/19/2020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015E7-4B34-42F3-9F6B-7F00092E5C3D}" type="slidenum">
              <a:rPr lang="en-US" smtClean="0"/>
              <a:t>‹#›</a:t>
            </a:fld>
            <a:endParaRPr lang="en-US"/>
          </a:p>
        </p:txBody>
      </p:sp>
    </p:spTree>
    <p:extLst>
      <p:ext uri="{BB962C8B-B14F-4D97-AF65-F5344CB8AC3E}">
        <p14:creationId xmlns:p14="http://schemas.microsoft.com/office/powerpoint/2010/main" val="399130886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BB60B-4EAF-429C-96C7-C5F1300A6CDA}" type="datetime1">
              <a:rPr lang="en-US" smtClean="0"/>
              <a:t>11/19/2020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March 2017</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A7D5ED-68AB-4A29-98C3-3D20CDD21C6B}" type="slidenum">
              <a:rPr lang="en-US" smtClean="0"/>
              <a:t>‹#›</a:t>
            </a:fld>
            <a:endParaRPr lang="en-US"/>
          </a:p>
        </p:txBody>
      </p:sp>
    </p:spTree>
    <p:extLst>
      <p:ext uri="{BB962C8B-B14F-4D97-AF65-F5344CB8AC3E}">
        <p14:creationId xmlns:p14="http://schemas.microsoft.com/office/powerpoint/2010/main" val="306782624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58126" y="652635"/>
            <a:ext cx="9675747" cy="1379220"/>
          </a:xfrm>
          <a:prstGeom prst="rect">
            <a:avLst/>
          </a:prstGeom>
        </p:spPr>
        <p:txBody>
          <a:bodyPr wrap="square" lIns="0" tIns="0" rIns="0" bIns="0">
            <a:spAutoFit/>
          </a:bodyPr>
          <a:lstStyle>
            <a:lvl1pPr>
              <a:defRPr sz="4800" b="0" i="0">
                <a:solidFill>
                  <a:srgbClr val="404040"/>
                </a:solidFill>
                <a:latin typeface="Times New Roman"/>
                <a:cs typeface="Times New Roman"/>
              </a:defRPr>
            </a:lvl1pPr>
          </a:lstStyle>
          <a:p>
            <a:endParaRPr/>
          </a:p>
        </p:txBody>
      </p:sp>
      <p:sp>
        <p:nvSpPr>
          <p:cNvPr id="3" name="Holder 3"/>
          <p:cNvSpPr>
            <a:spLocks noGrp="1"/>
          </p:cNvSpPr>
          <p:nvPr>
            <p:ph type="body" idx="1"/>
          </p:nvPr>
        </p:nvSpPr>
        <p:spPr>
          <a:xfrm>
            <a:off x="5053508" y="1965715"/>
            <a:ext cx="5106034" cy="3380104"/>
          </a:xfrm>
          <a:prstGeom prst="rect">
            <a:avLst/>
          </a:prstGeom>
        </p:spPr>
        <p:txBody>
          <a:bodyPr wrap="square" lIns="0" tIns="0" rIns="0" bIns="0">
            <a:spAutoFit/>
          </a:bodyPr>
          <a:lstStyle>
            <a:lvl1pPr>
              <a:defRPr sz="2800" b="0" i="0">
                <a:solidFill>
                  <a:srgbClr val="404040"/>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11/19/2020</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1240365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A588F2-D1E1-4AD6-947F-2143E3C2A3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D7795B-F48D-4ABF-B934-182882DA55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4CE1C-73C1-49D8-8190-97204A31FD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2B3F03-A7F9-4684-B93F-EFE34294D16E}" type="datetimeFigureOut">
              <a:rPr lang="en-US" smtClean="0"/>
              <a:t>11/19/2020</a:t>
            </a:fld>
            <a:endParaRPr lang="en-US"/>
          </a:p>
        </p:txBody>
      </p:sp>
      <p:sp>
        <p:nvSpPr>
          <p:cNvPr id="5" name="Footer Placeholder 4">
            <a:extLst>
              <a:ext uri="{FF2B5EF4-FFF2-40B4-BE49-F238E27FC236}">
                <a16:creationId xmlns:a16="http://schemas.microsoft.com/office/drawing/2014/main" id="{24442B81-2014-4B8B-8E03-1C00153B0F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E8D5F5-BC8C-4FA9-A6D8-EF7CF57876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3FCA1-49B5-4DF5-BDCC-2851F8E45CB0}" type="slidenum">
              <a:rPr lang="en-US" smtClean="0"/>
              <a:t>‹#›</a:t>
            </a:fld>
            <a:endParaRPr lang="en-US"/>
          </a:p>
        </p:txBody>
      </p:sp>
    </p:spTree>
    <p:extLst>
      <p:ext uri="{BB962C8B-B14F-4D97-AF65-F5344CB8AC3E}">
        <p14:creationId xmlns:p14="http://schemas.microsoft.com/office/powerpoint/2010/main" val="215301974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0.xml"/><Relationship Id="rId1" Type="http://schemas.openxmlformats.org/officeDocument/2006/relationships/slideLayout" Target="../slideLayouts/slideLayout31.xml"/></Relationships>
</file>

<file path=ppt/slides/_rels/slide10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01.xml"/><Relationship Id="rId1" Type="http://schemas.openxmlformats.org/officeDocument/2006/relationships/slideLayout" Target="../slideLayouts/slideLayout3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6.xml"/></Relationships>
</file>

<file path=ppt/slides/_rels/slide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6.xml"/><Relationship Id="rId1" Type="http://schemas.openxmlformats.org/officeDocument/2006/relationships/slideLayout" Target="../slideLayouts/slideLayout59.xml"/><Relationship Id="rId4" Type="http://schemas.openxmlformats.org/officeDocument/2006/relationships/image" Target="../media/image65.jpg"/></Relationships>
</file>

<file path=ppt/slides/_rels/slide10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07.xml"/><Relationship Id="rId1" Type="http://schemas.openxmlformats.org/officeDocument/2006/relationships/slideLayout" Target="../slideLayouts/slideLayout59.xml"/><Relationship Id="rId4" Type="http://schemas.openxmlformats.org/officeDocument/2006/relationships/image" Target="../media/image67.jpg"/></Relationships>
</file>

<file path=ppt/slides/_rels/slide10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08.xml"/><Relationship Id="rId1" Type="http://schemas.openxmlformats.org/officeDocument/2006/relationships/slideLayout" Target="../slideLayouts/slideLayout59.xml"/></Relationships>
</file>

<file path=ppt/slides/_rels/slide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hyperlink" Target="https://al911board.com/ECD-Legacy-9-1-1-Cost-Reimbursement"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al911board.docuware.cloud/Docuware/Platform/WebClient/Forms/ecd-annual-certification-and-survey?orgID=d3fa1332-46cd-479e-9b76-3097f5c11ae5"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documentcloud.adobe.com/link/track?uri=urn:aaid:scds:US:cacba010-7c61-4ea4-b6b5-49c6f48250f3"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0.emf"/><Relationship Id="rId4" Type="http://schemas.openxmlformats.org/officeDocument/2006/relationships/package" Target="../embeddings/Microsoft_Excel_Worksheet4.xlsx"/></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1.emf"/><Relationship Id="rId4" Type="http://schemas.openxmlformats.org/officeDocument/2006/relationships/package" Target="../embeddings/Microsoft_Excel_Worksheet5.xlsx"/></Relationships>
</file>

<file path=ppt/slides/_rels/slide5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6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23.sv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6.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8.xml"/><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9.xml"/><Relationship Id="rId1" Type="http://schemas.openxmlformats.org/officeDocument/2006/relationships/slideLayout" Target="../slideLayouts/slideLayout35.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7.xml"/><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8.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9.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0.xml"/><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1.xml"/><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2.xml"/><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3.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4.xml"/><Relationship Id="rId1" Type="http://schemas.openxmlformats.org/officeDocument/2006/relationships/slideLayout" Target="../slideLayouts/slideLayout32.xml"/><Relationship Id="rId4" Type="http://schemas.openxmlformats.org/officeDocument/2006/relationships/image" Target="../media/image57.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8.png"/><Relationship Id="rId4"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7.xml"/><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8.xml"/><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6436" y="5921504"/>
            <a:ext cx="385765" cy="390528"/>
          </a:xfrm>
          <a:prstGeom prst="rect">
            <a:avLst/>
          </a:prstGeom>
        </p:spPr>
      </p:pic>
      <p:sp>
        <p:nvSpPr>
          <p:cNvPr id="7" name="Content Placeholder 12">
            <a:extLst>
              <a:ext uri="{FF2B5EF4-FFF2-40B4-BE49-F238E27FC236}">
                <a16:creationId xmlns:a16="http://schemas.microsoft.com/office/drawing/2014/main" id="{4444773A-FEC0-4E0C-B33B-5454ACBBE18C}"/>
              </a:ext>
            </a:extLst>
          </p:cNvPr>
          <p:cNvSpPr txBox="1">
            <a:spLocks/>
          </p:cNvSpPr>
          <p:nvPr/>
        </p:nvSpPr>
        <p:spPr>
          <a:xfrm>
            <a:off x="3089650" y="748144"/>
            <a:ext cx="9102350" cy="5311885"/>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9pPr>
          </a:lstStyle>
          <a:p>
            <a:pPr>
              <a:lnSpc>
                <a:spcPct val="100000"/>
              </a:lnSpc>
              <a:spcAft>
                <a:spcPts val="600"/>
              </a:spcAft>
              <a:buClrTx/>
              <a:buFont typeface="Arial" panose="020B0604020202020204" pitchFamily="34" charset="0"/>
              <a:buChar char="•"/>
            </a:pPr>
            <a:r>
              <a:rPr lang="en-US" sz="2000" b="1" dirty="0">
                <a:solidFill>
                  <a:schemeClr val="tx1"/>
                </a:solidFill>
                <a:latin typeface="Times New Roman" panose="02020603050405020304" pitchFamily="18" charset="0"/>
                <a:cs typeface="Times New Roman" panose="02020603050405020304" pitchFamily="18" charset="0"/>
              </a:rPr>
              <a:t>ENTER YOUR NAME </a:t>
            </a:r>
            <a:r>
              <a:rPr lang="en-US" sz="2000" dirty="0">
                <a:solidFill>
                  <a:schemeClr val="tx1"/>
                </a:solidFill>
                <a:latin typeface="Times New Roman" panose="02020603050405020304" pitchFamily="18" charset="0"/>
                <a:cs typeface="Times New Roman" panose="02020603050405020304" pitchFamily="18" charset="0"/>
              </a:rPr>
              <a:t>when you enter the conference room.  </a:t>
            </a:r>
          </a:p>
          <a:p>
            <a:pPr>
              <a:lnSpc>
                <a:spcPct val="100000"/>
              </a:lnSpc>
              <a:spcAft>
                <a:spcPts val="600"/>
              </a:spcAft>
              <a:buClrTx/>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All virtual attendees </a:t>
            </a:r>
            <a:r>
              <a:rPr lang="en-US" sz="2000" b="1" dirty="0">
                <a:solidFill>
                  <a:schemeClr val="tx1"/>
                </a:solidFill>
                <a:latin typeface="Times New Roman" panose="02020603050405020304" pitchFamily="18" charset="0"/>
                <a:cs typeface="Times New Roman" panose="02020603050405020304" pitchFamily="18" charset="0"/>
              </a:rPr>
              <a:t>are muted </a:t>
            </a:r>
            <a:r>
              <a:rPr lang="en-US" sz="2000" dirty="0">
                <a:solidFill>
                  <a:schemeClr val="tx1"/>
                </a:solidFill>
                <a:latin typeface="Times New Roman" panose="02020603050405020304" pitchFamily="18" charset="0"/>
                <a:cs typeface="Times New Roman" panose="02020603050405020304" pitchFamily="18" charset="0"/>
              </a:rPr>
              <a:t>by the meeting host from the beginning.  </a:t>
            </a:r>
          </a:p>
          <a:p>
            <a:pPr>
              <a:lnSpc>
                <a:spcPct val="100000"/>
              </a:lnSpc>
              <a:spcAft>
                <a:spcPts val="600"/>
              </a:spcAft>
              <a:buClrTx/>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If you are a </a:t>
            </a:r>
            <a:r>
              <a:rPr lang="en-US" sz="2000" b="1" dirty="0">
                <a:solidFill>
                  <a:schemeClr val="tx1"/>
                </a:solidFill>
                <a:latin typeface="Times New Roman" panose="02020603050405020304" pitchFamily="18" charset="0"/>
                <a:cs typeface="Times New Roman" panose="02020603050405020304" pitchFamily="18" charset="0"/>
              </a:rPr>
              <a:t>Board Member</a:t>
            </a:r>
            <a:r>
              <a:rPr lang="en-US" sz="2000" dirty="0">
                <a:solidFill>
                  <a:schemeClr val="tx1"/>
                </a:solidFill>
                <a:latin typeface="Times New Roman" panose="02020603050405020304" pitchFamily="18" charset="0"/>
                <a:cs typeface="Times New Roman" panose="02020603050405020304" pitchFamily="18" charset="0"/>
              </a:rPr>
              <a:t> joining by both phone and computer, please let Adam know what phone number you used to dial in so you can be un-muted. </a:t>
            </a:r>
          </a:p>
          <a:p>
            <a:pPr>
              <a:lnSpc>
                <a:spcPct val="100000"/>
              </a:lnSpc>
              <a:spcAft>
                <a:spcPts val="600"/>
              </a:spcAft>
              <a:buClrTx/>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If you are </a:t>
            </a:r>
            <a:r>
              <a:rPr lang="en-US" sz="2000" b="1" dirty="0">
                <a:solidFill>
                  <a:schemeClr val="tx1"/>
                </a:solidFill>
                <a:latin typeface="Times New Roman" panose="02020603050405020304" pitchFamily="18" charset="0"/>
                <a:cs typeface="Times New Roman" panose="02020603050405020304" pitchFamily="18" charset="0"/>
              </a:rPr>
              <a:t>joining by computer</a:t>
            </a:r>
            <a:r>
              <a:rPr lang="en-US" sz="2000" dirty="0">
                <a:solidFill>
                  <a:schemeClr val="tx1"/>
                </a:solidFill>
                <a:latin typeface="Times New Roman" panose="02020603050405020304" pitchFamily="18" charset="0"/>
                <a:cs typeface="Times New Roman" panose="02020603050405020304" pitchFamily="18" charset="0"/>
              </a:rPr>
              <a:t>, the chat feature is available to all attendees and participants.</a:t>
            </a:r>
          </a:p>
          <a:p>
            <a:pPr>
              <a:lnSpc>
                <a:spcPct val="100000"/>
              </a:lnSpc>
              <a:spcAft>
                <a:spcPts val="600"/>
              </a:spcAft>
              <a:buClrTx/>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If you are </a:t>
            </a:r>
            <a:r>
              <a:rPr lang="en-US" sz="2000" b="1" dirty="0">
                <a:solidFill>
                  <a:schemeClr val="tx1"/>
                </a:solidFill>
                <a:latin typeface="Times New Roman" panose="02020603050405020304" pitchFamily="18" charset="0"/>
                <a:cs typeface="Times New Roman" panose="02020603050405020304" pitchFamily="18" charset="0"/>
              </a:rPr>
              <a:t>joining using both</a:t>
            </a:r>
            <a:r>
              <a:rPr lang="en-US" sz="2000" dirty="0">
                <a:solidFill>
                  <a:schemeClr val="tx1"/>
                </a:solidFill>
                <a:latin typeface="Times New Roman" panose="02020603050405020304" pitchFamily="18" charset="0"/>
                <a:cs typeface="Times New Roman" panose="02020603050405020304" pitchFamily="18" charset="0"/>
              </a:rPr>
              <a:t>, turn audio off on the computer to prevent feedback.</a:t>
            </a:r>
            <a:endParaRPr lang="en-US" sz="2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0" y="-1"/>
            <a:ext cx="2862470" cy="6401753"/>
          </a:xfrm>
          <a:prstGeom prst="rect">
            <a:avLst/>
          </a:prstGeom>
          <a:solidFill>
            <a:schemeClr val="accent1">
              <a:lumMod val="75000"/>
            </a:schemeClr>
          </a:solidFill>
        </p:spPr>
        <p:txBody>
          <a:bodyPr wrap="square" rtlCol="0">
            <a:spAutoFit/>
          </a:bodyPr>
          <a:lstStyle/>
          <a:p>
            <a:endParaRPr lang="en-US" b="1" dirty="0">
              <a:solidFill>
                <a:schemeClr val="accent1"/>
              </a:solidFill>
              <a:latin typeface="+mj-lt"/>
            </a:endParaRPr>
          </a:p>
          <a:p>
            <a:endParaRPr lang="en-US" b="1" dirty="0">
              <a:solidFill>
                <a:schemeClr val="accent1"/>
              </a:solidFill>
              <a:latin typeface="+mj-lt"/>
            </a:endParaRPr>
          </a:p>
          <a:p>
            <a:endParaRPr lang="en-US" b="1" dirty="0">
              <a:solidFill>
                <a:schemeClr val="accent1"/>
              </a:solidFill>
              <a:latin typeface="+mj-lt"/>
            </a:endParaRPr>
          </a:p>
          <a:p>
            <a:endParaRPr lang="en-US" b="1" dirty="0">
              <a:solidFill>
                <a:schemeClr val="accent1"/>
              </a:solidFill>
              <a:latin typeface="+mj-lt"/>
            </a:endParaRPr>
          </a:p>
          <a:p>
            <a:endParaRPr lang="en-US" b="1" dirty="0">
              <a:solidFill>
                <a:schemeClr val="accent1"/>
              </a:solidFill>
              <a:latin typeface="+mj-lt"/>
            </a:endParaRPr>
          </a:p>
          <a:p>
            <a:endParaRPr lang="en-US" b="1" dirty="0">
              <a:solidFill>
                <a:schemeClr val="accent1"/>
              </a:solidFill>
              <a:latin typeface="+mj-lt"/>
            </a:endParaRPr>
          </a:p>
          <a:p>
            <a:endParaRPr lang="en-US" b="1" dirty="0">
              <a:solidFill>
                <a:schemeClr val="accent1"/>
              </a:solidFill>
              <a:latin typeface="+mj-lt"/>
            </a:endParaRPr>
          </a:p>
          <a:p>
            <a:endParaRPr lang="en-US" b="1" dirty="0">
              <a:solidFill>
                <a:schemeClr val="accent1"/>
              </a:solidFill>
              <a:latin typeface="+mj-lt"/>
            </a:endParaRPr>
          </a:p>
          <a:p>
            <a:endParaRPr lang="en-US" b="1" dirty="0">
              <a:solidFill>
                <a:schemeClr val="accent1"/>
              </a:solidFill>
              <a:latin typeface="+mj-lt"/>
            </a:endParaRPr>
          </a:p>
          <a:p>
            <a:endParaRPr lang="en-US" b="1" dirty="0">
              <a:solidFill>
                <a:schemeClr val="accent1"/>
              </a:solidFill>
              <a:latin typeface="+mj-lt"/>
            </a:endParaRPr>
          </a:p>
          <a:p>
            <a:pPr algn="ctr"/>
            <a:endParaRPr lang="en-US" sz="3200" b="1" dirty="0">
              <a:solidFill>
                <a:schemeClr val="accent1"/>
              </a:solidFill>
              <a:latin typeface="+mj-lt"/>
            </a:endParaRPr>
          </a:p>
          <a:p>
            <a:pPr algn="ctr"/>
            <a:endParaRPr lang="en-US" sz="3200" b="1" dirty="0">
              <a:solidFill>
                <a:schemeClr val="accent1"/>
              </a:solidFill>
              <a:latin typeface="+mj-lt"/>
            </a:endParaRPr>
          </a:p>
          <a:p>
            <a:pPr algn="ctr"/>
            <a:r>
              <a:rPr lang="en-US" sz="3200" b="1" dirty="0">
                <a:solidFill>
                  <a:schemeClr val="accent1"/>
                </a:solidFill>
                <a:latin typeface="+mj-lt"/>
              </a:rPr>
              <a:t>Alabama 9-1-1 Board</a:t>
            </a:r>
          </a:p>
          <a:p>
            <a:pPr algn="ctr"/>
            <a:r>
              <a:rPr lang="en-US" sz="3200" b="1" dirty="0">
                <a:solidFill>
                  <a:schemeClr val="accent1"/>
                </a:solidFill>
                <a:latin typeface="+mj-lt"/>
              </a:rPr>
              <a:t>Meeting</a:t>
            </a:r>
          </a:p>
          <a:p>
            <a:endParaRPr lang="en-US" sz="1000" b="1" dirty="0">
              <a:solidFill>
                <a:schemeClr val="accent1"/>
              </a:solidFill>
              <a:latin typeface="+mj-lt"/>
            </a:endParaRPr>
          </a:p>
          <a:p>
            <a:endParaRPr lang="en-US" sz="1000" b="1" dirty="0">
              <a:solidFill>
                <a:schemeClr val="accent1"/>
              </a:solidFill>
              <a:latin typeface="+mj-lt"/>
            </a:endParaRPr>
          </a:p>
          <a:p>
            <a:endParaRPr lang="en-US" sz="1000" b="1" dirty="0">
              <a:solidFill>
                <a:schemeClr val="accent1"/>
              </a:solidFill>
              <a:latin typeface="+mj-lt"/>
            </a:endParaRPr>
          </a:p>
          <a:p>
            <a:endParaRPr lang="en-US" sz="1000" b="1" dirty="0">
              <a:solidFill>
                <a:schemeClr val="accent1"/>
              </a:solidFill>
              <a:latin typeface="+mj-lt"/>
            </a:endParaRPr>
          </a:p>
          <a:p>
            <a:endParaRPr lang="en-US" sz="1000" b="1" dirty="0">
              <a:solidFill>
                <a:schemeClr val="accent1"/>
              </a:solidFill>
              <a:latin typeface="+mj-lt"/>
            </a:endParaRPr>
          </a:p>
          <a:p>
            <a:endParaRPr lang="en-US" sz="1000" b="1" dirty="0">
              <a:solidFill>
                <a:schemeClr val="accent1"/>
              </a:solidFill>
              <a:latin typeface="+mj-lt"/>
            </a:endParaRPr>
          </a:p>
          <a:p>
            <a:endParaRPr lang="en-US" sz="1000" b="1" dirty="0">
              <a:solidFill>
                <a:schemeClr val="accent1"/>
              </a:solidFill>
              <a:latin typeface="+mj-lt"/>
            </a:endParaRPr>
          </a:p>
        </p:txBody>
      </p:sp>
      <p:pic>
        <p:nvPicPr>
          <p:cNvPr id="9" name="Content Placeholder 8"/>
          <p:cNvPicPr>
            <a:picLocks noChangeAspect="1"/>
          </p:cNvPicPr>
          <p:nvPr/>
        </p:nvPicPr>
        <p:blipFill>
          <a:blip r:embed="rId4"/>
          <a:srcRect/>
          <a:stretch/>
        </p:blipFill>
        <p:spPr>
          <a:xfrm>
            <a:off x="143043" y="322551"/>
            <a:ext cx="2576384" cy="828585"/>
          </a:xfrm>
          <a:prstGeom prst="rect">
            <a:avLst/>
          </a:prstGeom>
        </p:spPr>
      </p:pic>
    </p:spTree>
    <p:extLst>
      <p:ext uri="{BB962C8B-B14F-4D97-AF65-F5344CB8AC3E}">
        <p14:creationId xmlns:p14="http://schemas.microsoft.com/office/powerpoint/2010/main" val="848932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latin typeface="Times New Roman" panose="02020603050405020304" pitchFamily="18" charset="0"/>
                <a:cs typeface="Times New Roman" panose="02020603050405020304" pitchFamily="18" charset="0"/>
              </a:rPr>
              <a:t>NG911 CPE</a:t>
            </a:r>
          </a:p>
        </p:txBody>
      </p:sp>
      <p:sp>
        <p:nvSpPr>
          <p:cNvPr id="2" name="Content Placeholder 1"/>
          <p:cNvSpPr>
            <a:spLocks noGrp="1"/>
          </p:cNvSpPr>
          <p:nvPr>
            <p:ph idx="1"/>
          </p:nvPr>
        </p:nvSpPr>
        <p:spPr>
          <a:xfrm>
            <a:off x="826852" y="1845733"/>
            <a:ext cx="10856068" cy="4465667"/>
          </a:xfrm>
        </p:spPr>
        <p:txBody>
          <a:bodyPr numCol="1">
            <a:normAutofit fontScale="85000" lnSpcReduction="20000"/>
          </a:bodyPr>
          <a:lstStyle/>
          <a:p>
            <a:pPr marL="571500" lvl="1" indent="-571500">
              <a:spcBef>
                <a:spcPts val="0"/>
              </a:spcBef>
              <a:spcAft>
                <a:spcPts val="1200"/>
              </a:spcAft>
              <a:buClrTx/>
              <a:buFont typeface="Arial" panose="020B0604020202020204" pitchFamily="34" charset="0"/>
              <a:buChar char="•"/>
            </a:pPr>
            <a:r>
              <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001 – Additional NG911 CPE Positions for Consolidation Project, $35,600.00</a:t>
            </a:r>
          </a:p>
          <a:p>
            <a:pPr marL="1097280" lvl="2" indent="-571500">
              <a:spcBef>
                <a:spcPts val="0"/>
              </a:spcBef>
              <a:spcAft>
                <a:spcPts val="1200"/>
              </a:spcAft>
              <a:buClrTx/>
              <a:buFont typeface="Wingdings" panose="05000000000000000000" pitchFamily="2" charset="2"/>
              <a:buChar char="Ø"/>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Recommend fully funding</a:t>
            </a:r>
          </a:p>
          <a:p>
            <a:pPr marL="571500" lvl="1" indent="-571500">
              <a:spcBef>
                <a:spcPts val="0"/>
              </a:spcBef>
              <a:spcAft>
                <a:spcPts val="1200"/>
              </a:spcAft>
              <a:buClrTx/>
              <a:buFont typeface="Arial" panose="020B0604020202020204" pitchFamily="34" charset="0"/>
              <a:buChar char="•"/>
            </a:pPr>
            <a:r>
              <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002 – NG911 Hosted CPE, $94,430.00</a:t>
            </a:r>
          </a:p>
          <a:p>
            <a:pPr marL="1097280" lvl="2" indent="-571500">
              <a:spcBef>
                <a:spcPts val="0"/>
              </a:spcBef>
              <a:spcAft>
                <a:spcPts val="1200"/>
              </a:spcAft>
              <a:buClrTx/>
              <a:buFont typeface="Wingdings" panose="05000000000000000000" pitchFamily="2" charset="2"/>
              <a:buChar char="Ø"/>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Recommend fully funding</a:t>
            </a:r>
          </a:p>
          <a:p>
            <a:pPr marL="571500" lvl="1" indent="-571500">
              <a:spcBef>
                <a:spcPts val="0"/>
              </a:spcBef>
              <a:spcAft>
                <a:spcPts val="1200"/>
              </a:spcAft>
              <a:buClrTx/>
              <a:buFont typeface="Arial" panose="020B0604020202020204" pitchFamily="34" charset="0"/>
              <a:buChar char="•"/>
            </a:pPr>
            <a:r>
              <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004 – NG911 Hosted CPE, $138,645.00</a:t>
            </a:r>
          </a:p>
          <a:p>
            <a:pPr marL="1097280" lvl="2" indent="-571500">
              <a:spcBef>
                <a:spcPts val="0"/>
              </a:spcBef>
              <a:spcAft>
                <a:spcPts val="1200"/>
              </a:spcAft>
              <a:buClrTx/>
              <a:buFont typeface="Wingdings" panose="05000000000000000000" pitchFamily="2" charset="2"/>
              <a:buChar char="Ø"/>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Recommend fully funding</a:t>
            </a:r>
          </a:p>
          <a:p>
            <a:pPr marL="571500" lvl="1" indent="-571500">
              <a:spcBef>
                <a:spcPts val="0"/>
              </a:spcBef>
              <a:spcAft>
                <a:spcPts val="1200"/>
              </a:spcAft>
              <a:buClrTx/>
              <a:buFont typeface="Arial" panose="020B0604020202020204" pitchFamily="34" charset="0"/>
              <a:buChar char="•"/>
            </a:pPr>
            <a:r>
              <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010 – NG911 On-premise CPE, $89,027.27</a:t>
            </a:r>
          </a:p>
          <a:p>
            <a:pPr marL="1097280" lvl="2" indent="-571500">
              <a:spcBef>
                <a:spcPts val="0"/>
              </a:spcBef>
              <a:spcAft>
                <a:spcPts val="1200"/>
              </a:spcAft>
              <a:buClrTx/>
              <a:buFont typeface="Wingdings" panose="05000000000000000000" pitchFamily="2" charset="2"/>
              <a:buChar char="Ø"/>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Recommend not funding at this time, further discussion needed with the applicant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1" y="5920873"/>
            <a:ext cx="385765" cy="390528"/>
          </a:xfrm>
          <a:prstGeom prst="rect">
            <a:avLst/>
          </a:prstGeom>
        </p:spPr>
      </p:pic>
    </p:spTree>
    <p:extLst>
      <p:ext uri="{BB962C8B-B14F-4D97-AF65-F5344CB8AC3E}">
        <p14:creationId xmlns:p14="http://schemas.microsoft.com/office/powerpoint/2010/main" val="3820346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r>
              <a:rPr lang="en-AU" sz="2800" dirty="0"/>
              <a:t>Significant Event Analysis – </a:t>
            </a:r>
            <a:r>
              <a:rPr lang="en-US" sz="2800" dirty="0">
                <a:effectLst/>
                <a:ea typeface="Calibri" panose="020F0502020204030204" pitchFamily="34" charset="0"/>
              </a:rPr>
              <a:t>October 22</a:t>
            </a:r>
            <a:r>
              <a:rPr lang="en-US" sz="2800" baseline="30000" dirty="0">
                <a:effectLst/>
                <a:ea typeface="Calibri" panose="020F0502020204030204" pitchFamily="34" charset="0"/>
              </a:rPr>
              <a:t>nd</a:t>
            </a:r>
            <a:r>
              <a:rPr lang="en-US" sz="2800" dirty="0">
                <a:effectLst/>
                <a:ea typeface="Calibri" panose="020F0502020204030204" pitchFamily="34" charset="0"/>
              </a:rPr>
              <a:t> PBX Compromise</a:t>
            </a:r>
            <a:endParaRPr lang="en-US" sz="2800" dirty="0"/>
          </a:p>
        </p:txBody>
      </p:sp>
      <p:sp>
        <p:nvSpPr>
          <p:cNvPr id="8" name="TextBox 7">
            <a:extLst>
              <a:ext uri="{FF2B5EF4-FFF2-40B4-BE49-F238E27FC236}">
                <a16:creationId xmlns:a16="http://schemas.microsoft.com/office/drawing/2014/main" id="{7B31BC4B-2D20-4DCA-93B3-6DF9F9EB988D}"/>
              </a:ext>
            </a:extLst>
          </p:cNvPr>
          <p:cNvSpPr txBox="1"/>
          <p:nvPr/>
        </p:nvSpPr>
        <p:spPr>
          <a:xfrm>
            <a:off x="7167320" y="2619802"/>
            <a:ext cx="4453662" cy="300723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On the night of October 22</a:t>
            </a:r>
            <a:r>
              <a:rPr kumimoji="0" lang="en-US" sz="2800" b="0" i="0" u="none" strike="noStrike" kern="1200" cap="none" spc="0" normalizeH="0" baseline="3000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nd</a:t>
            </a:r>
            <a:r>
              <a:rPr kumimoji="0" lang="en-US" sz="28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 someone accessed a poorly secured PBX at a dental office in Huntsville and used it to make calls to 9-1-1.</a:t>
            </a:r>
          </a:p>
        </p:txBody>
      </p:sp>
      <p:sp>
        <p:nvSpPr>
          <p:cNvPr id="3" name="TextBox 2">
            <a:extLst>
              <a:ext uri="{FF2B5EF4-FFF2-40B4-BE49-F238E27FC236}">
                <a16:creationId xmlns:a16="http://schemas.microsoft.com/office/drawing/2014/main" id="{83E8EB5B-D0F5-424D-B8A6-F7405FBF3A77}"/>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41</a:t>
            </a:r>
          </a:p>
        </p:txBody>
      </p:sp>
      <p:pic>
        <p:nvPicPr>
          <p:cNvPr id="7" name="Picture 6" descr="Diagram&#10;&#10;Description automatically generated">
            <a:extLst>
              <a:ext uri="{FF2B5EF4-FFF2-40B4-BE49-F238E27FC236}">
                <a16:creationId xmlns:a16="http://schemas.microsoft.com/office/drawing/2014/main" id="{3F18A4E2-88AB-4DA6-8CA8-C720780C37FC}"/>
              </a:ext>
            </a:extLst>
          </p:cNvPr>
          <p:cNvPicPr/>
          <p:nvPr/>
        </p:nvPicPr>
        <p:blipFill>
          <a:blip r:embed="rId3"/>
          <a:stretch>
            <a:fillRect/>
          </a:stretch>
        </p:blipFill>
        <p:spPr>
          <a:xfrm>
            <a:off x="661985" y="1774917"/>
            <a:ext cx="5854561" cy="4436751"/>
          </a:xfrm>
          <a:prstGeom prst="rect">
            <a:avLst/>
          </a:prstGeom>
        </p:spPr>
      </p:pic>
    </p:spTree>
    <p:extLst>
      <p:ext uri="{BB962C8B-B14F-4D97-AF65-F5344CB8AC3E}">
        <p14:creationId xmlns:p14="http://schemas.microsoft.com/office/powerpoint/2010/main" val="26048874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E8EB5B-D0F5-424D-B8A6-F7405FBF3A77}"/>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42</a:t>
            </a:r>
          </a:p>
        </p:txBody>
      </p:sp>
      <p:pic>
        <p:nvPicPr>
          <p:cNvPr id="6" name="Picture 5">
            <a:extLst>
              <a:ext uri="{FF2B5EF4-FFF2-40B4-BE49-F238E27FC236}">
                <a16:creationId xmlns:a16="http://schemas.microsoft.com/office/drawing/2014/main" id="{A53A7543-56DC-42E9-AA27-56D0A230A7F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05143" y="999414"/>
            <a:ext cx="8505509" cy="3446128"/>
          </a:xfrm>
          <a:prstGeom prst="rect">
            <a:avLst/>
          </a:prstGeom>
          <a:noFill/>
          <a:ln>
            <a:noFill/>
          </a:ln>
        </p:spPr>
      </p:pic>
      <p:sp>
        <p:nvSpPr>
          <p:cNvPr id="9" name="TextBox 8">
            <a:extLst>
              <a:ext uri="{FF2B5EF4-FFF2-40B4-BE49-F238E27FC236}">
                <a16:creationId xmlns:a16="http://schemas.microsoft.com/office/drawing/2014/main" id="{BCD2E441-3846-4C88-8A20-10BFDE26C62B}"/>
              </a:ext>
            </a:extLst>
          </p:cNvPr>
          <p:cNvSpPr txBox="1"/>
          <p:nvPr/>
        </p:nvSpPr>
        <p:spPr>
          <a:xfrm>
            <a:off x="661984" y="4744125"/>
            <a:ext cx="10791825" cy="131657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Utilizing VOIP steering service 9-1-1 Enable (managed by </a:t>
            </a:r>
            <a:r>
              <a:rPr kumimoji="0" lang="en-AU" sz="2400" b="0" i="0" u="none" strike="noStrike" kern="1200" cap="none" spc="0" normalizeH="0" baseline="0" noProof="0" dirty="0" err="1">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Intrado</a:t>
            </a:r>
            <a:r>
              <a:rPr kumimoji="0" lang="en-AU"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 the calls </a:t>
            </a:r>
            <a:r>
              <a:rPr kumimoji="0" lang="en-AU" sz="2400" b="0" i="0" u="none" strike="noStrike" kern="1200" cap="none" spc="0" normalizeH="0" baseline="0" noProof="0" dirty="0" err="1">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ingressed</a:t>
            </a:r>
            <a:r>
              <a:rPr kumimoji="0" lang="en-AU"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 the ANGEN network over Verizon Business SS7 trunks, with the routing destination of Huntsville-Madison 9-1-1.</a:t>
            </a: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55616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6D7EB0-A55B-44E5-96EF-F31715AFAAF3}"/>
              </a:ext>
            </a:extLst>
          </p:cNvPr>
          <p:cNvSpPr txBox="1"/>
          <p:nvPr/>
        </p:nvSpPr>
        <p:spPr>
          <a:xfrm>
            <a:off x="937549" y="1873700"/>
            <a:ext cx="10516262" cy="458529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233 calls in a forty-five-minute period were sent to Huntsville-Madison 9-1-1 from the dental office PBX. </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Fortunately, this event was non-service impacting as all calls coming into Huntsville-Madison 9-1-1 were answered. No calls routed to MEVO or another 9-1-1 center. However, if this had been an actual attempted Telephony Denial of Service (</a:t>
            </a:r>
            <a:r>
              <a:rPr kumimoji="0" lang="en-US" sz="2000" b="0" i="0" u="none" strike="noStrike" kern="1200" cap="none" spc="0" normalizeH="0" baseline="0" noProof="0" dirty="0" err="1">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TDoS</a:t>
            </a: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 attack, INdigital would have performed one of two actions:</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	1. Block the ingress Verizon Business SS7 trunks</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	2. Initiated the </a:t>
            </a:r>
            <a:r>
              <a:rPr kumimoji="0" lang="en-US" sz="2000" b="0" i="0" u="none" strike="noStrike" kern="1200" cap="none" spc="0" normalizeH="0" baseline="0" noProof="0" dirty="0" err="1">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TDoS</a:t>
            </a: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 policy in our ESRP.</a:t>
            </a:r>
          </a:p>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This was a valuable and non-harmful reminder to all that we need to be ever vigilant in network monitoring and cyber security. </a:t>
            </a:r>
          </a:p>
        </p:txBody>
      </p:sp>
      <p:sp>
        <p:nvSpPr>
          <p:cNvPr id="7" name="Text Placeholder 3">
            <a:extLst>
              <a:ext uri="{FF2B5EF4-FFF2-40B4-BE49-F238E27FC236}">
                <a16:creationId xmlns:a16="http://schemas.microsoft.com/office/drawing/2014/main" id="{DD90230C-80C8-4D84-B794-77570F4EEB16}"/>
              </a:ext>
            </a:extLst>
          </p:cNvPr>
          <p:cNvSpPr>
            <a:spLocks noGrp="1"/>
          </p:cNvSpPr>
          <p:nvPr>
            <p:ph type="body" sz="quarter" idx="13"/>
          </p:nvPr>
        </p:nvSpPr>
        <p:spPr>
          <a:xfrm>
            <a:off x="661986" y="1230965"/>
            <a:ext cx="10791825" cy="543952"/>
          </a:xfrm>
        </p:spPr>
        <p:txBody>
          <a:bodyPr>
            <a:normAutofit/>
          </a:bodyPr>
          <a:lstStyle/>
          <a:p>
            <a:r>
              <a:rPr lang="en-AU" sz="2800" dirty="0"/>
              <a:t>Significant Event Analysis – </a:t>
            </a:r>
            <a:r>
              <a:rPr lang="en-US" sz="2800" dirty="0">
                <a:effectLst/>
                <a:ea typeface="Calibri" panose="020F0502020204030204" pitchFamily="34" charset="0"/>
              </a:rPr>
              <a:t>October 22</a:t>
            </a:r>
            <a:r>
              <a:rPr lang="en-US" sz="2800" baseline="30000" dirty="0">
                <a:effectLst/>
                <a:ea typeface="Calibri" panose="020F0502020204030204" pitchFamily="34" charset="0"/>
              </a:rPr>
              <a:t>nd</a:t>
            </a:r>
            <a:r>
              <a:rPr lang="en-US" sz="2800" dirty="0">
                <a:effectLst/>
                <a:ea typeface="Calibri" panose="020F0502020204030204" pitchFamily="34" charset="0"/>
              </a:rPr>
              <a:t> PBX Compromise</a:t>
            </a:r>
            <a:endParaRPr lang="en-US" sz="2800" dirty="0"/>
          </a:p>
        </p:txBody>
      </p:sp>
      <p:sp>
        <p:nvSpPr>
          <p:cNvPr id="9" name="TextBox 8">
            <a:extLst>
              <a:ext uri="{FF2B5EF4-FFF2-40B4-BE49-F238E27FC236}">
                <a16:creationId xmlns:a16="http://schemas.microsoft.com/office/drawing/2014/main" id="{71D62486-37B2-489D-8561-41CE622FB0F2}"/>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43</a:t>
            </a:r>
          </a:p>
        </p:txBody>
      </p:sp>
    </p:spTree>
    <p:extLst>
      <p:ext uri="{BB962C8B-B14F-4D97-AF65-F5344CB8AC3E}">
        <p14:creationId xmlns:p14="http://schemas.microsoft.com/office/powerpoint/2010/main" val="18476210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DD90230C-80C8-4D84-B794-77570F4EEB16}"/>
              </a:ext>
            </a:extLst>
          </p:cNvPr>
          <p:cNvSpPr>
            <a:spLocks noGrp="1"/>
          </p:cNvSpPr>
          <p:nvPr>
            <p:ph type="body" sz="quarter" idx="13"/>
          </p:nvPr>
        </p:nvSpPr>
        <p:spPr>
          <a:xfrm>
            <a:off x="661986" y="1230965"/>
            <a:ext cx="10791825" cy="543952"/>
          </a:xfrm>
        </p:spPr>
        <p:txBody>
          <a:bodyPr>
            <a:normAutofit/>
          </a:bodyPr>
          <a:lstStyle/>
          <a:p>
            <a:r>
              <a:rPr lang="en-AU" sz="2800" dirty="0"/>
              <a:t>Significant Event Analysis – </a:t>
            </a:r>
            <a:r>
              <a:rPr lang="en-US" sz="2800" dirty="0">
                <a:effectLst/>
                <a:ea typeface="Calibri" panose="020F0502020204030204" pitchFamily="34" charset="0"/>
              </a:rPr>
              <a:t>Hurricane Zeta</a:t>
            </a:r>
            <a:endParaRPr lang="en-US" sz="2800" dirty="0"/>
          </a:p>
        </p:txBody>
      </p:sp>
      <p:graphicFrame>
        <p:nvGraphicFramePr>
          <p:cNvPr id="2" name="Table 1">
            <a:extLst>
              <a:ext uri="{FF2B5EF4-FFF2-40B4-BE49-F238E27FC236}">
                <a16:creationId xmlns:a16="http://schemas.microsoft.com/office/drawing/2014/main" id="{693A60AD-819E-4D8D-A3C5-E0517958210E}"/>
              </a:ext>
            </a:extLst>
          </p:cNvPr>
          <p:cNvGraphicFramePr>
            <a:graphicFrameLocks noGrp="1"/>
          </p:cNvGraphicFramePr>
          <p:nvPr>
            <p:extLst/>
          </p:nvPr>
        </p:nvGraphicFramePr>
        <p:xfrm>
          <a:off x="613458" y="2006411"/>
          <a:ext cx="10992090" cy="4222692"/>
        </p:xfrm>
        <a:graphic>
          <a:graphicData uri="http://schemas.openxmlformats.org/drawingml/2006/table">
            <a:tbl>
              <a:tblPr firstRow="1" firstCol="1" bandRow="1"/>
              <a:tblGrid>
                <a:gridCol w="506078">
                  <a:extLst>
                    <a:ext uri="{9D8B030D-6E8A-4147-A177-3AD203B41FA5}">
                      <a16:colId xmlns:a16="http://schemas.microsoft.com/office/drawing/2014/main" val="913427263"/>
                    </a:ext>
                  </a:extLst>
                </a:gridCol>
                <a:gridCol w="1567752">
                  <a:extLst>
                    <a:ext uri="{9D8B030D-6E8A-4147-A177-3AD203B41FA5}">
                      <a16:colId xmlns:a16="http://schemas.microsoft.com/office/drawing/2014/main" val="1117355439"/>
                    </a:ext>
                  </a:extLst>
                </a:gridCol>
                <a:gridCol w="923206">
                  <a:extLst>
                    <a:ext uri="{9D8B030D-6E8A-4147-A177-3AD203B41FA5}">
                      <a16:colId xmlns:a16="http://schemas.microsoft.com/office/drawing/2014/main" val="2009535309"/>
                    </a:ext>
                  </a:extLst>
                </a:gridCol>
                <a:gridCol w="977725">
                  <a:extLst>
                    <a:ext uri="{9D8B030D-6E8A-4147-A177-3AD203B41FA5}">
                      <a16:colId xmlns:a16="http://schemas.microsoft.com/office/drawing/2014/main" val="4076299749"/>
                    </a:ext>
                  </a:extLst>
                </a:gridCol>
                <a:gridCol w="1194593">
                  <a:extLst>
                    <a:ext uri="{9D8B030D-6E8A-4147-A177-3AD203B41FA5}">
                      <a16:colId xmlns:a16="http://schemas.microsoft.com/office/drawing/2014/main" val="163923750"/>
                    </a:ext>
                  </a:extLst>
                </a:gridCol>
                <a:gridCol w="460392">
                  <a:extLst>
                    <a:ext uri="{9D8B030D-6E8A-4147-A177-3AD203B41FA5}">
                      <a16:colId xmlns:a16="http://schemas.microsoft.com/office/drawing/2014/main" val="3791108202"/>
                    </a:ext>
                  </a:extLst>
                </a:gridCol>
                <a:gridCol w="533084">
                  <a:extLst>
                    <a:ext uri="{9D8B030D-6E8A-4147-A177-3AD203B41FA5}">
                      <a16:colId xmlns:a16="http://schemas.microsoft.com/office/drawing/2014/main" val="3460155921"/>
                    </a:ext>
                  </a:extLst>
                </a:gridCol>
                <a:gridCol w="1658619">
                  <a:extLst>
                    <a:ext uri="{9D8B030D-6E8A-4147-A177-3AD203B41FA5}">
                      <a16:colId xmlns:a16="http://schemas.microsoft.com/office/drawing/2014/main" val="2194784573"/>
                    </a:ext>
                  </a:extLst>
                </a:gridCol>
                <a:gridCol w="179310">
                  <a:extLst>
                    <a:ext uri="{9D8B030D-6E8A-4147-A177-3AD203B41FA5}">
                      <a16:colId xmlns:a16="http://schemas.microsoft.com/office/drawing/2014/main" val="3449818905"/>
                    </a:ext>
                  </a:extLst>
                </a:gridCol>
                <a:gridCol w="776607">
                  <a:extLst>
                    <a:ext uri="{9D8B030D-6E8A-4147-A177-3AD203B41FA5}">
                      <a16:colId xmlns:a16="http://schemas.microsoft.com/office/drawing/2014/main" val="4246794906"/>
                    </a:ext>
                  </a:extLst>
                </a:gridCol>
                <a:gridCol w="934110">
                  <a:extLst>
                    <a:ext uri="{9D8B030D-6E8A-4147-A177-3AD203B41FA5}">
                      <a16:colId xmlns:a16="http://schemas.microsoft.com/office/drawing/2014/main" val="1480839393"/>
                    </a:ext>
                  </a:extLst>
                </a:gridCol>
                <a:gridCol w="1280614">
                  <a:extLst>
                    <a:ext uri="{9D8B030D-6E8A-4147-A177-3AD203B41FA5}">
                      <a16:colId xmlns:a16="http://schemas.microsoft.com/office/drawing/2014/main" val="3530760772"/>
                    </a:ext>
                  </a:extLst>
                </a:gridCol>
              </a:tblGrid>
              <a:tr h="387350">
                <a:tc gridSpan="5">
                  <a:txBody>
                    <a:bodyPr/>
                    <a:lstStyle/>
                    <a:p>
                      <a:pPr marL="0" marR="0" algn="ctr">
                        <a:lnSpc>
                          <a:spcPct val="11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Call Volume Increase by Percentage for Hurricane Zeta over the Previous Week</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just">
                        <a:lnSpc>
                          <a:spcPct val="115000"/>
                        </a:lnSpc>
                      </a:pPr>
                      <a:endParaRPr lang="en-US" sz="2000">
                        <a:effectLst/>
                        <a:latin typeface="Gotham" panose="02000504050000020004" pitchFamily="2"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6">
                  <a:txBody>
                    <a:bodyPr/>
                    <a:lstStyle/>
                    <a:p>
                      <a:pPr marL="0" marR="0" algn="ctr">
                        <a:lnSpc>
                          <a:spcPct val="115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Call Volume Decrease by Percentage for Hurricane Zeta over the Previous Week</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80195170"/>
                  </a:ext>
                </a:extLst>
              </a:tr>
              <a:tr h="588645">
                <a:tc>
                  <a:txBody>
                    <a:bodyPr/>
                    <a:lstStyle/>
                    <a:p>
                      <a:pPr marL="0" marR="0" algn="ctr">
                        <a:lnSpc>
                          <a:spcPct val="115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PSAP</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10/21 to 10/23</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10/28 to 10/30</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Percent Increase</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2000" dirty="0">
                        <a:effectLst/>
                        <a:latin typeface="Gotham" panose="02000504050000020004" pitchFamily="2"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PSAP</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10/21 to 10/23</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10/28 to 10/30</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Percent Decrease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0450018"/>
                  </a:ext>
                </a:extLst>
              </a:tr>
              <a:tr h="184150">
                <a:tc>
                  <a:txBody>
                    <a:bodyPr/>
                    <a:lstStyle/>
                    <a:p>
                      <a:pPr marL="0" marR="0" algn="ctr">
                        <a:lnSpc>
                          <a:spcPct val="115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Coosa</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104</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550%</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15000"/>
                        </a:lnSpc>
                      </a:pPr>
                      <a:endParaRPr lang="en-US" sz="2000">
                        <a:effectLst/>
                        <a:latin typeface="Gotham" panose="02000504050000020004" pitchFamily="2"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just">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Albertville PD</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l">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-83%</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99266034"/>
                  </a:ext>
                </a:extLst>
              </a:tr>
              <a:tr h="184150">
                <a:tc>
                  <a:txBody>
                    <a:bodyPr/>
                    <a:lstStyle/>
                    <a:p>
                      <a:pPr marL="0" marR="0" algn="ctr">
                        <a:lnSpc>
                          <a:spcPct val="115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Wilcox</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173</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440%</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15000"/>
                        </a:lnSpc>
                      </a:pPr>
                      <a:endParaRPr lang="en-US" sz="2000">
                        <a:effectLst/>
                        <a:latin typeface="Gotham" panose="02000504050000020004" pitchFamily="2"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Jackson PD</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gridSpan="2">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55302775"/>
                  </a:ext>
                </a:extLst>
              </a:tr>
              <a:tr h="184150">
                <a:tc>
                  <a:txBody>
                    <a:bodyPr/>
                    <a:lstStyle/>
                    <a:p>
                      <a:pPr marL="0" marR="0" algn="ctr">
                        <a:lnSpc>
                          <a:spcPct val="115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Clarke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255</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420%</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15000"/>
                        </a:lnSpc>
                      </a:pPr>
                      <a:endParaRPr lang="en-US" sz="2000">
                        <a:effectLst/>
                        <a:latin typeface="Gotham" panose="02000504050000020004" pitchFamily="2"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Flomaton</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gridSpan="2">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-46%</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58355614"/>
                  </a:ext>
                </a:extLst>
              </a:tr>
              <a:tr h="184150">
                <a:tc>
                  <a:txBody>
                    <a:bodyPr/>
                    <a:lstStyle/>
                    <a:p>
                      <a:pPr marL="0" marR="0" algn="ctr">
                        <a:lnSpc>
                          <a:spcPct val="115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Perry</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107</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346%</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15000"/>
                        </a:lnSpc>
                      </a:pPr>
                      <a:endParaRPr lang="en-US" sz="2000" dirty="0">
                        <a:effectLst/>
                        <a:latin typeface="Gotham" panose="02000504050000020004" pitchFamily="2"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Franklin</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gridSpan="2">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95</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71</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67388597"/>
                  </a:ext>
                </a:extLst>
              </a:tr>
              <a:tr h="184150">
                <a:tc>
                  <a:txBody>
                    <a:bodyPr/>
                    <a:lstStyle/>
                    <a:p>
                      <a:pPr marL="0" marR="0" algn="ctr">
                        <a:lnSpc>
                          <a:spcPct val="115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Washington</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38</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154</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305%</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15000"/>
                        </a:lnSpc>
                      </a:pPr>
                      <a:endParaRPr lang="en-US" sz="2000">
                        <a:effectLst/>
                        <a:latin typeface="Gotham" panose="02000504050000020004" pitchFamily="2"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Madison*</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gridSpan="2">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1359</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1039</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45868010"/>
                  </a:ext>
                </a:extLst>
              </a:tr>
              <a:tr h="184150">
                <a:tc>
                  <a:txBody>
                    <a:bodyPr/>
                    <a:lstStyle/>
                    <a:p>
                      <a:pPr marL="0" marR="0" algn="ctr">
                        <a:lnSpc>
                          <a:spcPct val="115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Goodwater</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300%</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15000"/>
                        </a:lnSpc>
                      </a:pPr>
                      <a:endParaRPr lang="en-US" sz="2000">
                        <a:effectLst/>
                        <a:latin typeface="Gotham" panose="02000504050000020004" pitchFamily="2"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Pickens</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gridSpan="2">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71</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56</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87702276"/>
                  </a:ext>
                </a:extLst>
              </a:tr>
              <a:tr h="184150">
                <a:tc>
                  <a:txBody>
                    <a:bodyPr/>
                    <a:lstStyle/>
                    <a:p>
                      <a:pPr marL="0" marR="0" algn="ctr">
                        <a:lnSpc>
                          <a:spcPct val="115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Abbeville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288%</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15000"/>
                        </a:lnSpc>
                      </a:pPr>
                      <a:endParaRPr lang="en-US" sz="2000">
                        <a:effectLst/>
                        <a:latin typeface="Gotham" panose="02000504050000020004" pitchFamily="2"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Irondale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gridSpan="2">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51</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43</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72141051"/>
                  </a:ext>
                </a:extLst>
              </a:tr>
              <a:tr h="184150">
                <a:tc>
                  <a:txBody>
                    <a:bodyPr/>
                    <a:lstStyle/>
                    <a:p>
                      <a:pPr marL="0" marR="0" algn="ctr">
                        <a:lnSpc>
                          <a:spcPct val="115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Lowndes</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33</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119</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261%</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15000"/>
                        </a:lnSpc>
                      </a:pPr>
                      <a:endParaRPr lang="en-US" sz="2000">
                        <a:effectLst/>
                        <a:latin typeface="Gotham" panose="02000504050000020004" pitchFamily="2"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Covington</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gridSpan="2">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143</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121</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04634586"/>
                  </a:ext>
                </a:extLst>
              </a:tr>
              <a:tr h="184150">
                <a:tc>
                  <a:txBody>
                    <a:bodyPr/>
                    <a:lstStyle/>
                    <a:p>
                      <a:pPr marL="0" marR="0" algn="ctr">
                        <a:lnSpc>
                          <a:spcPct val="115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Randolph</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63</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208</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230%</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15000"/>
                        </a:lnSpc>
                      </a:pPr>
                      <a:endParaRPr lang="en-US" sz="2000">
                        <a:effectLst/>
                        <a:latin typeface="Gotham" panose="02000504050000020004" pitchFamily="2"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Troy </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gridSpan="2">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99</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hMerge="1">
                  <a:txBody>
                    <a:bodyPr/>
                    <a:lstStyle/>
                    <a:p>
                      <a:endParaRPr lang="en-US"/>
                    </a:p>
                  </a:txBody>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84</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76924440"/>
                  </a:ext>
                </a:extLst>
              </a:tr>
              <a:tr h="190500">
                <a:tc>
                  <a:txBody>
                    <a:bodyPr/>
                    <a:lstStyle/>
                    <a:p>
                      <a:pPr marL="0" marR="0" algn="ctr">
                        <a:lnSpc>
                          <a:spcPct val="115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Chilton</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187</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615</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229%</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2000">
                        <a:effectLst/>
                        <a:latin typeface="Gotham" panose="02000504050000020004" pitchFamily="2"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Lawrence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62</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4806015"/>
                  </a:ext>
                </a:extLst>
              </a:tr>
            </a:tbl>
          </a:graphicData>
        </a:graphic>
      </p:graphicFrame>
      <p:sp>
        <p:nvSpPr>
          <p:cNvPr id="3" name="TextBox 2">
            <a:extLst>
              <a:ext uri="{FF2B5EF4-FFF2-40B4-BE49-F238E27FC236}">
                <a16:creationId xmlns:a16="http://schemas.microsoft.com/office/drawing/2014/main" id="{629BE06A-22BD-4C0D-B1A0-E9BB961B68FF}"/>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43</a:t>
            </a:r>
          </a:p>
        </p:txBody>
      </p:sp>
    </p:spTree>
    <p:extLst>
      <p:ext uri="{BB962C8B-B14F-4D97-AF65-F5344CB8AC3E}">
        <p14:creationId xmlns:p14="http://schemas.microsoft.com/office/powerpoint/2010/main" val="26408527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a:lnSpc>
                <a:spcPct val="150000"/>
              </a:lnSpc>
            </a:pPr>
            <a:r>
              <a:rPr lang="en-US" b="1" dirty="0"/>
              <a:t>Questions?</a:t>
            </a:r>
            <a:endParaRPr lang="en-US" dirty="0"/>
          </a:p>
          <a:p>
            <a:endParaRPr lang="en-US" dirty="0"/>
          </a:p>
        </p:txBody>
      </p:sp>
      <p:sp>
        <p:nvSpPr>
          <p:cNvPr id="5" name="Text Placeholder 4"/>
          <p:cNvSpPr>
            <a:spLocks noGrp="1"/>
          </p:cNvSpPr>
          <p:nvPr>
            <p:ph type="body" sz="quarter" idx="14"/>
          </p:nvPr>
        </p:nvSpPr>
        <p:spPr/>
        <p:txBody>
          <a:bodyPr/>
          <a:lstStyle/>
          <a:p>
            <a:r>
              <a:rPr lang="en-US" dirty="0"/>
              <a:t>1616 Directors Row</a:t>
            </a:r>
          </a:p>
          <a:p>
            <a:r>
              <a:rPr lang="en-US" dirty="0"/>
              <a:t>Fort Wayne, IN 46808</a:t>
            </a:r>
          </a:p>
        </p:txBody>
      </p:sp>
      <p:sp>
        <p:nvSpPr>
          <p:cNvPr id="6" name="Text Placeholder 5"/>
          <p:cNvSpPr>
            <a:spLocks noGrp="1"/>
          </p:cNvSpPr>
          <p:nvPr>
            <p:ph type="body" sz="quarter" idx="17"/>
          </p:nvPr>
        </p:nvSpPr>
        <p:spPr>
          <a:xfrm>
            <a:off x="5371829" y="5527003"/>
            <a:ext cx="2479153" cy="676275"/>
          </a:xfrm>
        </p:spPr>
        <p:txBody>
          <a:bodyPr/>
          <a:lstStyle/>
          <a:p>
            <a:r>
              <a:rPr lang="en-US" dirty="0"/>
              <a:t>877.469.2010</a:t>
            </a:r>
          </a:p>
          <a:p>
            <a:r>
              <a:rPr lang="en-US" dirty="0"/>
              <a:t>256.276.6854</a:t>
            </a:r>
          </a:p>
        </p:txBody>
      </p:sp>
      <p:sp>
        <p:nvSpPr>
          <p:cNvPr id="7" name="Text Placeholder 6"/>
          <p:cNvSpPr>
            <a:spLocks noGrp="1"/>
          </p:cNvSpPr>
          <p:nvPr>
            <p:ph type="body" sz="quarter" idx="18"/>
          </p:nvPr>
        </p:nvSpPr>
        <p:spPr>
          <a:xfrm>
            <a:off x="8446189" y="5485227"/>
            <a:ext cx="2479153" cy="676275"/>
          </a:xfrm>
        </p:spPr>
        <p:txBody>
          <a:bodyPr/>
          <a:lstStyle/>
          <a:p>
            <a:r>
              <a:rPr lang="en-US" dirty="0"/>
              <a:t>cbranch@indigital.net</a:t>
            </a:r>
          </a:p>
        </p:txBody>
      </p:sp>
    </p:spTree>
    <p:extLst>
      <p:ext uri="{BB962C8B-B14F-4D97-AF65-F5344CB8AC3E}">
        <p14:creationId xmlns:p14="http://schemas.microsoft.com/office/powerpoint/2010/main" val="41792947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GIS Report</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(Tab 9)</a:t>
            </a:r>
          </a:p>
        </p:txBody>
      </p:sp>
      <p:sp>
        <p:nvSpPr>
          <p:cNvPr id="5" name="Text Placeholder 4"/>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GIS Team</a:t>
            </a:r>
          </a:p>
          <a:p>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3699168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map&#10;&#10;Description automatically generated">
            <a:extLst>
              <a:ext uri="{FF2B5EF4-FFF2-40B4-BE49-F238E27FC236}">
                <a16:creationId xmlns:a16="http://schemas.microsoft.com/office/drawing/2014/main" id="{21C7F516-0C93-4B2F-9FE4-E0E346C0C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18" y="0"/>
            <a:ext cx="5299364" cy="6858000"/>
          </a:xfrm>
          <a:prstGeom prst="rect">
            <a:avLst/>
          </a:prstGeom>
        </p:spPr>
      </p:pic>
      <p:pic>
        <p:nvPicPr>
          <p:cNvPr id="9" name="Picture 8" descr="Map&#10;&#10;Description automatically generated">
            <a:extLst>
              <a:ext uri="{FF2B5EF4-FFF2-40B4-BE49-F238E27FC236}">
                <a16:creationId xmlns:a16="http://schemas.microsoft.com/office/drawing/2014/main" id="{3857E47F-CA73-465B-A5A9-138377763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8618" y="0"/>
            <a:ext cx="5299364" cy="6858000"/>
          </a:xfrm>
          <a:prstGeom prst="rect">
            <a:avLst/>
          </a:prstGeom>
        </p:spPr>
      </p:pic>
    </p:spTree>
    <p:extLst>
      <p:ext uri="{BB962C8B-B14F-4D97-AF65-F5344CB8AC3E}">
        <p14:creationId xmlns:p14="http://schemas.microsoft.com/office/powerpoint/2010/main" val="795983092"/>
      </p:ext>
    </p:extLst>
  </p:cSld>
  <p:clrMapOvr>
    <a:masterClrMapping/>
  </p:clrMapOvr>
  <p:transition spd="slow">
    <p:wip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0E694C6-E41E-48DE-B06E-2E08FFF92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93" y="0"/>
            <a:ext cx="5299364" cy="6858000"/>
          </a:xfrm>
          <a:prstGeom prst="rect">
            <a:avLst/>
          </a:prstGeom>
        </p:spPr>
      </p:pic>
      <p:pic>
        <p:nvPicPr>
          <p:cNvPr id="5" name="Picture 4" descr="Map&#10;&#10;Description automatically generated">
            <a:extLst>
              <a:ext uri="{FF2B5EF4-FFF2-40B4-BE49-F238E27FC236}">
                <a16:creationId xmlns:a16="http://schemas.microsoft.com/office/drawing/2014/main" id="{189619BA-C359-421E-8D7B-BFD8FFED2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0043" y="0"/>
            <a:ext cx="5299364" cy="6858000"/>
          </a:xfrm>
          <a:prstGeom prst="rect">
            <a:avLst/>
          </a:prstGeom>
        </p:spPr>
      </p:pic>
    </p:spTree>
    <p:extLst>
      <p:ext uri="{BB962C8B-B14F-4D97-AF65-F5344CB8AC3E}">
        <p14:creationId xmlns:p14="http://schemas.microsoft.com/office/powerpoint/2010/main" val="4147374579"/>
      </p:ext>
    </p:extLst>
  </p:cSld>
  <p:clrMapOvr>
    <a:masterClrMapping/>
  </p:clrMapOvr>
  <p:transition spd="slow">
    <p:wip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C0331BEA-C0C3-4BBF-B726-FF990BD4D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622" y="0"/>
            <a:ext cx="5299364" cy="6858000"/>
          </a:xfrm>
          <a:prstGeom prst="rect">
            <a:avLst/>
          </a:prstGeom>
        </p:spPr>
      </p:pic>
    </p:spTree>
    <p:extLst>
      <p:ext uri="{BB962C8B-B14F-4D97-AF65-F5344CB8AC3E}">
        <p14:creationId xmlns:p14="http://schemas.microsoft.com/office/powerpoint/2010/main" val="4137604278"/>
      </p:ext>
    </p:extLst>
  </p:cSld>
  <p:clrMapOvr>
    <a:masterClrMapping/>
  </p:clrMapOvr>
  <p:transition spd="slow">
    <p:wip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Old Business	</a:t>
            </a:r>
          </a:p>
        </p:txBody>
      </p:sp>
      <p:sp>
        <p:nvSpPr>
          <p:cNvPr id="3" name="Text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Board Members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2179981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latin typeface="Times New Roman" panose="02020603050405020304" pitchFamily="18" charset="0"/>
                <a:cs typeface="Times New Roman" panose="02020603050405020304" pitchFamily="18" charset="0"/>
              </a:rPr>
              <a:t>Regional Connectivity Project</a:t>
            </a:r>
          </a:p>
        </p:txBody>
      </p:sp>
      <p:sp>
        <p:nvSpPr>
          <p:cNvPr id="2" name="Content Placeholder 1"/>
          <p:cNvSpPr>
            <a:spLocks noGrp="1"/>
          </p:cNvSpPr>
          <p:nvPr>
            <p:ph idx="1"/>
          </p:nvPr>
        </p:nvSpPr>
        <p:spPr>
          <a:xfrm>
            <a:off x="826852" y="1845733"/>
            <a:ext cx="10856068" cy="4465667"/>
          </a:xfrm>
        </p:spPr>
        <p:txBody>
          <a:bodyPr numCol="1">
            <a:normAutofit/>
          </a:bodyPr>
          <a:lstStyle/>
          <a:p>
            <a:pPr marL="571500" lvl="1" indent="-571500">
              <a:spcBef>
                <a:spcPts val="0"/>
              </a:spcBef>
              <a:spcAft>
                <a:spcPts val="1200"/>
              </a:spcAft>
              <a:buClrTx/>
              <a:buFont typeface="Arial" panose="020B0604020202020204" pitchFamily="34" charset="0"/>
              <a:buChar char="•"/>
            </a:pP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571500" lvl="1" indent="-571500">
              <a:spcBef>
                <a:spcPts val="0"/>
              </a:spcBef>
              <a:spcAft>
                <a:spcPts val="1200"/>
              </a:spcAft>
              <a:buClrTx/>
              <a:buFont typeface="Arial" panose="020B0604020202020204" pitchFamily="34" charset="0"/>
              <a:buChar char="•"/>
            </a:pPr>
            <a:r>
              <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006 – Regional Connectivity Project, $94,400</a:t>
            </a:r>
          </a:p>
          <a:p>
            <a:pPr marL="1097280" lvl="1" indent="-571500">
              <a:spcBef>
                <a:spcPts val="0"/>
              </a:spcBef>
              <a:spcAft>
                <a:spcPts val="1200"/>
              </a:spcAft>
              <a:buClrTx/>
              <a:buFont typeface="Wingdings" panose="05000000000000000000" pitchFamily="2" charset="2"/>
              <a:buChar char="Ø"/>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Recommend funding all eligible sub-applicants for a total of $88,500.00</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1" y="5920873"/>
            <a:ext cx="385765" cy="390528"/>
          </a:xfrm>
          <a:prstGeom prst="rect">
            <a:avLst/>
          </a:prstGeom>
        </p:spPr>
      </p:pic>
    </p:spTree>
    <p:extLst>
      <p:ext uri="{BB962C8B-B14F-4D97-AF65-F5344CB8AC3E}">
        <p14:creationId xmlns:p14="http://schemas.microsoft.com/office/powerpoint/2010/main" val="24855543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New Business	</a:t>
            </a:r>
          </a:p>
        </p:txBody>
      </p:sp>
      <p:sp>
        <p:nvSpPr>
          <p:cNvPr id="3" name="Text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Board Members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3674733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Public Comments</a:t>
            </a:r>
          </a:p>
        </p:txBody>
      </p:sp>
      <p:sp>
        <p:nvSpPr>
          <p:cNvPr id="3" name="Text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Open Forum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3087006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Committee Appointments &amp; Officer Elections</a:t>
            </a:r>
            <a:br>
              <a:rPr lang="en-US" dirty="0">
                <a:latin typeface="Times New Roman" panose="02020603050405020304" pitchFamily="18" charset="0"/>
                <a:cs typeface="Times New Roman" panose="02020603050405020304" pitchFamily="18" charset="0"/>
              </a:rPr>
            </a:br>
            <a:r>
              <a:rPr lang="en-US" sz="2400" dirty="0">
                <a:solidFill>
                  <a:prstClr val="black">
                    <a:lumMod val="85000"/>
                    <a:lumOff val="15000"/>
                  </a:prstClr>
                </a:solidFill>
                <a:latin typeface="Times New Roman" panose="02020603050405020304" pitchFamily="18" charset="0"/>
                <a:cs typeface="Times New Roman" panose="02020603050405020304" pitchFamily="18" charset="0"/>
              </a:rPr>
              <a:t>(Tabs 12 - 13)</a:t>
            </a:r>
            <a:endParaRPr lang="en-US"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Chairwoman Evelyn Causey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2212937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graphicFrame>
        <p:nvGraphicFramePr>
          <p:cNvPr id="8" name="Table 7">
            <a:extLst>
              <a:ext uri="{FF2B5EF4-FFF2-40B4-BE49-F238E27FC236}">
                <a16:creationId xmlns:a16="http://schemas.microsoft.com/office/drawing/2014/main" id="{EC21AD7D-DB33-4876-BB37-B05DCFAE5BDF}"/>
              </a:ext>
            </a:extLst>
          </p:cNvPr>
          <p:cNvGraphicFramePr>
            <a:graphicFrameLocks noGrp="1"/>
          </p:cNvGraphicFramePr>
          <p:nvPr>
            <p:extLst>
              <p:ext uri="{D42A27DB-BD31-4B8C-83A1-F6EECF244321}">
                <p14:modId xmlns:p14="http://schemas.microsoft.com/office/powerpoint/2010/main" val="2572758149"/>
              </p:ext>
            </p:extLst>
          </p:nvPr>
        </p:nvGraphicFramePr>
        <p:xfrm>
          <a:off x="355600" y="330199"/>
          <a:ext cx="11633200" cy="5590674"/>
        </p:xfrm>
        <a:graphic>
          <a:graphicData uri="http://schemas.openxmlformats.org/drawingml/2006/table">
            <a:tbl>
              <a:tblPr/>
              <a:tblGrid>
                <a:gridCol w="2326640">
                  <a:extLst>
                    <a:ext uri="{9D8B030D-6E8A-4147-A177-3AD203B41FA5}">
                      <a16:colId xmlns:a16="http://schemas.microsoft.com/office/drawing/2014/main" val="3146634017"/>
                    </a:ext>
                  </a:extLst>
                </a:gridCol>
                <a:gridCol w="2326640">
                  <a:extLst>
                    <a:ext uri="{9D8B030D-6E8A-4147-A177-3AD203B41FA5}">
                      <a16:colId xmlns:a16="http://schemas.microsoft.com/office/drawing/2014/main" val="1599921481"/>
                    </a:ext>
                  </a:extLst>
                </a:gridCol>
                <a:gridCol w="2326640">
                  <a:extLst>
                    <a:ext uri="{9D8B030D-6E8A-4147-A177-3AD203B41FA5}">
                      <a16:colId xmlns:a16="http://schemas.microsoft.com/office/drawing/2014/main" val="3358291971"/>
                    </a:ext>
                  </a:extLst>
                </a:gridCol>
                <a:gridCol w="2326640">
                  <a:extLst>
                    <a:ext uri="{9D8B030D-6E8A-4147-A177-3AD203B41FA5}">
                      <a16:colId xmlns:a16="http://schemas.microsoft.com/office/drawing/2014/main" val="114407836"/>
                    </a:ext>
                  </a:extLst>
                </a:gridCol>
                <a:gridCol w="2326640">
                  <a:extLst>
                    <a:ext uri="{9D8B030D-6E8A-4147-A177-3AD203B41FA5}">
                      <a16:colId xmlns:a16="http://schemas.microsoft.com/office/drawing/2014/main" val="4191143759"/>
                    </a:ext>
                  </a:extLst>
                </a:gridCol>
              </a:tblGrid>
              <a:tr h="310593">
                <a:tc>
                  <a:txBody>
                    <a:bodyPr/>
                    <a:lstStyle/>
                    <a:p>
                      <a:pPr algn="l" fontAlgn="b"/>
                      <a:endParaRPr lang="en-US" sz="1400" b="1" i="0" u="none" strike="noStrike">
                        <a:solidFill>
                          <a:srgbClr val="000000"/>
                        </a:solidFill>
                        <a:effectLst/>
                        <a:latin typeface="Times New Roman" panose="02020603050405020304" pitchFamily="18" charset="0"/>
                      </a:endParaRPr>
                    </a:p>
                  </a:txBody>
                  <a:tcPr marL="9371" marR="9371" marT="9371"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en-US" sz="1400" b="1" i="0" u="none" strike="noStrike">
                          <a:solidFill>
                            <a:srgbClr val="000000"/>
                          </a:solidFill>
                          <a:effectLst/>
                          <a:latin typeface="Times New Roman" panose="02020603050405020304" pitchFamily="18" charset="0"/>
                        </a:rPr>
                        <a:t>Existing Members</a:t>
                      </a:r>
                    </a:p>
                  </a:txBody>
                  <a:tcPr marL="9371" marR="9371" marT="93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400" b="1" i="0" u="none" strike="noStrike">
                          <a:solidFill>
                            <a:srgbClr val="000000"/>
                          </a:solidFill>
                          <a:effectLst/>
                          <a:latin typeface="Times New Roman" panose="02020603050405020304" pitchFamily="18" charset="0"/>
                        </a:rPr>
                        <a:t>New Appointments</a:t>
                      </a:r>
                    </a:p>
                  </a:txBody>
                  <a:tcPr marL="9371" marR="9371" marT="93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400" b="1" i="0" u="none" strike="noStrike">
                          <a:solidFill>
                            <a:srgbClr val="000000"/>
                          </a:solidFill>
                          <a:effectLst/>
                          <a:latin typeface="Times New Roman" panose="02020603050405020304" pitchFamily="18" charset="0"/>
                        </a:rPr>
                        <a:t>Proposed Meeting Rotation</a:t>
                      </a:r>
                    </a:p>
                  </a:txBody>
                  <a:tcPr marL="9371" marR="9371" marT="93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400" b="1" i="0" u="none" strike="noStrike">
                          <a:solidFill>
                            <a:srgbClr val="000000"/>
                          </a:solidFill>
                          <a:effectLst/>
                          <a:latin typeface="Times New Roman" panose="02020603050405020304" pitchFamily="18" charset="0"/>
                        </a:rPr>
                        <a:t>Anticipated Action Items</a:t>
                      </a:r>
                    </a:p>
                  </a:txBody>
                  <a:tcPr marL="9371" marR="9371" marT="93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6784690"/>
                  </a:ext>
                </a:extLst>
              </a:tr>
              <a:tr h="310593">
                <a:tc rowSpan="3">
                  <a:txBody>
                    <a:bodyPr/>
                    <a:lstStyle/>
                    <a:p>
                      <a:pPr algn="ctr" fontAlgn="ctr"/>
                      <a:r>
                        <a:rPr lang="en-US" sz="1400" b="1" i="0" u="none" strike="noStrike">
                          <a:solidFill>
                            <a:srgbClr val="000000"/>
                          </a:solidFill>
                          <a:effectLst/>
                          <a:latin typeface="Times New Roman" panose="02020603050405020304" pitchFamily="18" charset="0"/>
                        </a:rPr>
                        <a:t>Governance</a:t>
                      </a:r>
                    </a:p>
                  </a:txBody>
                  <a:tcPr marL="9371" marR="9371" marT="9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panose="02020603050405020304" pitchFamily="18" charset="0"/>
                        </a:rPr>
                        <a:t>Tim Webb</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fontAlgn="ctr"/>
                      <a:r>
                        <a:rPr lang="en-US" sz="1600" b="0" i="0" u="none" strike="noStrike" dirty="0">
                          <a:solidFill>
                            <a:srgbClr val="000000"/>
                          </a:solidFill>
                          <a:effectLst/>
                          <a:latin typeface="Times New Roman" panose="02020603050405020304" pitchFamily="18" charset="0"/>
                        </a:rPr>
                        <a:t>1st Wednesday afternoon of even months</a:t>
                      </a:r>
                    </a:p>
                  </a:txBody>
                  <a:tcPr marL="9371" marR="9371" marT="9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panose="02020603050405020304" pitchFamily="18" charset="0"/>
                        </a:rPr>
                        <a:t>Personnel Policies</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555028102"/>
                  </a:ext>
                </a:extLst>
              </a:tr>
              <a:tr h="310593">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Wayne Hutchins</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ALEMD changes</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56201115"/>
                  </a:ext>
                </a:extLst>
              </a:tr>
              <a:tr h="310593">
                <a:tc vMerge="1">
                  <a:txBody>
                    <a:bodyPr/>
                    <a:lstStyle/>
                    <a:p>
                      <a:endParaRPr lang="en-US"/>
                    </a:p>
                  </a:txBody>
                  <a:tcPr/>
                </a:tc>
                <a:tc>
                  <a:txBody>
                    <a:bodyPr/>
                    <a:lstStyle/>
                    <a:p>
                      <a:pPr algn="ctr" fontAlgn="b"/>
                      <a:r>
                        <a:rPr lang="en-US" sz="1400" b="1" i="0" u="sng" strike="noStrike">
                          <a:solidFill>
                            <a:srgbClr val="00B050"/>
                          </a:solidFill>
                          <a:effectLst/>
                          <a:latin typeface="Times New Roman" panose="02020603050405020304" pitchFamily="18" charset="0"/>
                        </a:rPr>
                        <a:t>vacancy</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ECD Certification changes</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470647"/>
                  </a:ext>
                </a:extLst>
              </a:tr>
              <a:tr h="310593">
                <a:tc rowSpan="3">
                  <a:txBody>
                    <a:bodyPr/>
                    <a:lstStyle/>
                    <a:p>
                      <a:pPr algn="ctr" fontAlgn="ctr"/>
                      <a:r>
                        <a:rPr lang="en-US" sz="1400" b="1" i="0" u="none" strike="noStrike">
                          <a:solidFill>
                            <a:srgbClr val="000000"/>
                          </a:solidFill>
                          <a:effectLst/>
                          <a:latin typeface="Times New Roman" panose="02020603050405020304" pitchFamily="18" charset="0"/>
                        </a:rPr>
                        <a:t>Education &amp; Outreach</a:t>
                      </a:r>
                    </a:p>
                  </a:txBody>
                  <a:tcPr marL="9371" marR="9371" marT="9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panose="02020603050405020304" pitchFamily="18" charset="0"/>
                        </a:rPr>
                        <a:t>Fred Johnson</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fontAlgn="ctr"/>
                      <a:r>
                        <a:rPr lang="en-US" sz="1600" b="0" i="0" u="none" strike="noStrike" dirty="0">
                          <a:solidFill>
                            <a:srgbClr val="000000"/>
                          </a:solidFill>
                          <a:effectLst/>
                          <a:latin typeface="Times New Roman" panose="02020603050405020304" pitchFamily="18" charset="0"/>
                        </a:rPr>
                        <a:t>1st Tuesday afternoon of even months</a:t>
                      </a:r>
                    </a:p>
                  </a:txBody>
                  <a:tcPr marL="9371" marR="9371" marT="9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Times New Roman" panose="02020603050405020304" pitchFamily="18" charset="0"/>
                        </a:rPr>
                        <a:t>Telecommunicator Course</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15746462"/>
                  </a:ext>
                </a:extLst>
              </a:tr>
              <a:tr h="310593">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Jeremy Williams</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LMS</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9000622"/>
                  </a:ext>
                </a:extLst>
              </a:tr>
              <a:tr h="310593">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Melissa Dove</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8032976"/>
                  </a:ext>
                </a:extLst>
              </a:tr>
              <a:tr h="310593">
                <a:tc rowSpan="3">
                  <a:txBody>
                    <a:bodyPr/>
                    <a:lstStyle/>
                    <a:p>
                      <a:pPr algn="ctr" fontAlgn="ctr"/>
                      <a:r>
                        <a:rPr lang="en-US" sz="1400" b="1" i="0" u="none" strike="noStrike">
                          <a:solidFill>
                            <a:srgbClr val="000000"/>
                          </a:solidFill>
                          <a:effectLst/>
                          <a:latin typeface="Times New Roman" panose="02020603050405020304" pitchFamily="18" charset="0"/>
                        </a:rPr>
                        <a:t>Finance</a:t>
                      </a:r>
                    </a:p>
                  </a:txBody>
                  <a:tcPr marL="9371" marR="9371" marT="9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panose="02020603050405020304" pitchFamily="18" charset="0"/>
                        </a:rPr>
                        <a:t>Robert Smith</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fontAlgn="ctr"/>
                      <a:r>
                        <a:rPr lang="en-US" sz="1600" b="0" i="0" u="none" strike="noStrike" dirty="0">
                          <a:solidFill>
                            <a:srgbClr val="000000"/>
                          </a:solidFill>
                          <a:effectLst/>
                          <a:latin typeface="Times New Roman" panose="02020603050405020304" pitchFamily="18" charset="0"/>
                        </a:rPr>
                        <a:t>1st Wednesday morning of even months</a:t>
                      </a:r>
                    </a:p>
                  </a:txBody>
                  <a:tcPr marL="9371" marR="9371" marT="9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panose="02020603050405020304" pitchFamily="18" charset="0"/>
                        </a:rPr>
                        <a:t>Grant Cycle 5</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59973038"/>
                  </a:ext>
                </a:extLst>
              </a:tr>
              <a:tr h="310593">
                <a:tc vMerge="1">
                  <a:txBody>
                    <a:bodyPr/>
                    <a:lstStyle/>
                    <a:p>
                      <a:endParaRPr lang="en-US"/>
                    </a:p>
                  </a:txBody>
                  <a:tcPr/>
                </a:tc>
                <a:tc>
                  <a:txBody>
                    <a:bodyPr/>
                    <a:lstStyle/>
                    <a:p>
                      <a:pPr algn="ctr" fontAlgn="b"/>
                      <a:r>
                        <a:rPr lang="en-US" sz="1400" b="1" i="0" u="sng" strike="noStrike">
                          <a:solidFill>
                            <a:srgbClr val="00B050"/>
                          </a:solidFill>
                          <a:effectLst/>
                          <a:latin typeface="Times New Roman" panose="02020603050405020304" pitchFamily="18" charset="0"/>
                        </a:rPr>
                        <a:t>vacancy</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1400" b="0" i="0" u="none" strike="noStrike" dirty="0">
                          <a:solidFill>
                            <a:srgbClr val="000000"/>
                          </a:solidFill>
                          <a:effectLst/>
                          <a:latin typeface="Times New Roman" panose="02020603050405020304" pitchFamily="18" charset="0"/>
                        </a:rPr>
                        <a:t>CPI planning</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79986270"/>
                  </a:ext>
                </a:extLst>
              </a:tr>
              <a:tr h="310593">
                <a:tc vMerge="1">
                  <a:txBody>
                    <a:bodyPr/>
                    <a:lstStyle/>
                    <a:p>
                      <a:endParaRPr lang="en-US"/>
                    </a:p>
                  </a:txBody>
                  <a:tcPr/>
                </a:tc>
                <a:tc>
                  <a:txBody>
                    <a:bodyPr/>
                    <a:lstStyle/>
                    <a:p>
                      <a:pPr algn="ctr" fontAlgn="b"/>
                      <a:r>
                        <a:rPr lang="en-US" sz="1400" b="1" i="0" u="sng" strike="noStrike">
                          <a:solidFill>
                            <a:srgbClr val="00B050"/>
                          </a:solidFill>
                          <a:effectLst/>
                          <a:latin typeface="Times New Roman" panose="02020603050405020304" pitchFamily="18" charset="0"/>
                        </a:rPr>
                        <a:t>vacancy</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9634470"/>
                  </a:ext>
                </a:extLst>
              </a:tr>
              <a:tr h="310593">
                <a:tc rowSpan="3">
                  <a:txBody>
                    <a:bodyPr/>
                    <a:lstStyle/>
                    <a:p>
                      <a:pPr algn="ctr" fontAlgn="ctr"/>
                      <a:r>
                        <a:rPr lang="en-US" sz="1400" b="1" i="0" u="none" strike="noStrike">
                          <a:solidFill>
                            <a:srgbClr val="000000"/>
                          </a:solidFill>
                          <a:effectLst/>
                          <a:latin typeface="Times New Roman" panose="02020603050405020304" pitchFamily="18" charset="0"/>
                        </a:rPr>
                        <a:t>Technical</a:t>
                      </a:r>
                    </a:p>
                  </a:txBody>
                  <a:tcPr marL="9371" marR="9371" marT="9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panose="02020603050405020304" pitchFamily="18" charset="0"/>
                        </a:rPr>
                        <a:t>Alan Campbell</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fontAlgn="ctr"/>
                      <a:r>
                        <a:rPr lang="en-US" sz="1600" b="0" i="0" u="none" strike="noStrike" dirty="0">
                          <a:solidFill>
                            <a:srgbClr val="000000"/>
                          </a:solidFill>
                          <a:effectLst/>
                          <a:latin typeface="Times New Roman" panose="02020603050405020304" pitchFamily="18" charset="0"/>
                        </a:rPr>
                        <a:t>1st Tuesday morning of even months</a:t>
                      </a:r>
                    </a:p>
                  </a:txBody>
                  <a:tcPr marL="9371" marR="9371" marT="9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panose="02020603050405020304" pitchFamily="18" charset="0"/>
                        </a:rPr>
                        <a:t>GIS onboarding</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3400244"/>
                  </a:ext>
                </a:extLst>
              </a:tr>
              <a:tr h="310593">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Brandon Wallace</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Completion ESInet migration</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40094007"/>
                  </a:ext>
                </a:extLst>
              </a:tr>
              <a:tr h="310593">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John Nettles</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Carrier conversion</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4603272"/>
                  </a:ext>
                </a:extLst>
              </a:tr>
              <a:tr h="310593">
                <a:tc>
                  <a:txBody>
                    <a:bodyPr/>
                    <a:lstStyle/>
                    <a:p>
                      <a:pPr algn="l" fontAlgn="b"/>
                      <a:endParaRPr lang="en-US" sz="1400" b="0" i="0" u="none" strike="noStrike">
                        <a:solidFill>
                          <a:srgbClr val="000000"/>
                        </a:solidFill>
                        <a:effectLst/>
                        <a:latin typeface="Times New Roman" panose="02020603050405020304" pitchFamily="18" charset="0"/>
                      </a:endParaRPr>
                    </a:p>
                  </a:txBody>
                  <a:tcPr marL="9371" marR="9371" marT="93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panose="02020603050405020304" pitchFamily="18" charset="0"/>
                      </a:endParaRPr>
                    </a:p>
                  </a:txBody>
                  <a:tcPr marL="9371" marR="9371" marT="93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panose="02020603050405020304" pitchFamily="18" charset="0"/>
                      </a:endParaRPr>
                    </a:p>
                  </a:txBody>
                  <a:tcPr marL="9371" marR="9371" marT="93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panose="02020603050405020304" pitchFamily="18" charset="0"/>
                      </a:endParaRPr>
                    </a:p>
                  </a:txBody>
                  <a:tcPr marL="9371" marR="9371" marT="93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panose="02020603050405020304" pitchFamily="18" charset="0"/>
                      </a:endParaRPr>
                    </a:p>
                  </a:txBody>
                  <a:tcPr marL="9371" marR="9371" marT="9371"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66873957"/>
                  </a:ext>
                </a:extLst>
              </a:tr>
              <a:tr h="310593">
                <a:tc>
                  <a:txBody>
                    <a:bodyPr/>
                    <a:lstStyle/>
                    <a:p>
                      <a:pPr algn="l" fontAlgn="b"/>
                      <a:r>
                        <a:rPr lang="en-US" sz="1400" b="1" i="0" u="none" strike="noStrike">
                          <a:solidFill>
                            <a:srgbClr val="000000"/>
                          </a:solidFill>
                          <a:effectLst/>
                          <a:latin typeface="Times New Roman" panose="02020603050405020304" pitchFamily="18" charset="0"/>
                        </a:rPr>
                        <a:t>Officers</a:t>
                      </a:r>
                    </a:p>
                  </a:txBody>
                  <a:tcPr marL="9371" marR="9371" marT="9371" marB="0" anchor="b">
                    <a:lnL>
                      <a:noFill/>
                    </a:lnL>
                    <a:lnR>
                      <a:noFill/>
                    </a:lnR>
                    <a:lnT>
                      <a:noFill/>
                    </a:lnT>
                    <a:lnB>
                      <a:noFill/>
                    </a:lnB>
                  </a:tcPr>
                </a:tc>
                <a:tc>
                  <a:txBody>
                    <a:bodyPr/>
                    <a:lstStyle/>
                    <a:p>
                      <a:pPr algn="l" fontAlgn="b"/>
                      <a:r>
                        <a:rPr lang="en-US" sz="1400" b="1" i="0" u="none" strike="noStrike">
                          <a:solidFill>
                            <a:srgbClr val="000000"/>
                          </a:solidFill>
                          <a:effectLst/>
                          <a:latin typeface="Times New Roman" panose="02020603050405020304" pitchFamily="18" charset="0"/>
                        </a:rPr>
                        <a:t>Nominations</a:t>
                      </a:r>
                    </a:p>
                  </a:txBody>
                  <a:tcPr marL="9371" marR="9371" marT="9371"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panose="02020603050405020304" pitchFamily="18" charset="0"/>
                      </a:endParaRPr>
                    </a:p>
                  </a:txBody>
                  <a:tcPr marL="9371" marR="9371" marT="9371"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panose="02020603050405020304" pitchFamily="18" charset="0"/>
                      </a:endParaRPr>
                    </a:p>
                  </a:txBody>
                  <a:tcPr marL="9371" marR="9371" marT="9371"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panose="02020603050405020304" pitchFamily="18" charset="0"/>
                      </a:endParaRPr>
                    </a:p>
                  </a:txBody>
                  <a:tcPr marL="9371" marR="9371" marT="9371" marB="0" anchor="b">
                    <a:lnL>
                      <a:noFill/>
                    </a:lnL>
                    <a:lnR>
                      <a:noFill/>
                    </a:lnR>
                    <a:lnT>
                      <a:noFill/>
                    </a:lnT>
                    <a:lnB>
                      <a:noFill/>
                    </a:lnB>
                  </a:tcPr>
                </a:tc>
                <a:extLst>
                  <a:ext uri="{0D108BD9-81ED-4DB2-BD59-A6C34878D82A}">
                    <a16:rowId xmlns:a16="http://schemas.microsoft.com/office/drawing/2014/main" val="3224196397"/>
                  </a:ext>
                </a:extLst>
              </a:tr>
              <a:tr h="310593">
                <a:tc>
                  <a:txBody>
                    <a:bodyPr/>
                    <a:lstStyle/>
                    <a:p>
                      <a:pPr algn="l" fontAlgn="b"/>
                      <a:r>
                        <a:rPr lang="en-US" sz="1400" b="0" i="0" u="none" strike="noStrike">
                          <a:solidFill>
                            <a:srgbClr val="000000"/>
                          </a:solidFill>
                          <a:effectLst/>
                          <a:latin typeface="Times New Roman" panose="02020603050405020304" pitchFamily="18" charset="0"/>
                        </a:rPr>
                        <a:t>Chairwoman Evelyn Causey</a:t>
                      </a:r>
                    </a:p>
                  </a:txBody>
                  <a:tcPr marL="9371" marR="9371" marT="93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1" u="none" strike="noStrike">
                          <a:solidFill>
                            <a:srgbClr val="000000"/>
                          </a:solidFill>
                          <a:effectLst/>
                          <a:latin typeface="Times New Roman" panose="02020603050405020304" pitchFamily="18" charset="0"/>
                        </a:rPr>
                        <a:t>District 1</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1" u="none" strike="noStrike">
                          <a:solidFill>
                            <a:srgbClr val="000000"/>
                          </a:solidFill>
                          <a:effectLst/>
                          <a:latin typeface="Times New Roman" panose="02020603050405020304" pitchFamily="18" charset="0"/>
                        </a:rPr>
                        <a:t>District 3</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1" u="none" strike="noStrike">
                          <a:solidFill>
                            <a:srgbClr val="000000"/>
                          </a:solidFill>
                          <a:effectLst/>
                          <a:latin typeface="Times New Roman" panose="02020603050405020304" pitchFamily="18" charset="0"/>
                        </a:rPr>
                        <a:t>District 5</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1" u="none" strike="noStrike">
                          <a:solidFill>
                            <a:srgbClr val="000000"/>
                          </a:solidFill>
                          <a:effectLst/>
                          <a:latin typeface="Times New Roman" panose="02020603050405020304" pitchFamily="18" charset="0"/>
                        </a:rPr>
                        <a:t>District 7</a:t>
                      </a:r>
                    </a:p>
                  </a:txBody>
                  <a:tcPr marL="9371" marR="9371" marT="9371"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737952277"/>
                  </a:ext>
                </a:extLst>
              </a:tr>
              <a:tr h="310593">
                <a:tc>
                  <a:txBody>
                    <a:bodyPr/>
                    <a:lstStyle/>
                    <a:p>
                      <a:pPr algn="l" fontAlgn="b"/>
                      <a:r>
                        <a:rPr lang="en-US" sz="1400" b="0" i="0" u="none" strike="noStrike">
                          <a:solidFill>
                            <a:srgbClr val="000000"/>
                          </a:solidFill>
                          <a:effectLst/>
                          <a:latin typeface="Times New Roman" panose="02020603050405020304" pitchFamily="18" charset="0"/>
                        </a:rPr>
                        <a:t>Vice-Chairman Alan Campbell</a:t>
                      </a:r>
                    </a:p>
                  </a:txBody>
                  <a:tcPr marL="9371" marR="9371" marT="93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Charlie McNichol</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Melinda Shonk</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Brandon Wallace</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Greg Silas</a:t>
                      </a:r>
                    </a:p>
                  </a:txBody>
                  <a:tcPr marL="9371" marR="9371" marT="9371"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39455653"/>
                  </a:ext>
                </a:extLst>
              </a:tr>
              <a:tr h="310593">
                <a:tc>
                  <a:txBody>
                    <a:bodyPr/>
                    <a:lstStyle/>
                    <a:p>
                      <a:pPr algn="l" fontAlgn="b"/>
                      <a:r>
                        <a:rPr lang="en-US" sz="1400" b="0" i="0" u="none" strike="noStrike">
                          <a:solidFill>
                            <a:srgbClr val="000000"/>
                          </a:solidFill>
                          <a:effectLst/>
                          <a:latin typeface="Times New Roman" panose="02020603050405020304" pitchFamily="18" charset="0"/>
                        </a:rPr>
                        <a:t>Secretary/Treasurer </a:t>
                      </a:r>
                      <a:r>
                        <a:rPr lang="en-US" sz="1400" b="1" i="0" u="sng" strike="noStrike">
                          <a:solidFill>
                            <a:srgbClr val="00B050"/>
                          </a:solidFill>
                          <a:effectLst/>
                          <a:latin typeface="Times New Roman" panose="02020603050405020304" pitchFamily="18" charset="0"/>
                        </a:rPr>
                        <a:t>Vacancy</a:t>
                      </a:r>
                      <a:endParaRPr lang="en-US" sz="1400" b="0" i="0" u="none" strike="noStrike">
                        <a:solidFill>
                          <a:srgbClr val="000000"/>
                        </a:solidFill>
                        <a:effectLst/>
                        <a:latin typeface="Times New Roman" panose="02020603050405020304" pitchFamily="18" charset="0"/>
                      </a:endParaRPr>
                    </a:p>
                  </a:txBody>
                  <a:tcPr marL="9371" marR="9371" marT="93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Joby Smith</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Victor Kennedy</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Jeanie Pharis</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rPr>
                        <a:t>Melissa Dove</a:t>
                      </a:r>
                    </a:p>
                  </a:txBody>
                  <a:tcPr marL="9371" marR="9371" marT="9371"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84812096"/>
                  </a:ext>
                </a:extLst>
              </a:tr>
            </a:tbl>
          </a:graphicData>
        </a:graphic>
      </p:graphicFrame>
    </p:spTree>
    <p:extLst>
      <p:ext uri="{BB962C8B-B14F-4D97-AF65-F5344CB8AC3E}">
        <p14:creationId xmlns:p14="http://schemas.microsoft.com/office/powerpoint/2010/main" val="1446066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Next Board Meeting</a:t>
            </a:r>
          </a:p>
        </p:txBody>
      </p:sp>
      <p:sp>
        <p:nvSpPr>
          <p:cNvPr id="3" name="Text Placeholder 2"/>
          <p:cNvSpPr>
            <a:spLocks noGrp="1"/>
          </p:cNvSpPr>
          <p:nvPr>
            <p:ph type="body" idx="1"/>
          </p:nvPr>
        </p:nvSpPr>
        <p:spPr/>
        <p:txBody>
          <a:bodyPr>
            <a:normAutofit fontScale="47500" lnSpcReduction="20000"/>
          </a:bodyPr>
          <a:lstStyle/>
          <a:p>
            <a:r>
              <a:rPr lang="en-US" dirty="0">
                <a:latin typeface="Times New Roman" panose="02020603050405020304" pitchFamily="18" charset="0"/>
                <a:cs typeface="Times New Roman" panose="02020603050405020304" pitchFamily="18" charset="0"/>
              </a:rPr>
              <a:t>January 20, 2021</a:t>
            </a:r>
          </a:p>
          <a:p>
            <a:r>
              <a:rPr lang="en-US" dirty="0">
                <a:latin typeface="Times New Roman" panose="02020603050405020304" pitchFamily="18" charset="0"/>
                <a:cs typeface="Times New Roman" panose="02020603050405020304" pitchFamily="18" charset="0"/>
              </a:rPr>
              <a:t>10AM</a:t>
            </a:r>
          </a:p>
          <a:p>
            <a:r>
              <a:rPr lang="en-US" dirty="0">
                <a:latin typeface="Times New Roman" panose="02020603050405020304" pitchFamily="18" charset="0"/>
                <a:cs typeface="Times New Roman" panose="02020603050405020304" pitchFamily="18" charset="0"/>
              </a:rPr>
              <a:t>LTBD</a:t>
            </a:r>
          </a:p>
          <a:p>
            <a:r>
              <a:rPr lang="en-US" dirty="0">
                <a:latin typeface="Times New Roman" panose="02020603050405020304" pitchFamily="18" charset="0"/>
                <a:cs typeface="Times New Roman" panose="02020603050405020304" pitchFamily="18" charset="0"/>
              </a:rPr>
              <a:t>Montgomery, AL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1085151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Adjournment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2159007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latin typeface="Times New Roman" panose="02020603050405020304" pitchFamily="18" charset="0"/>
                <a:cs typeface="Times New Roman" panose="02020603050405020304" pitchFamily="18" charset="0"/>
              </a:rPr>
              <a:t>NG911 Recorder</a:t>
            </a:r>
          </a:p>
        </p:txBody>
      </p:sp>
      <p:sp>
        <p:nvSpPr>
          <p:cNvPr id="2" name="Content Placeholder 1"/>
          <p:cNvSpPr>
            <a:spLocks noGrp="1"/>
          </p:cNvSpPr>
          <p:nvPr>
            <p:ph idx="1"/>
          </p:nvPr>
        </p:nvSpPr>
        <p:spPr>
          <a:xfrm>
            <a:off x="826852" y="1845733"/>
            <a:ext cx="10856068" cy="4465667"/>
          </a:xfrm>
        </p:spPr>
        <p:txBody>
          <a:bodyPr numCol="1">
            <a:normAutofit/>
          </a:bodyPr>
          <a:lstStyle/>
          <a:p>
            <a:pPr marL="571500" lvl="1" indent="-571500">
              <a:spcBef>
                <a:spcPts val="0"/>
              </a:spcBef>
              <a:spcAft>
                <a:spcPts val="1200"/>
              </a:spcAft>
              <a:buClrTx/>
              <a:buFont typeface="Arial" panose="020B0604020202020204" pitchFamily="34" charset="0"/>
              <a:buChar char="•"/>
            </a:pPr>
            <a:r>
              <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007 – NG911 recorder, $25,823.10</a:t>
            </a:r>
          </a:p>
          <a:p>
            <a:pPr marL="1097280" lvl="1" indent="-571500">
              <a:spcBef>
                <a:spcPts val="0"/>
              </a:spcBef>
              <a:spcAft>
                <a:spcPts val="1200"/>
              </a:spcAft>
              <a:buClrTx/>
              <a:buFont typeface="Wingdings" panose="05000000000000000000" pitchFamily="2" charset="2"/>
              <a:buChar char="Ø"/>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Recommend funding for the lower quote of $24,967.00</a:t>
            </a:r>
          </a:p>
          <a:p>
            <a:pPr marL="571500" lvl="1" indent="-571500">
              <a:spcBef>
                <a:spcPts val="0"/>
              </a:spcBef>
              <a:spcAft>
                <a:spcPts val="1200"/>
              </a:spcAft>
              <a:buClrTx/>
              <a:buFont typeface="Arial" panose="020B0604020202020204" pitchFamily="34" charset="0"/>
              <a:buChar char="•"/>
            </a:pP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1" y="5920873"/>
            <a:ext cx="385765" cy="390528"/>
          </a:xfrm>
          <a:prstGeom prst="rect">
            <a:avLst/>
          </a:prstGeom>
        </p:spPr>
      </p:pic>
    </p:spTree>
    <p:extLst>
      <p:ext uri="{BB962C8B-B14F-4D97-AF65-F5344CB8AC3E}">
        <p14:creationId xmlns:p14="http://schemas.microsoft.com/office/powerpoint/2010/main" val="1907332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latin typeface="Times New Roman" panose="02020603050405020304" pitchFamily="18" charset="0"/>
                <a:cs typeface="Times New Roman" panose="02020603050405020304" pitchFamily="18" charset="0"/>
              </a:rPr>
              <a:t>CAD</a:t>
            </a:r>
          </a:p>
        </p:txBody>
      </p:sp>
      <p:sp>
        <p:nvSpPr>
          <p:cNvPr id="2" name="Content Placeholder 1"/>
          <p:cNvSpPr>
            <a:spLocks noGrp="1"/>
          </p:cNvSpPr>
          <p:nvPr>
            <p:ph idx="1"/>
          </p:nvPr>
        </p:nvSpPr>
        <p:spPr>
          <a:xfrm>
            <a:off x="826852" y="1845733"/>
            <a:ext cx="10856068" cy="4465667"/>
          </a:xfrm>
        </p:spPr>
        <p:txBody>
          <a:bodyPr numCol="1">
            <a:normAutofit/>
          </a:bodyPr>
          <a:lstStyle/>
          <a:p>
            <a:pPr marL="571500" lvl="1" indent="-571500">
              <a:spcBef>
                <a:spcPts val="0"/>
              </a:spcBef>
              <a:spcAft>
                <a:spcPts val="1200"/>
              </a:spcAft>
              <a:buClrTx/>
              <a:buFont typeface="Arial" panose="020B0604020202020204" pitchFamily="34" charset="0"/>
              <a:buChar char="•"/>
            </a:pPr>
            <a:r>
              <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003 – CAD with integrated mapping, $125,000.00</a:t>
            </a:r>
          </a:p>
          <a:p>
            <a:pPr marL="1097280" lvl="1" indent="-571500">
              <a:spcBef>
                <a:spcPts val="0"/>
              </a:spcBef>
              <a:spcAft>
                <a:spcPts val="1200"/>
              </a:spcAft>
              <a:buClrTx/>
              <a:buFont typeface="Wingdings" panose="05000000000000000000" pitchFamily="2" charset="2"/>
              <a:buChar char="Ø"/>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Recommend fully funding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1" y="5920873"/>
            <a:ext cx="385765" cy="390528"/>
          </a:xfrm>
          <a:prstGeom prst="rect">
            <a:avLst/>
          </a:prstGeom>
        </p:spPr>
      </p:pic>
    </p:spTree>
    <p:extLst>
      <p:ext uri="{BB962C8B-B14F-4D97-AF65-F5344CB8AC3E}">
        <p14:creationId xmlns:p14="http://schemas.microsoft.com/office/powerpoint/2010/main" val="135060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latin typeface="Times New Roman" panose="02020603050405020304" pitchFamily="18" charset="0"/>
                <a:cs typeface="Times New Roman" panose="02020603050405020304" pitchFamily="18" charset="0"/>
              </a:rPr>
              <a:t>Consolidation Project</a:t>
            </a:r>
          </a:p>
        </p:txBody>
      </p:sp>
      <p:sp>
        <p:nvSpPr>
          <p:cNvPr id="2" name="Content Placeholder 1"/>
          <p:cNvSpPr>
            <a:spLocks noGrp="1"/>
          </p:cNvSpPr>
          <p:nvPr>
            <p:ph idx="1"/>
          </p:nvPr>
        </p:nvSpPr>
        <p:spPr>
          <a:xfrm>
            <a:off x="826852" y="1845733"/>
            <a:ext cx="10856068" cy="4465667"/>
          </a:xfrm>
        </p:spPr>
        <p:txBody>
          <a:bodyPr numCol="1">
            <a:normAutofit/>
          </a:bodyPr>
          <a:lstStyle/>
          <a:p>
            <a:pPr marL="571500" lvl="1" indent="-571500">
              <a:spcBef>
                <a:spcPts val="0"/>
              </a:spcBef>
              <a:spcAft>
                <a:spcPts val="1200"/>
              </a:spcAft>
              <a:buClrTx/>
              <a:buFont typeface="Arial" panose="020B0604020202020204" pitchFamily="34" charset="0"/>
              <a:buChar char="•"/>
            </a:pPr>
            <a:r>
              <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001 – Consolidation Project (not including Radio and CPE Equipment), $80,200.00</a:t>
            </a:r>
          </a:p>
          <a:p>
            <a:pPr marL="1097280" lvl="1" indent="-571500">
              <a:spcBef>
                <a:spcPts val="0"/>
              </a:spcBef>
              <a:spcAft>
                <a:spcPts val="1200"/>
              </a:spcAft>
              <a:buClrTx/>
              <a:buFont typeface="Wingdings" panose="05000000000000000000" pitchFamily="2" charset="2"/>
              <a:buChar char="Ø"/>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Recommend partially funding at $38,200.00</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1" y="5920873"/>
            <a:ext cx="385765" cy="390528"/>
          </a:xfrm>
          <a:prstGeom prst="rect">
            <a:avLst/>
          </a:prstGeom>
        </p:spPr>
      </p:pic>
    </p:spTree>
    <p:extLst>
      <p:ext uri="{BB962C8B-B14F-4D97-AF65-F5344CB8AC3E}">
        <p14:creationId xmlns:p14="http://schemas.microsoft.com/office/powerpoint/2010/main" val="1772812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Radio Equipment/Consoles (not furniture)</a:t>
            </a:r>
          </a:p>
        </p:txBody>
      </p:sp>
      <p:sp>
        <p:nvSpPr>
          <p:cNvPr id="2" name="Content Placeholder 1"/>
          <p:cNvSpPr>
            <a:spLocks noGrp="1"/>
          </p:cNvSpPr>
          <p:nvPr>
            <p:ph idx="1"/>
          </p:nvPr>
        </p:nvSpPr>
        <p:spPr>
          <a:xfrm>
            <a:off x="826852" y="1845733"/>
            <a:ext cx="10856068" cy="4465667"/>
          </a:xfrm>
        </p:spPr>
        <p:txBody>
          <a:bodyPr numCol="1">
            <a:normAutofit fontScale="92500" lnSpcReduction="20000"/>
          </a:bodyPr>
          <a:lstStyle/>
          <a:p>
            <a:pPr marL="571500" lvl="1" indent="-571500">
              <a:spcBef>
                <a:spcPts val="0"/>
              </a:spcBef>
              <a:spcAft>
                <a:spcPts val="1200"/>
              </a:spcAft>
              <a:buClrTx/>
              <a:buFont typeface="Arial" panose="020B0604020202020204" pitchFamily="34" charset="0"/>
              <a:buChar char="•"/>
            </a:pPr>
            <a:r>
              <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001 – Additional Positions for Consolidation Project, $17,500.00</a:t>
            </a:r>
          </a:p>
          <a:p>
            <a:pPr marL="1097280" lvl="2" indent="-571500">
              <a:spcBef>
                <a:spcPts val="0"/>
              </a:spcBef>
              <a:spcAft>
                <a:spcPts val="1200"/>
              </a:spcAft>
              <a:buClrTx/>
              <a:buFont typeface="Wingdings" panose="05000000000000000000" pitchFamily="2" charset="2"/>
              <a:buChar char="Ø"/>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Recommend fully funding</a:t>
            </a:r>
          </a:p>
          <a:p>
            <a:pPr marL="571500" lvl="1" indent="-571500">
              <a:spcBef>
                <a:spcPts val="0"/>
              </a:spcBef>
              <a:spcAft>
                <a:spcPts val="1200"/>
              </a:spcAft>
              <a:buClrTx/>
              <a:buFont typeface="Arial" panose="020B0604020202020204" pitchFamily="34" charset="0"/>
              <a:buChar char="•"/>
            </a:pPr>
            <a:r>
              <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005 – Radio Equipment/Consoles, $285,549.00</a:t>
            </a:r>
          </a:p>
          <a:p>
            <a:pPr marL="1097280" lvl="2" indent="-571500">
              <a:spcBef>
                <a:spcPts val="0"/>
              </a:spcBef>
              <a:spcAft>
                <a:spcPts val="1200"/>
              </a:spcAft>
              <a:buClrTx/>
              <a:buFont typeface="Wingdings" panose="05000000000000000000" pitchFamily="2" charset="2"/>
              <a:buChar char="Ø"/>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Recommend partially funding at $55,090.00</a:t>
            </a:r>
          </a:p>
          <a:p>
            <a:pPr marL="571500" lvl="1" indent="-571500">
              <a:spcBef>
                <a:spcPts val="0"/>
              </a:spcBef>
              <a:spcAft>
                <a:spcPts val="1200"/>
              </a:spcAft>
              <a:buClrTx/>
              <a:buFont typeface="Arial" panose="020B0604020202020204" pitchFamily="34" charset="0"/>
              <a:buChar char="•"/>
            </a:pPr>
            <a:r>
              <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009 – Radio Equipment/Consoles, $354,199.00</a:t>
            </a:r>
          </a:p>
          <a:p>
            <a:pPr marL="1097280" lvl="2" indent="-571500">
              <a:spcBef>
                <a:spcPts val="0"/>
              </a:spcBef>
              <a:spcAft>
                <a:spcPts val="1200"/>
              </a:spcAft>
              <a:buClrTx/>
              <a:buFont typeface="Wingdings" panose="05000000000000000000" pitchFamily="2" charset="2"/>
              <a:buChar char="Ø"/>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Recommend partially funding at $124,190.00</a:t>
            </a:r>
          </a:p>
          <a:p>
            <a:pPr marL="571500" lvl="1" indent="-571500">
              <a:spcBef>
                <a:spcPts val="0"/>
              </a:spcBef>
              <a:spcAft>
                <a:spcPts val="1200"/>
              </a:spcAft>
              <a:buClrTx/>
              <a:buFont typeface="Arial" panose="020B0604020202020204" pitchFamily="34" charset="0"/>
              <a:buChar char="•"/>
            </a:pPr>
            <a:r>
              <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012 – Radio Equipment/Consoles, $58,188.00</a:t>
            </a:r>
          </a:p>
          <a:p>
            <a:pPr marL="1097280" lvl="2" indent="-571500">
              <a:spcBef>
                <a:spcPts val="0"/>
              </a:spcBef>
              <a:spcAft>
                <a:spcPts val="1200"/>
              </a:spcAft>
              <a:buClrTx/>
              <a:buFont typeface="Wingdings" panose="05000000000000000000" pitchFamily="2" charset="2"/>
              <a:buChar char="Ø"/>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Recommend partially funding at $41,270.00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1" y="5920873"/>
            <a:ext cx="385765" cy="390528"/>
          </a:xfrm>
          <a:prstGeom prst="rect">
            <a:avLst/>
          </a:prstGeom>
        </p:spPr>
      </p:pic>
    </p:spTree>
    <p:extLst>
      <p:ext uri="{BB962C8B-B14F-4D97-AF65-F5344CB8AC3E}">
        <p14:creationId xmlns:p14="http://schemas.microsoft.com/office/powerpoint/2010/main" val="1655285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latin typeface="Times New Roman" panose="02020603050405020304" pitchFamily="18" charset="0"/>
                <a:cs typeface="Times New Roman" panose="02020603050405020304" pitchFamily="18" charset="0"/>
              </a:rPr>
              <a:t>GIS-related</a:t>
            </a:r>
          </a:p>
        </p:txBody>
      </p:sp>
      <p:sp>
        <p:nvSpPr>
          <p:cNvPr id="2" name="Content Placeholder 1"/>
          <p:cNvSpPr>
            <a:spLocks noGrp="1"/>
          </p:cNvSpPr>
          <p:nvPr>
            <p:ph idx="1"/>
          </p:nvPr>
        </p:nvSpPr>
        <p:spPr>
          <a:xfrm>
            <a:off x="826852" y="1845733"/>
            <a:ext cx="10856068" cy="4465667"/>
          </a:xfrm>
        </p:spPr>
        <p:txBody>
          <a:bodyPr numCol="1">
            <a:normAutofit/>
          </a:bodyPr>
          <a:lstStyle/>
          <a:p>
            <a:pPr marL="571500" lvl="1" indent="-571500">
              <a:spcBef>
                <a:spcPts val="0"/>
              </a:spcBef>
              <a:spcAft>
                <a:spcPts val="1200"/>
              </a:spcAft>
              <a:buClrTx/>
              <a:buFont typeface="Arial" panose="020B0604020202020204" pitchFamily="34" charset="0"/>
              <a:buChar char="•"/>
            </a:pPr>
            <a:r>
              <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007 – Site/Structure Address Point Layer Project, $12,000.00</a:t>
            </a:r>
          </a:p>
          <a:p>
            <a:pPr marL="1097280" lvl="2" indent="-571500">
              <a:spcBef>
                <a:spcPts val="0"/>
              </a:spcBef>
              <a:spcAft>
                <a:spcPts val="1200"/>
              </a:spcAft>
              <a:buClrTx/>
              <a:buFont typeface="Wingdings" panose="05000000000000000000" pitchFamily="2" charset="2"/>
              <a:buChar char="Ø"/>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Recommend not funding at this time, further discussion needed with the applicant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1" y="5920873"/>
            <a:ext cx="385765" cy="390528"/>
          </a:xfrm>
          <a:prstGeom prst="rect">
            <a:avLst/>
          </a:prstGeom>
        </p:spPr>
      </p:pic>
    </p:spTree>
    <p:extLst>
      <p:ext uri="{BB962C8B-B14F-4D97-AF65-F5344CB8AC3E}">
        <p14:creationId xmlns:p14="http://schemas.microsoft.com/office/powerpoint/2010/main" val="4155645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latin typeface="Times New Roman" panose="02020603050405020304" pitchFamily="18" charset="0"/>
                <a:cs typeface="Times New Roman" panose="02020603050405020304" pitchFamily="18" charset="0"/>
              </a:rPr>
              <a:t>Facility Enhancements</a:t>
            </a:r>
          </a:p>
        </p:txBody>
      </p:sp>
      <p:sp>
        <p:nvSpPr>
          <p:cNvPr id="2" name="Content Placeholder 1"/>
          <p:cNvSpPr>
            <a:spLocks noGrp="1"/>
          </p:cNvSpPr>
          <p:nvPr>
            <p:ph idx="1"/>
          </p:nvPr>
        </p:nvSpPr>
        <p:spPr>
          <a:xfrm>
            <a:off x="826852" y="1845733"/>
            <a:ext cx="10856068" cy="4465667"/>
          </a:xfrm>
        </p:spPr>
        <p:txBody>
          <a:bodyPr numCol="1">
            <a:normAutofit/>
          </a:bodyPr>
          <a:lstStyle/>
          <a:p>
            <a:pPr marL="571500" lvl="1" indent="-571500">
              <a:spcBef>
                <a:spcPts val="0"/>
              </a:spcBef>
              <a:spcAft>
                <a:spcPts val="1200"/>
              </a:spcAft>
              <a:buClrTx/>
              <a:buFont typeface="Arial" panose="020B0604020202020204" pitchFamily="34" charset="0"/>
              <a:buChar char="•"/>
            </a:pPr>
            <a:r>
              <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011 – Facility Enhancements, $67,824.00</a:t>
            </a:r>
          </a:p>
          <a:p>
            <a:pPr marL="1097280" lvl="2" indent="-571500">
              <a:spcBef>
                <a:spcPts val="0"/>
              </a:spcBef>
              <a:spcAft>
                <a:spcPts val="1200"/>
              </a:spcAft>
              <a:buClrTx/>
              <a:buFont typeface="Wingdings" panose="05000000000000000000" pitchFamily="2" charset="2"/>
              <a:buChar char="Ø"/>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Recommend not funding project</a:t>
            </a:r>
          </a:p>
          <a:p>
            <a:pPr marL="571500" lvl="1" indent="-571500">
              <a:spcBef>
                <a:spcPts val="0"/>
              </a:spcBef>
              <a:spcAft>
                <a:spcPts val="1200"/>
              </a:spcAft>
              <a:buClrTx/>
              <a:buFont typeface="Arial" panose="020B0604020202020204" pitchFamily="34" charset="0"/>
              <a:buChar char="•"/>
            </a:pP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1" y="5920873"/>
            <a:ext cx="385765" cy="390528"/>
          </a:xfrm>
          <a:prstGeom prst="rect">
            <a:avLst/>
          </a:prstGeom>
        </p:spPr>
      </p:pic>
    </p:spTree>
    <p:extLst>
      <p:ext uri="{BB962C8B-B14F-4D97-AF65-F5344CB8AC3E}">
        <p14:creationId xmlns:p14="http://schemas.microsoft.com/office/powerpoint/2010/main" val="66583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8096885" y="640080"/>
            <a:ext cx="3659246" cy="2926080"/>
          </a:xfrm>
        </p:spPr>
        <p:txBody>
          <a:bodyPr vert="horz" lIns="91440" tIns="45720" rIns="91440" bIns="45720" rtlCol="0" anchor="b">
            <a:normAutofit/>
          </a:bodyPr>
          <a:lstStyle/>
          <a:p>
            <a:r>
              <a:rPr lang="en-US" sz="4400" dirty="0">
                <a:solidFill>
                  <a:srgbClr val="FFFFFF"/>
                </a:solidFill>
                <a:latin typeface="Times New Roman" panose="02020603050405020304" pitchFamily="18" charset="0"/>
                <a:cs typeface="Times New Roman" panose="02020603050405020304" pitchFamily="18" charset="0"/>
              </a:rPr>
              <a:t>Recommended</a:t>
            </a:r>
            <a:br>
              <a:rPr lang="en-US" sz="4400" dirty="0">
                <a:solidFill>
                  <a:srgbClr val="FFFFFF"/>
                </a:solidFill>
                <a:latin typeface="Times New Roman" panose="02020603050405020304" pitchFamily="18" charset="0"/>
                <a:cs typeface="Times New Roman" panose="02020603050405020304" pitchFamily="18" charset="0"/>
              </a:rPr>
            </a:br>
            <a:r>
              <a:rPr lang="en-US" sz="4400" dirty="0">
                <a:solidFill>
                  <a:srgbClr val="FFFFFF"/>
                </a:solidFill>
                <a:latin typeface="Times New Roman" panose="02020603050405020304" pitchFamily="18" charset="0"/>
                <a:cs typeface="Times New Roman" panose="02020603050405020304" pitchFamily="18" charset="0"/>
              </a:rPr>
              <a:t>Project Awards =$783,392.00 </a:t>
            </a:r>
          </a:p>
        </p:txBody>
      </p:sp>
      <p:sp>
        <p:nvSpPr>
          <p:cNvPr id="32" name="Rectangle 31">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0" name="Chart 9">
            <a:extLst>
              <a:ext uri="{FF2B5EF4-FFF2-40B4-BE49-F238E27FC236}">
                <a16:creationId xmlns:a16="http://schemas.microsoft.com/office/drawing/2014/main" id="{5DC6E7C2-2D32-4DB0-B38D-C2A7C07B8EE2}"/>
              </a:ext>
            </a:extLst>
          </p:cNvPr>
          <p:cNvGraphicFramePr>
            <a:graphicFrameLocks/>
          </p:cNvGraphicFramePr>
          <p:nvPr>
            <p:extLst/>
          </p:nvPr>
        </p:nvGraphicFramePr>
        <p:xfrm>
          <a:off x="3161" y="0"/>
          <a:ext cx="7547526" cy="68579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2943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5A27462-3C87-42B8-BCA2-A690B91BCF60}"/>
              </a:ext>
            </a:extLst>
          </p:cNvPr>
          <p:cNvGraphicFramePr>
            <a:graphicFrameLocks noGrp="1"/>
          </p:cNvGraphicFramePr>
          <p:nvPr>
            <p:extLst>
              <p:ext uri="{D42A27DB-BD31-4B8C-83A1-F6EECF244321}">
                <p14:modId xmlns:p14="http://schemas.microsoft.com/office/powerpoint/2010/main" val="2156174465"/>
              </p:ext>
            </p:extLst>
          </p:nvPr>
        </p:nvGraphicFramePr>
        <p:xfrm>
          <a:off x="2127251" y="88900"/>
          <a:ext cx="7937498" cy="6138634"/>
        </p:xfrm>
        <a:graphic>
          <a:graphicData uri="http://schemas.openxmlformats.org/drawingml/2006/table">
            <a:tbl>
              <a:tblPr firstRow="1" firstCol="1" bandRow="1"/>
              <a:tblGrid>
                <a:gridCol w="1422400">
                  <a:extLst>
                    <a:ext uri="{9D8B030D-6E8A-4147-A177-3AD203B41FA5}">
                      <a16:colId xmlns:a16="http://schemas.microsoft.com/office/drawing/2014/main" val="2811715496"/>
                    </a:ext>
                  </a:extLst>
                </a:gridCol>
                <a:gridCol w="2273300">
                  <a:extLst>
                    <a:ext uri="{9D8B030D-6E8A-4147-A177-3AD203B41FA5}">
                      <a16:colId xmlns:a16="http://schemas.microsoft.com/office/drawing/2014/main" val="17756564"/>
                    </a:ext>
                  </a:extLst>
                </a:gridCol>
                <a:gridCol w="2159000">
                  <a:extLst>
                    <a:ext uri="{9D8B030D-6E8A-4147-A177-3AD203B41FA5}">
                      <a16:colId xmlns:a16="http://schemas.microsoft.com/office/drawing/2014/main" val="2233299648"/>
                    </a:ext>
                  </a:extLst>
                </a:gridCol>
                <a:gridCol w="2082798">
                  <a:extLst>
                    <a:ext uri="{9D8B030D-6E8A-4147-A177-3AD203B41FA5}">
                      <a16:colId xmlns:a16="http://schemas.microsoft.com/office/drawing/2014/main" val="2883815986"/>
                    </a:ext>
                  </a:extLst>
                </a:gridCol>
              </a:tblGrid>
              <a:tr h="250296">
                <a:tc>
                  <a:txBody>
                    <a:bodyPr/>
                    <a:lstStyle/>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Application Number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Project Type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Requested Amount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Award Amount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4153160856"/>
                  </a:ext>
                </a:extLst>
              </a:tr>
              <a:tr h="250296">
                <a:tc rowSpan="3">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GC5-2020-001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NG9-1-1 CPE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$ 35,600.00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$ 35,600.00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133022057"/>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Consolidation Project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$ 80,200.00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$ 38,200.00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069922232"/>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Radio Equipment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$ 17,500.00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$ 17,500.00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714980343"/>
                  </a:ext>
                </a:extLst>
              </a:tr>
              <a:tr h="250296">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GC5-2020-002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NG9-1-1 CPE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$ 94,430.00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$ 94,430.00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607542007"/>
                  </a:ext>
                </a:extLst>
              </a:tr>
              <a:tr h="250296">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GC5-2020-003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CAD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$ 125,000.00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$ 125,000.00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803835485"/>
                  </a:ext>
                </a:extLst>
              </a:tr>
              <a:tr h="250296">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GC5-2020-004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NG9-1-1 CPE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$ 138,645.00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$ 138,645.00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916001195"/>
                  </a:ext>
                </a:extLst>
              </a:tr>
              <a:tr h="250296">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GC5-2020-005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Radio Equipment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$ 285,549.00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$ 55,090.00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61262574"/>
                  </a:ext>
                </a:extLst>
              </a:tr>
              <a:tr h="250296">
                <a:tc rowSpan="12">
                  <a:txBody>
                    <a:bodyPr/>
                    <a:lstStyle/>
                    <a:p>
                      <a:pPr marL="0" marR="0">
                        <a:lnSpc>
                          <a:spcPct val="107000"/>
                        </a:lnSpc>
                        <a:spcBef>
                          <a:spcPts val="150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GC5-2020-006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Regional Connectivity Project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$ 94,400.00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$ 88,500.00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756766341"/>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$ 11,800.00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$ 11,800.00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556770546"/>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$ 11,800.00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$ 11,800.00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770419057"/>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Facilities already in place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Facilities already in place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157509077"/>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$5,900.00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$5,900.00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54759154"/>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$ 5,900.00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$ 5,900.00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800281602"/>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Facilities already in place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Facilities already in place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136651951"/>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Facilities already in place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Facilities already in place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902844776"/>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$ 23,600.00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$ 23,600.00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431802546"/>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$ 11,800.00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$ 11,800.00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834388021"/>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$ 11,800.00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$ 11,800.00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097238218"/>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$ 5,900.00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$ 5,900.00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81750712"/>
                  </a:ext>
                </a:extLst>
              </a:tr>
              <a:tr h="250296">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GC5-2020-007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NG9-1-1 Recorder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$ 25,823.10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$ 24,967.00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128252125"/>
                  </a:ext>
                </a:extLst>
              </a:tr>
              <a:tr h="250296">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GC5-2020-009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Radio Equipment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$ 354,199.00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$ 124,190.00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664715447"/>
                  </a:ext>
                </a:extLst>
              </a:tr>
              <a:tr h="250296">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Radio Equipment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$ 58,188.00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$ 41,270.00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962047708"/>
                  </a:ext>
                </a:extLst>
              </a:tr>
              <a:tr h="250296">
                <a:tc>
                  <a:txBody>
                    <a:bodyPr/>
                    <a:lstStyle/>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9050" cap="flat" cmpd="dbl" algn="ctr">
                      <a:solidFill>
                        <a:srgbClr val="999999"/>
                      </a:solidFill>
                      <a:prstDash val="solid"/>
                      <a:round/>
                      <a:headEnd type="none" w="med" len="med"/>
                      <a:tailEnd type="none" w="med" len="med"/>
                    </a:lnL>
                    <a:lnR w="19050" cap="flat" cmpd="dbl"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9050" cap="flat" cmpd="dbl" algn="ctr">
                      <a:solidFill>
                        <a:srgbClr val="999999"/>
                      </a:solidFill>
                      <a:prstDash val="solid"/>
                      <a:round/>
                      <a:headEnd type="none" w="med" len="med"/>
                      <a:tailEnd type="none" w="med" len="med"/>
                    </a:lnL>
                    <a:lnR w="19050" cap="flat" cmpd="dbl"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$ 1,309,534.10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9050" cap="flat" cmpd="dbl" algn="ctr">
                      <a:solidFill>
                        <a:srgbClr val="999999"/>
                      </a:solidFill>
                      <a:prstDash val="solid"/>
                      <a:round/>
                      <a:headEnd type="none" w="med" len="med"/>
                      <a:tailEnd type="none" w="med" len="med"/>
                    </a:lnL>
                    <a:lnR w="19050" cap="flat" cmpd="dbl"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$ 783,392.00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9050" cap="flat" cmpd="dbl" algn="ctr">
                      <a:solidFill>
                        <a:srgbClr val="999999"/>
                      </a:solidFill>
                      <a:prstDash val="solid"/>
                      <a:round/>
                      <a:headEnd type="none" w="med" len="med"/>
                      <a:tailEnd type="none" w="med" len="med"/>
                    </a:lnL>
                    <a:lnR w="19050" cap="flat" cmpd="dbl"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081145271"/>
                  </a:ext>
                </a:extLst>
              </a:tr>
            </a:tbl>
          </a:graphicData>
        </a:graphic>
      </p:graphicFrame>
    </p:spTree>
    <p:extLst>
      <p:ext uri="{BB962C8B-B14F-4D97-AF65-F5344CB8AC3E}">
        <p14:creationId xmlns:p14="http://schemas.microsoft.com/office/powerpoint/2010/main" val="933445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957473" y="1681769"/>
            <a:ext cx="6289675" cy="2043112"/>
          </a:xfrm>
        </p:spPr>
      </p:pic>
      <p:sp>
        <p:nvSpPr>
          <p:cNvPr id="7" name="Title 6"/>
          <p:cNvSpPr>
            <a:spLocks noGrp="1"/>
          </p:cNvSpPr>
          <p:nvPr>
            <p:ph type="title" idx="4294967295"/>
          </p:nvPr>
        </p:nvSpPr>
        <p:spPr>
          <a:xfrm>
            <a:off x="844508" y="4618485"/>
            <a:ext cx="10515600" cy="1325563"/>
          </a:xfrm>
        </p:spPr>
        <p:txBody>
          <a:bodyPr>
            <a:normAutofit fontScale="90000"/>
          </a:bodyPr>
          <a:lstStyle/>
          <a:p>
            <a:pPr algn="ctr"/>
            <a:r>
              <a:rPr lang="en-US" sz="2400" b="1" dirty="0">
                <a:solidFill>
                  <a:schemeClr val="bg1">
                    <a:lumMod val="50000"/>
                  </a:schemeClr>
                </a:solidFill>
                <a:latin typeface="Copperplate Gothic Bold" panose="020E0705020206020404" pitchFamily="34" charset="0"/>
                <a:cs typeface="Arial" panose="020B0604020202020204" pitchFamily="34" charset="0"/>
              </a:rPr>
              <a:t>November 19, 2020 Board Meeting</a:t>
            </a:r>
            <a:br>
              <a:rPr lang="en-US" sz="2400" b="1" dirty="0">
                <a:solidFill>
                  <a:schemeClr val="bg1">
                    <a:lumMod val="50000"/>
                  </a:schemeClr>
                </a:solidFill>
                <a:latin typeface="Copperplate Gothic Bold" panose="020E0705020206020404" pitchFamily="34" charset="0"/>
                <a:cs typeface="Arial" panose="020B0604020202020204" pitchFamily="34" charset="0"/>
              </a:rPr>
            </a:br>
            <a:r>
              <a:rPr lang="en-US" sz="2400" b="1" dirty="0">
                <a:solidFill>
                  <a:schemeClr val="bg1">
                    <a:lumMod val="50000"/>
                  </a:schemeClr>
                </a:solidFill>
                <a:latin typeface="Copperplate Gothic Bold" panose="020E0705020206020404" pitchFamily="34" charset="0"/>
                <a:cs typeface="Arial" panose="020B0604020202020204" pitchFamily="34" charset="0"/>
              </a:rPr>
              <a:t>Renaissance Montgomery Hotel &amp; Spa at the Convention Center</a:t>
            </a:r>
            <a:br>
              <a:rPr lang="en-US" sz="2400" b="1" dirty="0">
                <a:solidFill>
                  <a:schemeClr val="bg1">
                    <a:lumMod val="50000"/>
                  </a:schemeClr>
                </a:solidFill>
                <a:latin typeface="Copperplate Gothic Bold" panose="020E0705020206020404" pitchFamily="34" charset="0"/>
                <a:cs typeface="Arial" panose="020B0604020202020204" pitchFamily="34" charset="0"/>
              </a:rPr>
            </a:br>
            <a:r>
              <a:rPr lang="en-US" sz="2400" b="1" dirty="0">
                <a:solidFill>
                  <a:schemeClr val="bg1">
                    <a:lumMod val="50000"/>
                  </a:schemeClr>
                </a:solidFill>
                <a:latin typeface="Copperplate Gothic Bold" panose="020E0705020206020404" pitchFamily="34" charset="0"/>
                <a:cs typeface="Arial" panose="020B0604020202020204" pitchFamily="34" charset="0"/>
              </a:rPr>
              <a:t>Montgomery, AL</a:t>
            </a:r>
            <a:endParaRPr lang="en-US" dirty="0">
              <a:latin typeface="Copperplate Gothic Bold" panose="020E0705020206020404" pitchFamily="34" charset="0"/>
              <a:cs typeface="Arial" panose="020B0604020202020204" pitchFamily="34" charset="0"/>
            </a:endParaRPr>
          </a:p>
        </p:txBody>
      </p:sp>
    </p:spTree>
    <p:extLst>
      <p:ext uri="{BB962C8B-B14F-4D97-AF65-F5344CB8AC3E}">
        <p14:creationId xmlns:p14="http://schemas.microsoft.com/office/powerpoint/2010/main" val="603880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5A27462-3C87-42B8-BCA2-A690B91BCF60}"/>
              </a:ext>
            </a:extLst>
          </p:cNvPr>
          <p:cNvGraphicFramePr>
            <a:graphicFrameLocks noGrp="1"/>
          </p:cNvGraphicFramePr>
          <p:nvPr/>
        </p:nvGraphicFramePr>
        <p:xfrm>
          <a:off x="165100" y="190500"/>
          <a:ext cx="11874498" cy="6138634"/>
        </p:xfrm>
        <a:graphic>
          <a:graphicData uri="http://schemas.openxmlformats.org/drawingml/2006/table">
            <a:tbl>
              <a:tblPr firstRow="1" firstCol="1" bandRow="1"/>
              <a:tblGrid>
                <a:gridCol w="1422400">
                  <a:extLst>
                    <a:ext uri="{9D8B030D-6E8A-4147-A177-3AD203B41FA5}">
                      <a16:colId xmlns:a16="http://schemas.microsoft.com/office/drawing/2014/main" val="2811715496"/>
                    </a:ext>
                  </a:extLst>
                </a:gridCol>
                <a:gridCol w="2006883">
                  <a:extLst>
                    <a:ext uri="{9D8B030D-6E8A-4147-A177-3AD203B41FA5}">
                      <a16:colId xmlns:a16="http://schemas.microsoft.com/office/drawing/2014/main" val="3566377724"/>
                    </a:ext>
                  </a:extLst>
                </a:gridCol>
                <a:gridCol w="1930117">
                  <a:extLst>
                    <a:ext uri="{9D8B030D-6E8A-4147-A177-3AD203B41FA5}">
                      <a16:colId xmlns:a16="http://schemas.microsoft.com/office/drawing/2014/main" val="2411620256"/>
                    </a:ext>
                  </a:extLst>
                </a:gridCol>
                <a:gridCol w="2273300">
                  <a:extLst>
                    <a:ext uri="{9D8B030D-6E8A-4147-A177-3AD203B41FA5}">
                      <a16:colId xmlns:a16="http://schemas.microsoft.com/office/drawing/2014/main" val="17756564"/>
                    </a:ext>
                  </a:extLst>
                </a:gridCol>
                <a:gridCol w="2159000">
                  <a:extLst>
                    <a:ext uri="{9D8B030D-6E8A-4147-A177-3AD203B41FA5}">
                      <a16:colId xmlns:a16="http://schemas.microsoft.com/office/drawing/2014/main" val="2233299648"/>
                    </a:ext>
                  </a:extLst>
                </a:gridCol>
                <a:gridCol w="2082798">
                  <a:extLst>
                    <a:ext uri="{9D8B030D-6E8A-4147-A177-3AD203B41FA5}">
                      <a16:colId xmlns:a16="http://schemas.microsoft.com/office/drawing/2014/main" val="2883815986"/>
                    </a:ext>
                  </a:extLst>
                </a:gridCol>
              </a:tblGrid>
              <a:tr h="250296">
                <a:tc>
                  <a:txBody>
                    <a:bodyPr/>
                    <a:lstStyle/>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Application Number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Emergency Communication District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Project Type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Requested Amount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Award Amount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4153160856"/>
                  </a:ext>
                </a:extLst>
              </a:tr>
              <a:tr h="250296">
                <a:tc rowSpan="3">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GC5-2020-001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rowSpan="3" gridSpan="2">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Colbert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rowSpan="3" h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NG9-1-1 CPE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$ 35,600.00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$ 35,600.00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133022057"/>
                  </a:ext>
                </a:extLst>
              </a:tr>
              <a:tr h="25029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Consolidation Project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$ 80,200.00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$ 38,200.00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069922232"/>
                  </a:ext>
                </a:extLst>
              </a:tr>
              <a:tr h="25029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Radio Equipment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$ 17,500.00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$ 17,500.00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714980343"/>
                  </a:ext>
                </a:extLst>
              </a:tr>
              <a:tr h="250296">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GC5-2020-002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Lowndes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NG9-1-1 CPE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$ 94,430.00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$ 94,430.00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607542007"/>
                  </a:ext>
                </a:extLst>
              </a:tr>
              <a:tr h="250296">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GC5-2020-003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Washington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CAD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$ 125,000.00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$ 125,000.00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803835485"/>
                  </a:ext>
                </a:extLst>
              </a:tr>
              <a:tr h="250296">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GC5-2020-004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Monroe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NG9-1-1 CPE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$ 138,645.00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$ 138,645.00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916001195"/>
                  </a:ext>
                </a:extLst>
              </a:tr>
              <a:tr h="250296">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GC5-2020-005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Randolph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Radio Equipment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$ 285,549.00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$ 55,090.00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61262574"/>
                  </a:ext>
                </a:extLst>
              </a:tr>
              <a:tr h="250296">
                <a:tc rowSpan="12">
                  <a:txBody>
                    <a:bodyPr/>
                    <a:lstStyle/>
                    <a:p>
                      <a:pPr marL="0" marR="0">
                        <a:lnSpc>
                          <a:spcPct val="107000"/>
                        </a:lnSpc>
                        <a:spcBef>
                          <a:spcPts val="150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GC5-2020-006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Wiregrass 9-1-1 Districts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Regional Connectivity Project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$ 94,400.00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$ 88,500.00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756766341"/>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GC5-2020-006.1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Bullock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$ 11,800.00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$ 11,800.00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556770546"/>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GC5-2020-006.2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Butler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$ 11,800.00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$ 11,800.00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770419057"/>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GC5-2020-006.3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Coffee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Facilities already in place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Facilities already in place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157509077"/>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GC5-2020-006.4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Covington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$5,900.00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$5,900.00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54759154"/>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GC5-2020-006.5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Crenshaw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$ 5,900.00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$ 5,900.00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800281602"/>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GC5-2020-006.6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Enterprise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Facilities already in place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Facilities already in place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136651951"/>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GC5-2020-006.8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Geneva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Facilities already in place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Facilities already in place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902844776"/>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GC5-2020-006.9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Henry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$ 23,600.00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$ 23,600.00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431802546"/>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GC5-2020-006.10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Houston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$ 11,800.00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$ 11,800.00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834388021"/>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GC5-2020-006.11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Dale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$ 11,800.00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$ 11,800.00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097238218"/>
                  </a:ext>
                </a:extLst>
              </a:tr>
              <a:tr h="250296">
                <a:tc vMerge="1">
                  <a:txBody>
                    <a:bodyPr/>
                    <a:lstStyle/>
                    <a:p>
                      <a:endParaRPr lang="en-US"/>
                    </a:p>
                  </a:txBody>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GC5-2020-006.12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Pike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$ 5,900.00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i="1">
                          <a:effectLst/>
                          <a:latin typeface="Times New Roman" panose="02020603050405020304" pitchFamily="18" charset="0"/>
                          <a:ea typeface="Calibri" panose="020F0502020204030204" pitchFamily="34" charset="0"/>
                          <a:cs typeface="Times New Roman" panose="02020603050405020304" pitchFamily="18" charset="0"/>
                        </a:rPr>
                        <a:t>$ 5,900.00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81750712"/>
                  </a:ext>
                </a:extLst>
              </a:tr>
              <a:tr h="250296">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GC5-2020-007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Butler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NG9-1-1 Recorder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$ 25,823.10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$ 24,967.00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128252125"/>
                  </a:ext>
                </a:extLst>
              </a:tr>
              <a:tr h="250296">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GC5-2020-009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St Clair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Radio Equipment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$ 354,199.00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$ 124,190.00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664715447"/>
                  </a:ext>
                </a:extLst>
              </a:tr>
              <a:tr h="250296">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GC5-2020-012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Gardendale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Radio Equipment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$ 58,188.00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$ 41,270.00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962047708"/>
                  </a:ext>
                </a:extLst>
              </a:tr>
              <a:tr h="250296">
                <a:tc>
                  <a:txBody>
                    <a:bodyPr/>
                    <a:lstStyle/>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9050" cap="flat" cmpd="dbl" algn="ctr">
                      <a:solidFill>
                        <a:srgbClr val="999999"/>
                      </a:solidFill>
                      <a:prstDash val="solid"/>
                      <a:round/>
                      <a:headEnd type="none" w="med" len="med"/>
                      <a:tailEnd type="none" w="med" len="med"/>
                    </a:lnL>
                    <a:lnR w="19050" cap="flat" cmpd="dbl"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9050" cap="flat" cmpd="dbl" algn="ctr">
                      <a:solidFill>
                        <a:srgbClr val="999999"/>
                      </a:solidFill>
                      <a:prstDash val="solid"/>
                      <a:round/>
                      <a:headEnd type="none" w="med" len="med"/>
                      <a:tailEnd type="none" w="med" len="med"/>
                    </a:lnL>
                    <a:lnR w="19050" cap="flat" cmpd="dbl"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9050" cap="flat" cmpd="dbl" algn="ctr">
                      <a:solidFill>
                        <a:srgbClr val="999999"/>
                      </a:solidFill>
                      <a:prstDash val="solid"/>
                      <a:round/>
                      <a:headEnd type="none" w="med" len="med"/>
                      <a:tailEnd type="none" w="med" len="med"/>
                    </a:lnL>
                    <a:lnR w="19050" cap="flat" cmpd="dbl"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$ 1,309,534.10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9050" cap="flat" cmpd="dbl" algn="ctr">
                      <a:solidFill>
                        <a:srgbClr val="999999"/>
                      </a:solidFill>
                      <a:prstDash val="solid"/>
                      <a:round/>
                      <a:headEnd type="none" w="med" len="med"/>
                      <a:tailEnd type="none" w="med" len="med"/>
                    </a:lnL>
                    <a:lnR w="19050" cap="flat" cmpd="dbl"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$ 783,392.00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761" marR="61761" marT="0" marB="0" anchor="ctr">
                    <a:lnL w="19050" cap="flat" cmpd="dbl" algn="ctr">
                      <a:solidFill>
                        <a:srgbClr val="999999"/>
                      </a:solidFill>
                      <a:prstDash val="solid"/>
                      <a:round/>
                      <a:headEnd type="none" w="med" len="med"/>
                      <a:tailEnd type="none" w="med" len="med"/>
                    </a:lnL>
                    <a:lnR w="19050" cap="flat" cmpd="dbl"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081145271"/>
                  </a:ext>
                </a:extLst>
              </a:tr>
            </a:tbl>
          </a:graphicData>
        </a:graphic>
      </p:graphicFrame>
    </p:spTree>
    <p:extLst>
      <p:ext uri="{BB962C8B-B14F-4D97-AF65-F5344CB8AC3E}">
        <p14:creationId xmlns:p14="http://schemas.microsoft.com/office/powerpoint/2010/main" val="2544185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95E6E-96CB-47A2-B718-93174EA9C50B}"/>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Legacy 9-1-1 Cost Reimbursement</a:t>
            </a:r>
          </a:p>
        </p:txBody>
      </p:sp>
      <p:sp>
        <p:nvSpPr>
          <p:cNvPr id="3" name="TextBox 2">
            <a:extLst>
              <a:ext uri="{FF2B5EF4-FFF2-40B4-BE49-F238E27FC236}">
                <a16:creationId xmlns:a16="http://schemas.microsoft.com/office/drawing/2014/main" id="{828E5B04-09B4-4F53-B2D5-09B2F6A73D72}"/>
              </a:ext>
            </a:extLst>
          </p:cNvPr>
          <p:cNvSpPr txBox="1"/>
          <p:nvPr/>
        </p:nvSpPr>
        <p:spPr>
          <a:xfrm>
            <a:off x="1097280" y="2145819"/>
            <a:ext cx="4825348"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the September Board Meeting, the Alabama 9-1-1 Board approved reimbursement to ECDs of certain legacy 9-1-1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Board staff collected and analyzed phone bills from ECDs during Summer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81 of 85 ECD bills were collected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Various legacy 9-1-1 related costs were identified from nine different carriers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Total legacy 9-1-1 cost, of those bills collected, was $2,839,060.44 annually</a:t>
            </a:r>
          </a:p>
        </p:txBody>
      </p:sp>
      <p:pic>
        <p:nvPicPr>
          <p:cNvPr id="4" name="Picture 3">
            <a:extLst>
              <a:ext uri="{FF2B5EF4-FFF2-40B4-BE49-F238E27FC236}">
                <a16:creationId xmlns:a16="http://schemas.microsoft.com/office/drawing/2014/main" id="{C6C003A1-F7A2-4C2A-AD5B-228C21D1C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1" y="5920873"/>
            <a:ext cx="385765" cy="390528"/>
          </a:xfrm>
          <a:prstGeom prst="rect">
            <a:avLst/>
          </a:prstGeom>
        </p:spPr>
      </p:pic>
      <p:graphicFrame>
        <p:nvGraphicFramePr>
          <p:cNvPr id="6" name="Chart 5">
            <a:extLst>
              <a:ext uri="{FF2B5EF4-FFF2-40B4-BE49-F238E27FC236}">
                <a16:creationId xmlns:a16="http://schemas.microsoft.com/office/drawing/2014/main" id="{2BD67569-D707-4933-AECE-D970D5CE4291}"/>
              </a:ext>
            </a:extLst>
          </p:cNvPr>
          <p:cNvGraphicFramePr>
            <a:graphicFrameLocks/>
          </p:cNvGraphicFramePr>
          <p:nvPr>
            <p:extLst/>
          </p:nvPr>
        </p:nvGraphicFramePr>
        <p:xfrm>
          <a:off x="6126480" y="2041212"/>
          <a:ext cx="4572000" cy="37936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48039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95E6E-96CB-47A2-B718-93174EA9C50B}"/>
              </a:ext>
            </a:extLst>
          </p:cNvPr>
          <p:cNvSpPr>
            <a:spLocks noGrp="1"/>
          </p:cNvSpPr>
          <p:nvPr>
            <p:ph type="title" idx="4294967295"/>
          </p:nvPr>
        </p:nvSpPr>
        <p:spPr>
          <a:xfrm>
            <a:off x="813117" y="-463585"/>
            <a:ext cx="10626725" cy="1450975"/>
          </a:xfrm>
        </p:spPr>
        <p:txBody>
          <a:bodyPr/>
          <a:lstStyle/>
          <a:p>
            <a:pPr algn="ctr"/>
            <a:r>
              <a:rPr lang="en-US" dirty="0">
                <a:latin typeface="Times New Roman" panose="02020603050405020304" pitchFamily="18" charset="0"/>
                <a:cs typeface="Times New Roman" panose="02020603050405020304" pitchFamily="18" charset="0"/>
              </a:rPr>
              <a:t>Estimated Monthly 9-1-1 Legacy Costs</a:t>
            </a:r>
          </a:p>
        </p:txBody>
      </p:sp>
      <p:sp>
        <p:nvSpPr>
          <p:cNvPr id="3" name="TextBox 2">
            <a:extLst>
              <a:ext uri="{FF2B5EF4-FFF2-40B4-BE49-F238E27FC236}">
                <a16:creationId xmlns:a16="http://schemas.microsoft.com/office/drawing/2014/main" id="{828E5B04-09B4-4F53-B2D5-09B2F6A73D72}"/>
              </a:ext>
            </a:extLst>
          </p:cNvPr>
          <p:cNvSpPr txBox="1"/>
          <p:nvPr/>
        </p:nvSpPr>
        <p:spPr>
          <a:xfrm>
            <a:off x="1097280" y="2134997"/>
            <a:ext cx="10058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C6C003A1-F7A2-4C2A-AD5B-228C21D1C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1" y="5920873"/>
            <a:ext cx="385765" cy="390528"/>
          </a:xfrm>
          <a:prstGeom prst="rect">
            <a:avLst/>
          </a:prstGeom>
        </p:spPr>
      </p:pic>
      <p:cxnSp>
        <p:nvCxnSpPr>
          <p:cNvPr id="10" name="Straight Connector 9">
            <a:extLst>
              <a:ext uri="{FF2B5EF4-FFF2-40B4-BE49-F238E27FC236}">
                <a16:creationId xmlns:a16="http://schemas.microsoft.com/office/drawing/2014/main" id="{E6DF3CDB-1659-447D-8D62-FB7F4EBF1193}"/>
              </a:ext>
            </a:extLst>
          </p:cNvPr>
          <p:cNvCxnSpPr>
            <a:cxnSpLocks/>
          </p:cNvCxnSpPr>
          <p:nvPr/>
        </p:nvCxnSpPr>
        <p:spPr>
          <a:xfrm>
            <a:off x="1097280" y="987390"/>
            <a:ext cx="10136777"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BA58223-AB0F-406C-946B-293F2CC91B4B}"/>
              </a:ext>
            </a:extLst>
          </p:cNvPr>
          <p:cNvPicPr>
            <a:picLocks noChangeAspect="1"/>
          </p:cNvPicPr>
          <p:nvPr/>
        </p:nvPicPr>
        <p:blipFill>
          <a:blip r:embed="rId4"/>
          <a:stretch>
            <a:fillRect/>
          </a:stretch>
        </p:blipFill>
        <p:spPr>
          <a:xfrm>
            <a:off x="1662139" y="1019740"/>
            <a:ext cx="8928680" cy="5291661"/>
          </a:xfrm>
          <a:prstGeom prst="rect">
            <a:avLst/>
          </a:prstGeom>
        </p:spPr>
      </p:pic>
    </p:spTree>
    <p:extLst>
      <p:ext uri="{BB962C8B-B14F-4D97-AF65-F5344CB8AC3E}">
        <p14:creationId xmlns:p14="http://schemas.microsoft.com/office/powerpoint/2010/main" val="3790305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95E6E-96CB-47A2-B718-93174EA9C50B}"/>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Reimbursement Requirements</a:t>
            </a:r>
          </a:p>
        </p:txBody>
      </p:sp>
      <p:sp>
        <p:nvSpPr>
          <p:cNvPr id="3" name="TextBox 2">
            <a:extLst>
              <a:ext uri="{FF2B5EF4-FFF2-40B4-BE49-F238E27FC236}">
                <a16:creationId xmlns:a16="http://schemas.microsoft.com/office/drawing/2014/main" id="{828E5B04-09B4-4F53-B2D5-09B2F6A73D72}"/>
              </a:ext>
            </a:extLst>
          </p:cNvPr>
          <p:cNvSpPr txBox="1"/>
          <p:nvPr/>
        </p:nvSpPr>
        <p:spPr>
          <a:xfrm>
            <a:off x="998219" y="2709454"/>
            <a:ext cx="4939453"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an ECD to be eligible for legacy 9-1-1 cost reimbursement, the following criteria must be met: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They must be recognized as a validly formed Alabama ECD at the time of submission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Their PSAP(s) for which they are requesting the reimbursement for must be migrated onto ANGEN</a:t>
            </a:r>
          </a:p>
        </p:txBody>
      </p:sp>
      <p:pic>
        <p:nvPicPr>
          <p:cNvPr id="4" name="Picture 3">
            <a:extLst>
              <a:ext uri="{FF2B5EF4-FFF2-40B4-BE49-F238E27FC236}">
                <a16:creationId xmlns:a16="http://schemas.microsoft.com/office/drawing/2014/main" id="{C6C003A1-F7A2-4C2A-AD5B-228C21D1C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1" y="5920873"/>
            <a:ext cx="385765" cy="390528"/>
          </a:xfrm>
          <a:prstGeom prst="rect">
            <a:avLst/>
          </a:prstGeom>
        </p:spPr>
      </p:pic>
      <p:sp>
        <p:nvSpPr>
          <p:cNvPr id="6" name="TextBox 5">
            <a:extLst>
              <a:ext uri="{FF2B5EF4-FFF2-40B4-BE49-F238E27FC236}">
                <a16:creationId xmlns:a16="http://schemas.microsoft.com/office/drawing/2014/main" id="{62D90961-2FFF-4DEA-A7C0-4FA4509F510A}"/>
              </a:ext>
            </a:extLst>
          </p:cNvPr>
          <p:cNvSpPr txBox="1"/>
          <p:nvPr/>
        </p:nvSpPr>
        <p:spPr>
          <a:xfrm>
            <a:off x="1196339" y="2226733"/>
            <a:ext cx="47413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ELIGIBILITY</a:t>
            </a:r>
          </a:p>
        </p:txBody>
      </p:sp>
      <p:sp>
        <p:nvSpPr>
          <p:cNvPr id="8" name="TextBox 7">
            <a:extLst>
              <a:ext uri="{FF2B5EF4-FFF2-40B4-BE49-F238E27FC236}">
                <a16:creationId xmlns:a16="http://schemas.microsoft.com/office/drawing/2014/main" id="{698AC48B-F63C-48EB-82DA-93AFB13C155B}"/>
              </a:ext>
            </a:extLst>
          </p:cNvPr>
          <p:cNvSpPr txBox="1"/>
          <p:nvPr/>
        </p:nvSpPr>
        <p:spPr>
          <a:xfrm>
            <a:off x="6254328" y="2226733"/>
            <a:ext cx="47413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REQUIRED DOCUMENTATION</a:t>
            </a:r>
          </a:p>
        </p:txBody>
      </p:sp>
      <p:sp>
        <p:nvSpPr>
          <p:cNvPr id="10" name="TextBox 9">
            <a:extLst>
              <a:ext uri="{FF2B5EF4-FFF2-40B4-BE49-F238E27FC236}">
                <a16:creationId xmlns:a16="http://schemas.microsoft.com/office/drawing/2014/main" id="{AA70BDE8-E72C-49DE-9321-4F9D7AA507B4}"/>
              </a:ext>
            </a:extLst>
          </p:cNvPr>
          <p:cNvSpPr txBox="1"/>
          <p:nvPr/>
        </p:nvSpPr>
        <p:spPr>
          <a:xfrm>
            <a:off x="6155269" y="2709454"/>
            <a:ext cx="5203425"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Complete telephone bills that includes the legacy 9-1-1 charges incurred by the ECD</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 will not reimburse for administrative phone service, CPE or other vertical software services, internet service, taxes, or late fees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Proof of payment for each telephone bill submitted with the reimbursement request</a:t>
            </a:r>
          </a:p>
        </p:txBody>
      </p:sp>
    </p:spTree>
    <p:extLst>
      <p:ext uri="{BB962C8B-B14F-4D97-AF65-F5344CB8AC3E}">
        <p14:creationId xmlns:p14="http://schemas.microsoft.com/office/powerpoint/2010/main" val="1726542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2251-9AC1-42D5-9686-1ED6CA6F3F55}"/>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What is included in Legacy 9-1-1 Cost?</a:t>
            </a:r>
          </a:p>
        </p:txBody>
      </p:sp>
      <p:sp>
        <p:nvSpPr>
          <p:cNvPr id="4" name="Content Placeholder 3">
            <a:extLst>
              <a:ext uri="{FF2B5EF4-FFF2-40B4-BE49-F238E27FC236}">
                <a16:creationId xmlns:a16="http://schemas.microsoft.com/office/drawing/2014/main" id="{1BBC2172-E4FB-44DD-ACB2-7192A6610CE3}"/>
              </a:ext>
            </a:extLst>
          </p:cNvPr>
          <p:cNvSpPr>
            <a:spLocks noGrp="1"/>
          </p:cNvSpPr>
          <p:nvPr>
            <p:ph sz="half" idx="2"/>
          </p:nvPr>
        </p:nvSpPr>
        <p:spPr>
          <a:xfrm>
            <a:off x="571880" y="2615253"/>
            <a:ext cx="4937760" cy="3612520"/>
          </a:xfrm>
        </p:spPr>
        <p:txBody>
          <a:bodyPr numCol="2">
            <a:normAutofit fontScale="25000" lnSpcReduction="20000"/>
          </a:bodyPr>
          <a:lstStyle/>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Combined Automatic Number, Location ID-Selective Router</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Combined ALI &amp; Selective Routing-Jointly Provided Sys</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ALIDB Upgrade Enable PSAP to Query-Ret Wireless Caller Loc</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SR/Database Info per 1000 Records</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Database Transport Feature</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E911 Feat-Selective Routing</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911 Ali Db Processing</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911 Ali System</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911 Sr Db Per Record</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Auto Loc ID DB/</a:t>
            </a:r>
            <a:r>
              <a:rPr lang="en-US" sz="4400" dirty="0" err="1">
                <a:latin typeface="Times New Roman" panose="02020603050405020304" pitchFamily="18" charset="0"/>
                <a:cs typeface="Times New Roman" panose="02020603050405020304" pitchFamily="18" charset="0"/>
              </a:rPr>
              <a:t>recM</a:t>
            </a:r>
            <a:endParaRPr lang="en-US" sz="4400" dirty="0">
              <a:latin typeface="Times New Roman" panose="02020603050405020304" pitchFamily="18" charset="0"/>
              <a:cs typeface="Times New Roman" panose="02020603050405020304" pitchFamily="18" charset="0"/>
            </a:endParaRP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CO Enabling for 911 Bus</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E911 cent </a:t>
            </a:r>
            <a:r>
              <a:rPr lang="en-US" sz="4400" dirty="0" err="1">
                <a:latin typeface="Times New Roman" panose="02020603050405020304" pitchFamily="18" charset="0"/>
                <a:cs typeface="Times New Roman" panose="02020603050405020304" pitchFamily="18" charset="0"/>
              </a:rPr>
              <a:t>sel</a:t>
            </a:r>
            <a:r>
              <a:rPr lang="en-US" sz="4400" dirty="0">
                <a:latin typeface="Times New Roman" panose="02020603050405020304" pitchFamily="18" charset="0"/>
                <a:cs typeface="Times New Roman" panose="02020603050405020304" pitchFamily="18" charset="0"/>
              </a:rPr>
              <a:t> rout-</a:t>
            </a:r>
            <a:r>
              <a:rPr lang="en-US" sz="4400" dirty="0" err="1">
                <a:latin typeface="Times New Roman" panose="02020603050405020304" pitchFamily="18" charset="0"/>
                <a:cs typeface="Times New Roman" panose="02020603050405020304" pitchFamily="18" charset="0"/>
              </a:rPr>
              <a:t>db</a:t>
            </a:r>
            <a:r>
              <a:rPr lang="en-US" sz="4400" dirty="0">
                <a:latin typeface="Times New Roman" panose="02020603050405020304" pitchFamily="18" charset="0"/>
                <a:cs typeface="Times New Roman" panose="02020603050405020304" pitchFamily="18" charset="0"/>
              </a:rPr>
              <a:t> M</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911 Local Chan </a:t>
            </a:r>
            <a:r>
              <a:rPr lang="en-US" sz="4400" dirty="0" err="1">
                <a:latin typeface="Times New Roman" panose="02020603050405020304" pitchFamily="18" charset="0"/>
                <a:cs typeface="Times New Roman" panose="02020603050405020304" pitchFamily="18" charset="0"/>
              </a:rPr>
              <a:t>TermCO</a:t>
            </a:r>
            <a:r>
              <a:rPr lang="en-US" sz="4400" dirty="0">
                <a:latin typeface="Times New Roman" panose="02020603050405020304" pitchFamily="18" charset="0"/>
                <a:cs typeface="Times New Roman" panose="02020603050405020304" pitchFamily="18" charset="0"/>
              </a:rPr>
              <a:t> Trunk Term/</a:t>
            </a:r>
            <a:r>
              <a:rPr lang="en-US" sz="4400" dirty="0" err="1">
                <a:latin typeface="Times New Roman" panose="02020603050405020304" pitchFamily="18" charset="0"/>
                <a:cs typeface="Times New Roman" panose="02020603050405020304" pitchFamily="18" charset="0"/>
              </a:rPr>
              <a:t>trnkM</a:t>
            </a:r>
            <a:endParaRPr lang="en-US" sz="4400" dirty="0">
              <a:latin typeface="Times New Roman" panose="02020603050405020304" pitchFamily="18" charset="0"/>
              <a:cs typeface="Times New Roman" panose="02020603050405020304" pitchFamily="18" charset="0"/>
            </a:endParaRP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E911 Emergency Svc </a:t>
            </a:r>
            <a:r>
              <a:rPr lang="en-US" sz="4400" dirty="0" err="1">
                <a:latin typeface="Times New Roman" panose="02020603050405020304" pitchFamily="18" charset="0"/>
                <a:cs typeface="Times New Roman" panose="02020603050405020304" pitchFamily="18" charset="0"/>
              </a:rPr>
              <a:t>Chgs</a:t>
            </a:r>
            <a:endParaRPr lang="en-US" sz="4400" dirty="0">
              <a:latin typeface="Times New Roman" panose="02020603050405020304" pitchFamily="18" charset="0"/>
              <a:cs typeface="Times New Roman" panose="02020603050405020304" pitchFamily="18" charset="0"/>
            </a:endParaRPr>
          </a:p>
          <a:p>
            <a:pPr>
              <a:buClrTx/>
              <a:buFont typeface="Wingdings" panose="05000000000000000000" pitchFamily="2" charset="2"/>
              <a:buChar char="Ø"/>
            </a:pPr>
            <a:r>
              <a:rPr lang="en-US" sz="4400" dirty="0" err="1">
                <a:latin typeface="Times New Roman" panose="02020603050405020304" pitchFamily="18" charset="0"/>
                <a:cs typeface="Times New Roman" panose="02020603050405020304" pitchFamily="18" charset="0"/>
              </a:rPr>
              <a:t>Slctv</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Rtng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prt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chg</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trk</a:t>
            </a:r>
            <a:r>
              <a:rPr lang="en-US" sz="4400" dirty="0">
                <a:latin typeface="Times New Roman" panose="02020603050405020304" pitchFamily="18" charset="0"/>
                <a:cs typeface="Times New Roman" panose="02020603050405020304" pitchFamily="18" charset="0"/>
              </a:rPr>
              <a:t> M</a:t>
            </a:r>
          </a:p>
          <a:p>
            <a:pPr>
              <a:buClrTx/>
              <a:buFont typeface="Wingdings" panose="05000000000000000000" pitchFamily="2" charset="2"/>
              <a:buChar char="Ø"/>
            </a:pPr>
            <a:r>
              <a:rPr lang="en-US" sz="4400" dirty="0" err="1">
                <a:latin typeface="Times New Roman" panose="02020603050405020304" pitchFamily="18" charset="0"/>
                <a:cs typeface="Times New Roman" panose="02020603050405020304" pitchFamily="18" charset="0"/>
              </a:rPr>
              <a:t>Slctv</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Rtng</a:t>
            </a:r>
            <a:r>
              <a:rPr lang="en-US" sz="4400" dirty="0">
                <a:latin typeface="Times New Roman" panose="02020603050405020304" pitchFamily="18" charset="0"/>
                <a:cs typeface="Times New Roman" panose="02020603050405020304" pitchFamily="18" charset="0"/>
              </a:rPr>
              <a:t> trunk M</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E911 ANI Charges</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E911 Combine Auto # &amp; LOC Information</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E911 LID Service</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Local 911 Distribution</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E911 Trunk</a:t>
            </a:r>
          </a:p>
          <a:p>
            <a:pPr>
              <a:buClrTx/>
              <a:buFont typeface="Wingdings" panose="05000000000000000000" pitchFamily="2" charset="2"/>
              <a:buChar char="Ø"/>
            </a:pPr>
            <a:r>
              <a:rPr lang="en-US" sz="4400" dirty="0">
                <a:latin typeface="Times New Roman" panose="02020603050405020304" pitchFamily="18" charset="0"/>
                <a:cs typeface="Times New Roman" panose="02020603050405020304" pitchFamily="18" charset="0"/>
              </a:rPr>
              <a:t>E911 ALI Maintenance Charge</a:t>
            </a:r>
            <a:endParaRPr lang="en-US" sz="25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F7060AF-F7D4-4A93-9F5C-58CF2F2B6C34}"/>
              </a:ext>
            </a:extLst>
          </p:cNvPr>
          <p:cNvSpPr>
            <a:spLocks noGrp="1"/>
          </p:cNvSpPr>
          <p:nvPr>
            <p:ph type="body" sz="quarter" idx="3"/>
          </p:nvPr>
        </p:nvSpPr>
        <p:spPr/>
        <p:txBody>
          <a:bodyPr>
            <a:normAutofit/>
          </a:bodyPr>
          <a:lstStyle/>
          <a:p>
            <a:r>
              <a:rPr lang="en-US" b="1" dirty="0">
                <a:latin typeface="Times New Roman" panose="02020603050405020304" pitchFamily="18" charset="0"/>
                <a:cs typeface="Times New Roman" panose="02020603050405020304" pitchFamily="18" charset="0"/>
              </a:rPr>
              <a:t>Sample phone bills</a:t>
            </a:r>
          </a:p>
        </p:txBody>
      </p:sp>
      <p:sp>
        <p:nvSpPr>
          <p:cNvPr id="6" name="Content Placeholder 5">
            <a:extLst>
              <a:ext uri="{FF2B5EF4-FFF2-40B4-BE49-F238E27FC236}">
                <a16:creationId xmlns:a16="http://schemas.microsoft.com/office/drawing/2014/main" id="{0C7AE8AD-4514-4CBE-B4B8-121DDAA7D49D}"/>
              </a:ext>
            </a:extLst>
          </p:cNvPr>
          <p:cNvSpPr>
            <a:spLocks noGrp="1"/>
          </p:cNvSpPr>
          <p:nvPr>
            <p:ph sz="quarter" idx="4"/>
          </p:nvPr>
        </p:nvSpPr>
        <p:spPr>
          <a:xfrm>
            <a:off x="6324600" y="2389632"/>
            <a:ext cx="4053840" cy="3925824"/>
          </a:xfrm>
        </p:spPr>
        <p:txBody>
          <a:bodyPr>
            <a:normAutofit fontScale="25000" lnSpcReduction="20000"/>
          </a:bodyPr>
          <a:lstStyle/>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616EEFE-EEDB-4F71-9CF1-FE7AFF61B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1" y="5920873"/>
            <a:ext cx="385765" cy="390528"/>
          </a:xfrm>
          <a:prstGeom prst="rect">
            <a:avLst/>
          </a:prstGeom>
        </p:spPr>
      </p:pic>
      <p:pic>
        <p:nvPicPr>
          <p:cNvPr id="9" name="Picture 8">
            <a:extLst>
              <a:ext uri="{FF2B5EF4-FFF2-40B4-BE49-F238E27FC236}">
                <a16:creationId xmlns:a16="http://schemas.microsoft.com/office/drawing/2014/main" id="{1AABE66E-35C8-4F0B-B97D-014F28FD8483}"/>
              </a:ext>
            </a:extLst>
          </p:cNvPr>
          <p:cNvPicPr>
            <a:picLocks noChangeAspect="1"/>
          </p:cNvPicPr>
          <p:nvPr/>
        </p:nvPicPr>
        <p:blipFill>
          <a:blip r:embed="rId4"/>
          <a:stretch>
            <a:fillRect/>
          </a:stretch>
        </p:blipFill>
        <p:spPr>
          <a:xfrm>
            <a:off x="6096000" y="2582334"/>
            <a:ext cx="2065039" cy="32392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descr="Text&#10;&#10;Description automatically generated">
            <a:extLst>
              <a:ext uri="{FF2B5EF4-FFF2-40B4-BE49-F238E27FC236}">
                <a16:creationId xmlns:a16="http://schemas.microsoft.com/office/drawing/2014/main" id="{FB774255-32D6-4A9A-A708-A4C2C1B06A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66889">
            <a:off x="8277146" y="2588017"/>
            <a:ext cx="2662590" cy="3606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descr="Text, letter&#10;&#10;Description automatically generated">
            <a:extLst>
              <a:ext uri="{FF2B5EF4-FFF2-40B4-BE49-F238E27FC236}">
                <a16:creationId xmlns:a16="http://schemas.microsoft.com/office/drawing/2014/main" id="{A51F6136-EC37-461B-92AB-871B3CF938E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47183">
            <a:off x="6544239" y="4013150"/>
            <a:ext cx="2021369" cy="19788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04D9BC6F-805B-47FD-BDB5-A9E0B66162E0}"/>
              </a:ext>
            </a:extLst>
          </p:cNvPr>
          <p:cNvPicPr>
            <a:picLocks noChangeAspect="1"/>
          </p:cNvPicPr>
          <p:nvPr/>
        </p:nvPicPr>
        <p:blipFill>
          <a:blip r:embed="rId8"/>
          <a:stretch>
            <a:fillRect/>
          </a:stretch>
        </p:blipFill>
        <p:spPr>
          <a:xfrm rot="843610">
            <a:off x="8006485" y="4247775"/>
            <a:ext cx="2205874" cy="20314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TextBox 14">
            <a:extLst>
              <a:ext uri="{FF2B5EF4-FFF2-40B4-BE49-F238E27FC236}">
                <a16:creationId xmlns:a16="http://schemas.microsoft.com/office/drawing/2014/main" id="{C232F682-B6D4-42EE-B52C-BE11B7991C91}"/>
              </a:ext>
            </a:extLst>
          </p:cNvPr>
          <p:cNvSpPr txBox="1"/>
          <p:nvPr/>
        </p:nvSpPr>
        <p:spPr>
          <a:xfrm>
            <a:off x="939567" y="1931231"/>
            <a:ext cx="4607793" cy="57644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List of various legacy 9-1-1 billing items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may not be inclusive of all carrier billing language regarding legacy 9-1-1 charges)</a:t>
            </a:r>
          </a:p>
        </p:txBody>
      </p:sp>
    </p:spTree>
    <p:extLst>
      <p:ext uri="{BB962C8B-B14F-4D97-AF65-F5344CB8AC3E}">
        <p14:creationId xmlns:p14="http://schemas.microsoft.com/office/powerpoint/2010/main" val="3259544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95E6E-96CB-47A2-B718-93174EA9C50B}"/>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How do I request reimbursement?</a:t>
            </a:r>
          </a:p>
        </p:txBody>
      </p:sp>
      <p:sp>
        <p:nvSpPr>
          <p:cNvPr id="3" name="TextBox 2">
            <a:extLst>
              <a:ext uri="{FF2B5EF4-FFF2-40B4-BE49-F238E27FC236}">
                <a16:creationId xmlns:a16="http://schemas.microsoft.com/office/drawing/2014/main" id="{828E5B04-09B4-4F53-B2D5-09B2F6A73D72}"/>
              </a:ext>
            </a:extLst>
          </p:cNvPr>
          <p:cNvSpPr txBox="1"/>
          <p:nvPr/>
        </p:nvSpPr>
        <p:spPr>
          <a:xfrm>
            <a:off x="1047749" y="2086329"/>
            <a:ext cx="4321205" cy="418576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 to the ECD Legacy 9-1-1 Cost Reimbursement webpage on the Board’s website, </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https://al911board.com/ECD-Legacy-9-1-1-Cost-Reimbursement</a:t>
            </a:r>
            <a:endPar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on the Legacy 9-1-1 Cost Reimbursement Form link to be redirected to the online form</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Enter all required date, ECD name, and contact information at the top of the form</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Select the months to be included in the request submission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Upload all required supporting documentation for the request submission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form supports a wide variety of file types but there is a 10 file and/or 20mb capacity) </a:t>
            </a:r>
            <a:endPar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C6C003A1-F7A2-4C2A-AD5B-228C21D1C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4851" y="5920873"/>
            <a:ext cx="385765" cy="390528"/>
          </a:xfrm>
          <a:prstGeom prst="rect">
            <a:avLst/>
          </a:prstGeom>
        </p:spPr>
      </p:pic>
      <p:pic>
        <p:nvPicPr>
          <p:cNvPr id="7" name="Picture 6">
            <a:extLst>
              <a:ext uri="{FF2B5EF4-FFF2-40B4-BE49-F238E27FC236}">
                <a16:creationId xmlns:a16="http://schemas.microsoft.com/office/drawing/2014/main" id="{39F6263B-B451-40E5-85B1-9B40B71A0138}"/>
              </a:ext>
            </a:extLst>
          </p:cNvPr>
          <p:cNvPicPr>
            <a:picLocks noChangeAspect="1"/>
          </p:cNvPicPr>
          <p:nvPr/>
        </p:nvPicPr>
        <p:blipFill rotWithShape="1">
          <a:blip r:embed="rId5"/>
          <a:srcRect l="4650" t="3796" b="3193"/>
          <a:stretch/>
        </p:blipFill>
        <p:spPr>
          <a:xfrm>
            <a:off x="5808135" y="1750132"/>
            <a:ext cx="4994274" cy="4521958"/>
          </a:xfrm>
          <a:prstGeom prst="rect">
            <a:avLst/>
          </a:prstGeom>
        </p:spPr>
      </p:pic>
    </p:spTree>
    <p:extLst>
      <p:ext uri="{BB962C8B-B14F-4D97-AF65-F5344CB8AC3E}">
        <p14:creationId xmlns:p14="http://schemas.microsoft.com/office/powerpoint/2010/main" val="3779689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95E6E-96CB-47A2-B718-93174EA9C50B}"/>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Submission Calendar</a:t>
            </a:r>
          </a:p>
        </p:txBody>
      </p:sp>
      <p:pic>
        <p:nvPicPr>
          <p:cNvPr id="4" name="Picture 3">
            <a:extLst>
              <a:ext uri="{FF2B5EF4-FFF2-40B4-BE49-F238E27FC236}">
                <a16:creationId xmlns:a16="http://schemas.microsoft.com/office/drawing/2014/main" id="{C6C003A1-F7A2-4C2A-AD5B-228C21D1C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1" y="5920873"/>
            <a:ext cx="385765" cy="390528"/>
          </a:xfrm>
          <a:prstGeom prst="rect">
            <a:avLst/>
          </a:prstGeom>
        </p:spPr>
      </p:pic>
      <p:graphicFrame>
        <p:nvGraphicFramePr>
          <p:cNvPr id="9" name="Table 8">
            <a:extLst>
              <a:ext uri="{FF2B5EF4-FFF2-40B4-BE49-F238E27FC236}">
                <a16:creationId xmlns:a16="http://schemas.microsoft.com/office/drawing/2014/main" id="{56C2C407-CD5D-43E1-88BB-4FA5E959315F}"/>
              </a:ext>
            </a:extLst>
          </p:cNvPr>
          <p:cNvGraphicFramePr>
            <a:graphicFrameLocks noGrp="1"/>
          </p:cNvGraphicFramePr>
          <p:nvPr/>
        </p:nvGraphicFramePr>
        <p:xfrm>
          <a:off x="6096000" y="2350318"/>
          <a:ext cx="5085503" cy="2862639"/>
        </p:xfrm>
        <a:graphic>
          <a:graphicData uri="http://schemas.openxmlformats.org/drawingml/2006/table">
            <a:tbl>
              <a:tblPr firstRow="1" firstCol="1" bandRow="1"/>
              <a:tblGrid>
                <a:gridCol w="2052320">
                  <a:extLst>
                    <a:ext uri="{9D8B030D-6E8A-4147-A177-3AD203B41FA5}">
                      <a16:colId xmlns:a16="http://schemas.microsoft.com/office/drawing/2014/main" val="3688344798"/>
                    </a:ext>
                  </a:extLst>
                </a:gridCol>
                <a:gridCol w="1449917">
                  <a:extLst>
                    <a:ext uri="{9D8B030D-6E8A-4147-A177-3AD203B41FA5}">
                      <a16:colId xmlns:a16="http://schemas.microsoft.com/office/drawing/2014/main" val="1758096020"/>
                    </a:ext>
                  </a:extLst>
                </a:gridCol>
                <a:gridCol w="1583266">
                  <a:extLst>
                    <a:ext uri="{9D8B030D-6E8A-4147-A177-3AD203B41FA5}">
                      <a16:colId xmlns:a16="http://schemas.microsoft.com/office/drawing/2014/main" val="4241606400"/>
                    </a:ext>
                  </a:extLst>
                </a:gridCol>
              </a:tblGrid>
              <a:tr h="220203">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Service Period Starting Month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Due by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Reimbursement Issued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779582"/>
                  </a:ext>
                </a:extLst>
              </a:tr>
              <a:tr h="220203">
                <a:tc rowSpan="3">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October 1-December 31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January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January 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6434528"/>
                  </a:ext>
                </a:extLst>
              </a:tr>
              <a:tr h="220203">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February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February 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6331711"/>
                  </a:ext>
                </a:extLst>
              </a:tr>
              <a:tr h="220203">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March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March 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5172378"/>
                  </a:ext>
                </a:extLst>
              </a:tr>
              <a:tr h="220203">
                <a:tc rowSpan="3">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January 1-March 31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April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April 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9510143"/>
                  </a:ext>
                </a:extLst>
              </a:tr>
              <a:tr h="220203">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May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May 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1361789"/>
                  </a:ext>
                </a:extLst>
              </a:tr>
              <a:tr h="220203">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June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June 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3914274"/>
                  </a:ext>
                </a:extLst>
              </a:tr>
              <a:tr h="220203">
                <a:tc rowSpan="3">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April 1-June 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July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July 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2795172"/>
                  </a:ext>
                </a:extLst>
              </a:tr>
              <a:tr h="220203">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August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August 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2791776"/>
                  </a:ext>
                </a:extLst>
              </a:tr>
              <a:tr h="220203">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September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September 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8092758"/>
                  </a:ext>
                </a:extLst>
              </a:tr>
              <a:tr h="220203">
                <a:tc rowSpan="3">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July 1-September 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October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October 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904739"/>
                  </a:ext>
                </a:extLst>
              </a:tr>
              <a:tr h="220203">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November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November 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2995776"/>
                  </a:ext>
                </a:extLst>
              </a:tr>
              <a:tr h="220203">
                <a:tc v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December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December 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761793"/>
                  </a:ext>
                </a:extLst>
              </a:tr>
            </a:tbl>
          </a:graphicData>
        </a:graphic>
      </p:graphicFrame>
      <p:sp>
        <p:nvSpPr>
          <p:cNvPr id="11" name="TextBox 10">
            <a:extLst>
              <a:ext uri="{FF2B5EF4-FFF2-40B4-BE49-F238E27FC236}">
                <a16:creationId xmlns:a16="http://schemas.microsoft.com/office/drawing/2014/main" id="{54426B6D-BAA0-4CE2-A084-9E49A5C6ADFE}"/>
              </a:ext>
            </a:extLst>
          </p:cNvPr>
          <p:cNvSpPr txBox="1"/>
          <p:nvPr/>
        </p:nvSpPr>
        <p:spPr>
          <a:xfrm>
            <a:off x="1097280" y="2218267"/>
            <a:ext cx="4719320"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Requests will be received on a quarterly basis for the three monthly service periods within each respective quarter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reimbursement will be issued at months end for those requests received by the monthly due date, as reflected in the calendar to the right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 will not accept submissions for a duration less than quarterly; you will be asked to resubmit with any other additional information needed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Reimbursements will be issued via ACH separately from an ECDs monthly fee distribution</a:t>
            </a:r>
          </a:p>
        </p:txBody>
      </p:sp>
    </p:spTree>
    <p:extLst>
      <p:ext uri="{BB962C8B-B14F-4D97-AF65-F5344CB8AC3E}">
        <p14:creationId xmlns:p14="http://schemas.microsoft.com/office/powerpoint/2010/main" val="2965045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76125-0326-45C5-8F10-3B8B326E4470}"/>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Annual ECD Certification</a:t>
            </a:r>
            <a:endParaRPr lang="en-US" dirty="0"/>
          </a:p>
        </p:txBody>
      </p:sp>
      <p:sp>
        <p:nvSpPr>
          <p:cNvPr id="4" name="TextBox 3">
            <a:extLst>
              <a:ext uri="{FF2B5EF4-FFF2-40B4-BE49-F238E27FC236}">
                <a16:creationId xmlns:a16="http://schemas.microsoft.com/office/drawing/2014/main" id="{2F2EB16F-E0FD-4A47-93E0-0902184B3DF7}"/>
              </a:ext>
            </a:extLst>
          </p:cNvPr>
          <p:cNvSpPr txBox="1"/>
          <p:nvPr/>
        </p:nvSpPr>
        <p:spPr>
          <a:xfrm>
            <a:off x="1097280" y="2318994"/>
            <a:ext cx="1024693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Online ECD Certification Form Link</a:t>
            </a:r>
            <a:endParaRPr kumimoji="0" lang="en-US" sz="2800" b="0"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76825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5A8DF2-EDA4-4A34-B4C1-7BEA6D1E0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625" y="123363"/>
            <a:ext cx="8592749" cy="6611273"/>
          </a:xfrm>
          <a:prstGeom prst="rect">
            <a:avLst/>
          </a:prstGeom>
        </p:spPr>
      </p:pic>
    </p:spTree>
    <p:extLst>
      <p:ext uri="{BB962C8B-B14F-4D97-AF65-F5344CB8AC3E}">
        <p14:creationId xmlns:p14="http://schemas.microsoft.com/office/powerpoint/2010/main" val="3945875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23B3F7-F2F5-4FD5-9F7B-920B97893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231" y="647312"/>
            <a:ext cx="8335538" cy="5563376"/>
          </a:xfrm>
          <a:prstGeom prst="rect">
            <a:avLst/>
          </a:prstGeom>
        </p:spPr>
      </p:pic>
    </p:spTree>
    <p:extLst>
      <p:ext uri="{BB962C8B-B14F-4D97-AF65-F5344CB8AC3E}">
        <p14:creationId xmlns:p14="http://schemas.microsoft.com/office/powerpoint/2010/main" val="2184317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r"/>
            <a:r>
              <a:rPr lang="en-US" sz="7200" dirty="0">
                <a:latin typeface="Times New Roman" panose="02020603050405020304" pitchFamily="18" charset="0"/>
                <a:cs typeface="Times New Roman" panose="02020603050405020304" pitchFamily="18" charset="0"/>
              </a:rPr>
              <a:t>Agenda</a:t>
            </a:r>
            <a:endParaRPr lang="en-US" sz="3200"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p:txBody>
          <a:bodyPr/>
          <a:lstStyle/>
          <a:p>
            <a:r>
              <a:rPr lang="en-US" sz="3200" u="sng" dirty="0">
                <a:latin typeface="Times New Roman" panose="02020603050405020304" pitchFamily="18" charset="0"/>
                <a:cs typeface="Times New Roman" panose="02020603050405020304" pitchFamily="18" charset="0"/>
              </a:rPr>
              <a:t>Introduction</a:t>
            </a:r>
          </a:p>
        </p:txBody>
      </p:sp>
      <p:sp>
        <p:nvSpPr>
          <p:cNvPr id="8" name="Text Placeholder 7"/>
          <p:cNvSpPr>
            <a:spLocks noGrp="1"/>
          </p:cNvSpPr>
          <p:nvPr>
            <p:ph type="body" sz="half" idx="15"/>
          </p:nvPr>
        </p:nvSpPr>
        <p:spPr>
          <a:xfrm>
            <a:off x="433143" y="3022680"/>
            <a:ext cx="3296887" cy="2913513"/>
          </a:xfrm>
        </p:spPr>
        <p:txBody>
          <a:bodyPr>
            <a:normAutofit/>
          </a:bodyPr>
          <a:lstStyle/>
          <a:p>
            <a:pPr marL="342874" indent="-342874">
              <a:buFont typeface="Wingdings" panose="05000000000000000000" pitchFamily="2" charset="2"/>
              <a:buChar char="v"/>
            </a:pPr>
            <a:r>
              <a:rPr lang="en-US" sz="2000" dirty="0">
                <a:solidFill>
                  <a:schemeClr val="tx1"/>
                </a:solidFill>
                <a:latin typeface="Times New Roman" panose="02020603050405020304" pitchFamily="18" charset="0"/>
                <a:cs typeface="Times New Roman" panose="02020603050405020304" pitchFamily="18" charset="0"/>
              </a:rPr>
              <a:t>Call to Order</a:t>
            </a:r>
          </a:p>
          <a:p>
            <a:pPr marL="342874" indent="-342874">
              <a:buFont typeface="Wingdings" panose="05000000000000000000" pitchFamily="2" charset="2"/>
              <a:buChar char="v"/>
            </a:pPr>
            <a:r>
              <a:rPr lang="en-US" sz="2000" dirty="0">
                <a:solidFill>
                  <a:schemeClr val="tx1"/>
                </a:solidFill>
                <a:latin typeface="Times New Roman" panose="02020603050405020304" pitchFamily="18" charset="0"/>
                <a:cs typeface="Times New Roman" panose="02020603050405020304" pitchFamily="18" charset="0"/>
              </a:rPr>
              <a:t>Roll Call</a:t>
            </a:r>
          </a:p>
          <a:p>
            <a:pPr marL="342874" indent="-342874">
              <a:buFont typeface="Wingdings" panose="05000000000000000000" pitchFamily="2" charset="2"/>
              <a:buChar char="v"/>
            </a:pPr>
            <a:r>
              <a:rPr lang="en-US" sz="2000" dirty="0">
                <a:solidFill>
                  <a:schemeClr val="tx1"/>
                </a:solidFill>
                <a:latin typeface="Times New Roman" panose="02020603050405020304" pitchFamily="18" charset="0"/>
                <a:cs typeface="Times New Roman" panose="02020603050405020304" pitchFamily="18" charset="0"/>
              </a:rPr>
              <a:t>Agenda Approval (Tab 1)</a:t>
            </a:r>
          </a:p>
          <a:p>
            <a:pPr marL="342874" indent="-342874">
              <a:buFont typeface="Wingdings" panose="05000000000000000000" pitchFamily="2" charset="2"/>
              <a:buChar char="v"/>
            </a:pPr>
            <a:r>
              <a:rPr lang="en-US" sz="2000" dirty="0">
                <a:solidFill>
                  <a:schemeClr val="tx1"/>
                </a:solidFill>
                <a:latin typeface="Times New Roman" panose="02020603050405020304" pitchFamily="18" charset="0"/>
                <a:cs typeface="Times New Roman" panose="02020603050405020304" pitchFamily="18" charset="0"/>
              </a:rPr>
              <a:t>Minutes Approvals (Tab 2)</a:t>
            </a:r>
          </a:p>
          <a:p>
            <a:pPr marL="342874" indent="-342874">
              <a:buFont typeface="Wingdings" panose="05000000000000000000" pitchFamily="2" charset="2"/>
              <a:buChar char="v"/>
            </a:pPr>
            <a:r>
              <a:rPr lang="en-US" sz="2000" dirty="0">
                <a:solidFill>
                  <a:schemeClr val="tx1"/>
                </a:solidFill>
                <a:latin typeface="Times New Roman" panose="02020603050405020304" pitchFamily="18" charset="0"/>
                <a:cs typeface="Times New Roman" panose="02020603050405020304" pitchFamily="18" charset="0"/>
              </a:rPr>
              <a:t>Guest Recognition</a:t>
            </a:r>
          </a:p>
          <a:p>
            <a:pPr marL="342874" indent="-342874">
              <a:buFont typeface="Wingdings" panose="05000000000000000000" pitchFamily="2" charset="2"/>
              <a:buChar char="v"/>
            </a:pP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sz="quarter" idx="3"/>
          </p:nvPr>
        </p:nvSpPr>
        <p:spPr>
          <a:xfrm>
            <a:off x="4906812" y="2377716"/>
            <a:ext cx="3063240" cy="576262"/>
          </a:xfrm>
        </p:spPr>
        <p:txBody>
          <a:bodyPr/>
          <a:lstStyle/>
          <a:p>
            <a:r>
              <a:rPr lang="en-US" sz="3200" u="sng" dirty="0">
                <a:latin typeface="Times New Roman" panose="02020603050405020304" pitchFamily="18" charset="0"/>
                <a:cs typeface="Times New Roman" panose="02020603050405020304" pitchFamily="18" charset="0"/>
              </a:rPr>
              <a:t>Reports</a:t>
            </a:r>
          </a:p>
        </p:txBody>
      </p:sp>
      <p:sp>
        <p:nvSpPr>
          <p:cNvPr id="9" name="Text Placeholder 8"/>
          <p:cNvSpPr>
            <a:spLocks noGrp="1"/>
          </p:cNvSpPr>
          <p:nvPr>
            <p:ph type="body" sz="half" idx="16"/>
          </p:nvPr>
        </p:nvSpPr>
        <p:spPr>
          <a:xfrm>
            <a:off x="4633152" y="3022674"/>
            <a:ext cx="3519799" cy="2913513"/>
          </a:xfrm>
        </p:spPr>
        <p:txBody>
          <a:bodyPr>
            <a:normAutofit fontScale="92500" lnSpcReduction="10000"/>
          </a:bodyPr>
          <a:lstStyle/>
          <a:p>
            <a:pPr marL="285730" indent="-285730">
              <a:buFont typeface="Wingdings" panose="05000000000000000000" pitchFamily="2" charset="2"/>
              <a:buChar char="v"/>
            </a:pPr>
            <a:r>
              <a:rPr lang="en-US" sz="2200" dirty="0">
                <a:solidFill>
                  <a:schemeClr val="tx1"/>
                </a:solidFill>
                <a:latin typeface="Times New Roman" panose="02020603050405020304" pitchFamily="18" charset="0"/>
                <a:cs typeface="Times New Roman" panose="02020603050405020304" pitchFamily="18" charset="0"/>
              </a:rPr>
              <a:t>Committee Reports</a:t>
            </a:r>
            <a:br>
              <a:rPr lang="en-US" sz="2200" dirty="0">
                <a:solidFill>
                  <a:schemeClr val="tx1"/>
                </a:solidFill>
                <a:latin typeface="Times New Roman" panose="02020603050405020304" pitchFamily="18" charset="0"/>
                <a:cs typeface="Times New Roman" panose="02020603050405020304" pitchFamily="18" charset="0"/>
              </a:rPr>
            </a:br>
            <a:r>
              <a:rPr lang="en-US" sz="2200" dirty="0">
                <a:solidFill>
                  <a:schemeClr val="tx1"/>
                </a:solidFill>
                <a:latin typeface="Times New Roman" panose="02020603050405020304" pitchFamily="18" charset="0"/>
                <a:cs typeface="Times New Roman" panose="02020603050405020304" pitchFamily="18" charset="0"/>
              </a:rPr>
              <a:t>(Tabs 3 - 4)</a:t>
            </a:r>
          </a:p>
          <a:p>
            <a:pPr marL="285730" indent="-285730">
              <a:buFont typeface="Wingdings" panose="05000000000000000000" pitchFamily="2" charset="2"/>
              <a:buChar char="v"/>
            </a:pPr>
            <a:r>
              <a:rPr lang="en-US" sz="2200" dirty="0">
                <a:solidFill>
                  <a:schemeClr val="tx1"/>
                </a:solidFill>
                <a:latin typeface="Times New Roman" panose="02020603050405020304" pitchFamily="18" charset="0"/>
                <a:cs typeface="Times New Roman" panose="02020603050405020304" pitchFamily="18" charset="0"/>
              </a:rPr>
              <a:t>Staff Reports</a:t>
            </a:r>
            <a:br>
              <a:rPr lang="en-US" sz="2200" dirty="0">
                <a:solidFill>
                  <a:schemeClr val="tx1"/>
                </a:solidFill>
                <a:latin typeface="Times New Roman" panose="02020603050405020304" pitchFamily="18" charset="0"/>
                <a:cs typeface="Times New Roman" panose="02020603050405020304" pitchFamily="18" charset="0"/>
              </a:rPr>
            </a:br>
            <a:r>
              <a:rPr lang="en-US" sz="2200" dirty="0">
                <a:solidFill>
                  <a:schemeClr val="tx1"/>
                </a:solidFill>
                <a:latin typeface="Times New Roman" panose="02020603050405020304" pitchFamily="18" charset="0"/>
                <a:cs typeface="Times New Roman" panose="02020603050405020304" pitchFamily="18" charset="0"/>
              </a:rPr>
              <a:t>(Tabs 5 - 9)</a:t>
            </a:r>
          </a:p>
          <a:p>
            <a:pPr marL="800065" lvl="1" indent="-342900">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Director’s Report</a:t>
            </a:r>
          </a:p>
          <a:p>
            <a:pPr marL="800065" lvl="1" indent="-342900">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Financial Report</a:t>
            </a:r>
          </a:p>
          <a:p>
            <a:pPr marL="800065" lvl="1" indent="-342900">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Legal Report</a:t>
            </a:r>
          </a:p>
          <a:p>
            <a:pPr marL="800065" lvl="1" indent="-342900">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ANGEN Report</a:t>
            </a:r>
          </a:p>
          <a:p>
            <a:pPr marL="800065" lvl="1" indent="-342900">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GIS Report</a:t>
            </a:r>
          </a:p>
          <a:p>
            <a:pPr marL="342898" indent="-342900">
              <a:buFont typeface="Arial" panose="020B0604020202020204" pitchFamily="34" charset="0"/>
              <a:buChar char="•"/>
            </a:pPr>
            <a:endParaRPr lang="en-US" sz="2600"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sz="quarter" idx="13"/>
          </p:nvPr>
        </p:nvSpPr>
        <p:spPr>
          <a:xfrm>
            <a:off x="9145885" y="2377716"/>
            <a:ext cx="2296596" cy="576262"/>
          </a:xfrm>
        </p:spPr>
        <p:txBody>
          <a:bodyPr/>
          <a:lstStyle/>
          <a:p>
            <a:r>
              <a:rPr lang="en-US" sz="3200" u="sng" dirty="0">
                <a:latin typeface="Times New Roman" panose="02020603050405020304" pitchFamily="18" charset="0"/>
                <a:cs typeface="Times New Roman" panose="02020603050405020304" pitchFamily="18" charset="0"/>
              </a:rPr>
              <a:t>Closing</a:t>
            </a:r>
          </a:p>
        </p:txBody>
      </p:sp>
      <p:sp>
        <p:nvSpPr>
          <p:cNvPr id="10" name="Text Placeholder 9"/>
          <p:cNvSpPr>
            <a:spLocks noGrp="1"/>
          </p:cNvSpPr>
          <p:nvPr>
            <p:ph type="body" sz="half" idx="17"/>
          </p:nvPr>
        </p:nvSpPr>
        <p:spPr>
          <a:xfrm>
            <a:off x="9056073" y="3022674"/>
            <a:ext cx="3267271" cy="2913513"/>
          </a:xfrm>
        </p:spPr>
        <p:txBody>
          <a:bodyPr>
            <a:normAutofit fontScale="85000" lnSpcReduction="20000"/>
          </a:bodyPr>
          <a:lstStyle/>
          <a:p>
            <a:pPr marL="285730" indent="-285730">
              <a:buFont typeface="Wingdings" panose="05000000000000000000" pitchFamily="2" charset="2"/>
              <a:buChar char="v"/>
            </a:pPr>
            <a:r>
              <a:rPr lang="en-US" sz="2200" dirty="0">
                <a:solidFill>
                  <a:schemeClr val="tx1"/>
                </a:solidFill>
                <a:latin typeface="Times New Roman" panose="02020603050405020304" pitchFamily="18" charset="0"/>
                <a:cs typeface="Times New Roman" panose="02020603050405020304" pitchFamily="18" charset="0"/>
              </a:rPr>
              <a:t>Old Business</a:t>
            </a:r>
          </a:p>
          <a:p>
            <a:pPr marL="285730" indent="-285730">
              <a:buFont typeface="Wingdings" panose="05000000000000000000" pitchFamily="2" charset="2"/>
              <a:buChar char="v"/>
            </a:pPr>
            <a:r>
              <a:rPr lang="en-US" sz="2200" dirty="0">
                <a:solidFill>
                  <a:schemeClr val="tx1"/>
                </a:solidFill>
                <a:latin typeface="Times New Roman" panose="02020603050405020304" pitchFamily="18" charset="0"/>
                <a:cs typeface="Times New Roman" panose="02020603050405020304" pitchFamily="18" charset="0"/>
              </a:rPr>
              <a:t>New Business</a:t>
            </a:r>
          </a:p>
          <a:p>
            <a:pPr marL="285730" indent="-285730">
              <a:buFont typeface="Wingdings" panose="05000000000000000000" pitchFamily="2" charset="2"/>
              <a:buChar char="v"/>
            </a:pPr>
            <a:r>
              <a:rPr lang="en-US" sz="2200" dirty="0">
                <a:solidFill>
                  <a:schemeClr val="tx1"/>
                </a:solidFill>
                <a:latin typeface="Times New Roman" panose="02020603050405020304" pitchFamily="18" charset="0"/>
                <a:cs typeface="Times New Roman" panose="02020603050405020304" pitchFamily="18" charset="0"/>
              </a:rPr>
              <a:t>Public Comments</a:t>
            </a:r>
          </a:p>
          <a:p>
            <a:pPr marL="285730" indent="-285730">
              <a:buFont typeface="Wingdings" panose="05000000000000000000" pitchFamily="2" charset="2"/>
              <a:buChar char="v"/>
            </a:pPr>
            <a:r>
              <a:rPr lang="en-US" sz="2200" dirty="0">
                <a:solidFill>
                  <a:schemeClr val="tx1"/>
                </a:solidFill>
                <a:latin typeface="Times New Roman" panose="02020603050405020304" pitchFamily="18" charset="0"/>
                <a:cs typeface="Times New Roman" panose="02020603050405020304" pitchFamily="18" charset="0"/>
              </a:rPr>
              <a:t>Committee Appointments </a:t>
            </a:r>
            <a:r>
              <a:rPr lang="en-US" sz="2400" dirty="0">
                <a:solidFill>
                  <a:schemeClr val="tx1"/>
                </a:solidFill>
                <a:latin typeface="Times New Roman" panose="02020603050405020304" pitchFamily="18" charset="0"/>
                <a:cs typeface="Times New Roman" panose="02020603050405020304" pitchFamily="18" charset="0"/>
              </a:rPr>
              <a:t>(Tab 12)</a:t>
            </a:r>
            <a:endParaRPr lang="en-US" sz="2200" dirty="0">
              <a:solidFill>
                <a:schemeClr val="tx1"/>
              </a:solidFill>
              <a:latin typeface="Times New Roman" panose="02020603050405020304" pitchFamily="18" charset="0"/>
              <a:cs typeface="Times New Roman" panose="02020603050405020304" pitchFamily="18" charset="0"/>
            </a:endParaRPr>
          </a:p>
          <a:p>
            <a:pPr marL="285730" indent="-285730">
              <a:buFont typeface="Wingdings" panose="05000000000000000000" pitchFamily="2" charset="2"/>
              <a:buChar char="v"/>
            </a:pPr>
            <a:r>
              <a:rPr lang="en-US" sz="2200" dirty="0">
                <a:solidFill>
                  <a:schemeClr val="tx1"/>
                </a:solidFill>
                <a:latin typeface="Times New Roman" panose="02020603050405020304" pitchFamily="18" charset="0"/>
                <a:cs typeface="Times New Roman" panose="02020603050405020304" pitchFamily="18" charset="0"/>
              </a:rPr>
              <a:t>Officer Elections </a:t>
            </a:r>
            <a:r>
              <a:rPr lang="en-US" sz="2400" dirty="0">
                <a:solidFill>
                  <a:schemeClr val="tx1"/>
                </a:solidFill>
                <a:latin typeface="Times New Roman" panose="02020603050405020304" pitchFamily="18" charset="0"/>
                <a:cs typeface="Times New Roman" panose="02020603050405020304" pitchFamily="18" charset="0"/>
              </a:rPr>
              <a:t>(Tab 13)</a:t>
            </a:r>
            <a:endParaRPr lang="en-US" sz="2200" dirty="0">
              <a:solidFill>
                <a:schemeClr val="tx1"/>
              </a:solidFill>
              <a:latin typeface="Times New Roman" panose="02020603050405020304" pitchFamily="18" charset="0"/>
              <a:cs typeface="Times New Roman" panose="02020603050405020304" pitchFamily="18" charset="0"/>
            </a:endParaRPr>
          </a:p>
          <a:p>
            <a:pPr marL="285730" indent="-285730">
              <a:buFont typeface="Wingdings" panose="05000000000000000000" pitchFamily="2" charset="2"/>
              <a:buChar char="v"/>
            </a:pPr>
            <a:r>
              <a:rPr lang="en-US" sz="2200" dirty="0">
                <a:solidFill>
                  <a:schemeClr val="tx1"/>
                </a:solidFill>
                <a:latin typeface="Times New Roman" panose="02020603050405020304" pitchFamily="18" charset="0"/>
                <a:cs typeface="Times New Roman" panose="02020603050405020304" pitchFamily="18" charset="0"/>
              </a:rPr>
              <a:t>Next Meeting</a:t>
            </a:r>
          </a:p>
          <a:p>
            <a:pPr marL="285730" indent="-285730">
              <a:buFont typeface="Wingdings" panose="05000000000000000000" pitchFamily="2" charset="2"/>
              <a:buChar char="v"/>
            </a:pPr>
            <a:r>
              <a:rPr lang="en-US" sz="2200" dirty="0">
                <a:solidFill>
                  <a:schemeClr val="tx1"/>
                </a:solidFill>
                <a:latin typeface="Times New Roman" panose="02020603050405020304" pitchFamily="18" charset="0"/>
                <a:cs typeface="Times New Roman" panose="02020603050405020304" pitchFamily="18" charset="0"/>
              </a:rPr>
              <a:t>Adjournment</a:t>
            </a:r>
          </a:p>
          <a:p>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40030" y="6404481"/>
            <a:ext cx="9849679" cy="36933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If you haven’t done so, please sign in.</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204" y="5936187"/>
            <a:ext cx="385765" cy="390528"/>
          </a:xfrm>
          <a:prstGeom prst="rect">
            <a:avLst/>
          </a:prstGeom>
        </p:spPr>
      </p:pic>
    </p:spTree>
    <p:extLst>
      <p:ext uri="{BB962C8B-B14F-4D97-AF65-F5344CB8AC3E}">
        <p14:creationId xmlns:p14="http://schemas.microsoft.com/office/powerpoint/2010/main" val="3484231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B8DB5-8015-4AA8-9FAB-2D63C3320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520" y="1418944"/>
            <a:ext cx="8306959" cy="4020111"/>
          </a:xfrm>
          <a:prstGeom prst="rect">
            <a:avLst/>
          </a:prstGeom>
        </p:spPr>
      </p:pic>
    </p:spTree>
    <p:extLst>
      <p:ext uri="{BB962C8B-B14F-4D97-AF65-F5344CB8AC3E}">
        <p14:creationId xmlns:p14="http://schemas.microsoft.com/office/powerpoint/2010/main" val="3013918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90F46-954A-4139-BB0F-A1426776F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594" y="0"/>
            <a:ext cx="8210812" cy="6858000"/>
          </a:xfrm>
          <a:prstGeom prst="rect">
            <a:avLst/>
          </a:prstGeom>
        </p:spPr>
      </p:pic>
    </p:spTree>
    <p:extLst>
      <p:ext uri="{BB962C8B-B14F-4D97-AF65-F5344CB8AC3E}">
        <p14:creationId xmlns:p14="http://schemas.microsoft.com/office/powerpoint/2010/main" val="318127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8EBEFF-7467-44C5-BAE6-B745646A5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846" y="0"/>
            <a:ext cx="8290307" cy="6858000"/>
          </a:xfrm>
          <a:prstGeom prst="rect">
            <a:avLst/>
          </a:prstGeom>
        </p:spPr>
      </p:pic>
    </p:spTree>
    <p:extLst>
      <p:ext uri="{BB962C8B-B14F-4D97-AF65-F5344CB8AC3E}">
        <p14:creationId xmlns:p14="http://schemas.microsoft.com/office/powerpoint/2010/main" val="1983156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6E148C-4854-495F-B7F6-3F5471EBE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225" y="0"/>
            <a:ext cx="6415549" cy="6858000"/>
          </a:xfrm>
          <a:prstGeom prst="rect">
            <a:avLst/>
          </a:prstGeom>
        </p:spPr>
      </p:pic>
    </p:spTree>
    <p:extLst>
      <p:ext uri="{BB962C8B-B14F-4D97-AF65-F5344CB8AC3E}">
        <p14:creationId xmlns:p14="http://schemas.microsoft.com/office/powerpoint/2010/main" val="2579871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BA883B-6B34-4DDA-BCBF-3928A0236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757" y="337706"/>
            <a:ext cx="8316486" cy="6182588"/>
          </a:xfrm>
          <a:prstGeom prst="rect">
            <a:avLst/>
          </a:prstGeom>
        </p:spPr>
      </p:pic>
    </p:spTree>
    <p:extLst>
      <p:ext uri="{BB962C8B-B14F-4D97-AF65-F5344CB8AC3E}">
        <p14:creationId xmlns:p14="http://schemas.microsoft.com/office/powerpoint/2010/main" val="1762815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8C5E6EE1-480D-4E67-A5C8-09C3B9BB385C}"/>
              </a:ext>
            </a:extLst>
          </p:cNvPr>
          <p:cNvPicPr>
            <a:picLocks noChangeAspect="1"/>
          </p:cNvPicPr>
          <p:nvPr/>
        </p:nvPicPr>
        <p:blipFill rotWithShape="1">
          <a:blip r:embed="rId3"/>
          <a:srcRect b="47092"/>
          <a:stretch/>
        </p:blipFill>
        <p:spPr>
          <a:xfrm>
            <a:off x="1627769" y="116732"/>
            <a:ext cx="8936461" cy="6118698"/>
          </a:xfrm>
          <a:prstGeom prst="rect">
            <a:avLst/>
          </a:prstGeom>
        </p:spPr>
      </p:pic>
    </p:spTree>
    <p:extLst>
      <p:ext uri="{BB962C8B-B14F-4D97-AF65-F5344CB8AC3E}">
        <p14:creationId xmlns:p14="http://schemas.microsoft.com/office/powerpoint/2010/main" val="899519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22528C6-DD76-404F-ABB7-C7BFF4F2C535}"/>
              </a:ext>
            </a:extLst>
          </p:cNvPr>
          <p:cNvSpPr>
            <a:spLocks noGrp="1"/>
          </p:cNvSpPr>
          <p:nvPr>
            <p:ph type="title"/>
          </p:nvPr>
        </p:nvSpPr>
        <p:spPr>
          <a:xfrm>
            <a:off x="492369" y="516835"/>
            <a:ext cx="3494429" cy="5772840"/>
          </a:xfrm>
        </p:spPr>
        <p:txBody>
          <a:bodyPr anchor="ctr">
            <a:noAutofit/>
          </a:bodyPr>
          <a:lstStyle/>
          <a:p>
            <a:r>
              <a:rPr lang="en-US" sz="3200" b="1" dirty="0">
                <a:solidFill>
                  <a:schemeClr val="tx1"/>
                </a:solidFill>
                <a:latin typeface="Times New Roman" panose="02020603050405020304" pitchFamily="18" charset="0"/>
                <a:cs typeface="Times New Roman" panose="02020603050405020304" pitchFamily="18" charset="0"/>
              </a:rPr>
              <a:t>Education &amp; Outreach Committee Meeting</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Agenda</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(Tab 4)</a:t>
            </a: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bg1"/>
                </a:solidFill>
                <a:latin typeface="Times New Roman" panose="02020603050405020304" pitchFamily="18" charset="0"/>
                <a:cs typeface="Times New Roman" panose="02020603050405020304" pitchFamily="18" charset="0"/>
              </a:rPr>
            </a:br>
            <a:r>
              <a:rPr lang="en-US" sz="3200" b="1" dirty="0">
                <a:solidFill>
                  <a:schemeClr val="bg1"/>
                </a:solidFill>
                <a:latin typeface="Times New Roman" panose="02020603050405020304" pitchFamily="18" charset="0"/>
                <a:cs typeface="Times New Roman" panose="02020603050405020304" pitchFamily="18" charset="0"/>
              </a:rPr>
              <a:t>November 12, 2020</a:t>
            </a:r>
            <a:br>
              <a:rPr lang="en-US" sz="3200" b="1" dirty="0">
                <a:solidFill>
                  <a:schemeClr val="bg1"/>
                </a:solidFill>
                <a:latin typeface="Times New Roman" panose="02020603050405020304" pitchFamily="18" charset="0"/>
                <a:cs typeface="Times New Roman" panose="02020603050405020304" pitchFamily="18" charset="0"/>
              </a:rPr>
            </a:br>
            <a:r>
              <a:rPr lang="en-US" sz="3200" b="1" dirty="0">
                <a:solidFill>
                  <a:schemeClr val="bg1"/>
                </a:solidFill>
                <a:latin typeface="Times New Roman" panose="02020603050405020304" pitchFamily="18" charset="0"/>
                <a:cs typeface="Times New Roman" panose="02020603050405020304" pitchFamily="18" charset="0"/>
              </a:rPr>
              <a:t>Pelham, AL</a:t>
            </a:r>
          </a:p>
        </p:txBody>
      </p:sp>
      <p:sp>
        <p:nvSpPr>
          <p:cNvPr id="15" name="Rectangle 1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99C9C64B-C035-4A4E-8973-719B17F6F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044" y="6289675"/>
            <a:ext cx="385765" cy="390528"/>
          </a:xfrm>
          <a:prstGeom prst="rect">
            <a:avLst/>
          </a:prstGeom>
        </p:spPr>
      </p:pic>
      <p:graphicFrame>
        <p:nvGraphicFramePr>
          <p:cNvPr id="26" name="Text Placeholder 3">
            <a:extLst>
              <a:ext uri="{FF2B5EF4-FFF2-40B4-BE49-F238E27FC236}">
                <a16:creationId xmlns:a16="http://schemas.microsoft.com/office/drawing/2014/main" id="{639B50E3-D28E-4B02-B542-383AEDD925B8}"/>
              </a:ext>
            </a:extLst>
          </p:cNvPr>
          <p:cNvGraphicFramePr>
            <a:graphicFrameLocks noGrp="1"/>
          </p:cNvGraphicFramePr>
          <p:nvPr>
            <p:ph idx="1"/>
            <p:extLst>
              <p:ext uri="{D42A27DB-BD31-4B8C-83A1-F6EECF244321}">
                <p14:modId xmlns:p14="http://schemas.microsoft.com/office/powerpoint/2010/main" val="3491222266"/>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96484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8493-8ABE-4388-AF08-8858A107315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Evaluation</a:t>
            </a:r>
          </a:p>
        </p:txBody>
      </p:sp>
      <p:graphicFrame>
        <p:nvGraphicFramePr>
          <p:cNvPr id="6" name="Content Placeholder 5">
            <a:extLst>
              <a:ext uri="{FF2B5EF4-FFF2-40B4-BE49-F238E27FC236}">
                <a16:creationId xmlns:a16="http://schemas.microsoft.com/office/drawing/2014/main" id="{E8A5FD1C-965E-469D-B90E-53CB15F24EE6}"/>
              </a:ext>
            </a:extLst>
          </p:cNvPr>
          <p:cNvGraphicFramePr>
            <a:graphicFrameLocks noGrp="1"/>
          </p:cNvGraphicFramePr>
          <p:nvPr>
            <p:ph idx="1"/>
          </p:nvPr>
        </p:nvGraphicFramePr>
        <p:xfrm>
          <a:off x="1181362" y="1843576"/>
          <a:ext cx="10058400" cy="3926416"/>
        </p:xfrm>
        <a:graphic>
          <a:graphicData uri="http://schemas.openxmlformats.org/drawingml/2006/table">
            <a:tbl>
              <a:tblPr/>
              <a:tblGrid>
                <a:gridCol w="7757537">
                  <a:extLst>
                    <a:ext uri="{9D8B030D-6E8A-4147-A177-3AD203B41FA5}">
                      <a16:colId xmlns:a16="http://schemas.microsoft.com/office/drawing/2014/main" val="2284074139"/>
                    </a:ext>
                  </a:extLst>
                </a:gridCol>
                <a:gridCol w="2300863">
                  <a:extLst>
                    <a:ext uri="{9D8B030D-6E8A-4147-A177-3AD203B41FA5}">
                      <a16:colId xmlns:a16="http://schemas.microsoft.com/office/drawing/2014/main" val="3137716249"/>
                    </a:ext>
                  </a:extLst>
                </a:gridCol>
              </a:tblGrid>
              <a:tr h="689029">
                <a:tc>
                  <a:txBody>
                    <a:bodyPr/>
                    <a:lstStyle/>
                    <a:p>
                      <a:pPr marL="0" marR="0" algn="just">
                        <a:lnSpc>
                          <a:spcPct val="107000"/>
                        </a:lnSpc>
                        <a:spcBef>
                          <a:spcPts val="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Criteria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just">
                        <a:lnSpc>
                          <a:spcPct val="107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Points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462790930"/>
                  </a:ext>
                </a:extLst>
              </a:tr>
              <a:tr h="560619">
                <a:tc>
                  <a:txBody>
                    <a:bodyPr/>
                    <a:lstStyle/>
                    <a:p>
                      <a:pPr marL="0" marR="0" algn="just">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  Adherence to Mandatory Requirements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Pass/Fail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4077202"/>
                  </a:ext>
                </a:extLst>
              </a:tr>
              <a:tr h="649355">
                <a:tc>
                  <a:txBody>
                    <a:bodyPr/>
                    <a:lstStyle/>
                    <a:p>
                      <a:pPr marL="0" marR="0" algn="just">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  Management Assessment/Quality (Technical Proposal)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80 points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4090664"/>
                  </a:ext>
                </a:extLst>
              </a:tr>
              <a:tr h="649355">
                <a:tc>
                  <a:txBody>
                    <a:bodyPr/>
                    <a:lstStyle/>
                    <a:p>
                      <a:pPr marL="0" marR="0" algn="just">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3.  General Qualifications and Experience (Business Proposal)</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10 points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1137140"/>
                  </a:ext>
                </a:extLst>
              </a:tr>
              <a:tr h="689029">
                <a:tc>
                  <a:txBody>
                    <a:bodyPr/>
                    <a:lstStyle/>
                    <a:p>
                      <a:pPr marL="0" marR="0" algn="just">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3.  Cost (Cost Proposal)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10 points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4136737"/>
                  </a:ext>
                </a:extLst>
              </a:tr>
              <a:tr h="689029">
                <a:tc>
                  <a:txBody>
                    <a:bodyPr/>
                    <a:lstStyle/>
                    <a:p>
                      <a:pPr marL="0" marR="0" algn="just">
                        <a:lnSpc>
                          <a:spcPct val="107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Total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just">
                        <a:lnSpc>
                          <a:spcPct val="107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100 points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843383189"/>
                  </a:ext>
                </a:extLst>
              </a:tr>
            </a:tbl>
          </a:graphicData>
        </a:graphic>
      </p:graphicFrame>
      <p:pic>
        <p:nvPicPr>
          <p:cNvPr id="4" name="Picture 3">
            <a:extLst>
              <a:ext uri="{FF2B5EF4-FFF2-40B4-BE49-F238E27FC236}">
                <a16:creationId xmlns:a16="http://schemas.microsoft.com/office/drawing/2014/main" id="{4AB07F5F-E772-4242-A0EB-AAAB28770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204" y="5936187"/>
            <a:ext cx="385765" cy="390528"/>
          </a:xfrm>
          <a:prstGeom prst="rect">
            <a:avLst/>
          </a:prstGeom>
        </p:spPr>
      </p:pic>
    </p:spTree>
    <p:extLst>
      <p:ext uri="{BB962C8B-B14F-4D97-AF65-F5344CB8AC3E}">
        <p14:creationId xmlns:p14="http://schemas.microsoft.com/office/powerpoint/2010/main" val="850968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8493-8ABE-4388-AF08-8858A107315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Technical Proposal</a:t>
            </a:r>
          </a:p>
        </p:txBody>
      </p:sp>
      <p:pic>
        <p:nvPicPr>
          <p:cNvPr id="4" name="Picture 3">
            <a:extLst>
              <a:ext uri="{FF2B5EF4-FFF2-40B4-BE49-F238E27FC236}">
                <a16:creationId xmlns:a16="http://schemas.microsoft.com/office/drawing/2014/main" id="{4AB07F5F-E772-4242-A0EB-AAAB28770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204" y="5936187"/>
            <a:ext cx="385765" cy="390528"/>
          </a:xfrm>
          <a:prstGeom prst="rect">
            <a:avLst/>
          </a:prstGeom>
        </p:spPr>
      </p:pic>
      <p:sp>
        <p:nvSpPr>
          <p:cNvPr id="5" name="Content Placeholder 4">
            <a:extLst>
              <a:ext uri="{FF2B5EF4-FFF2-40B4-BE49-F238E27FC236}">
                <a16:creationId xmlns:a16="http://schemas.microsoft.com/office/drawing/2014/main" id="{7D33278D-9CBA-4AF1-ABA5-2AAAA455E8C0}"/>
              </a:ext>
            </a:extLst>
          </p:cNvPr>
          <p:cNvSpPr>
            <a:spLocks noGrp="1"/>
          </p:cNvSpPr>
          <p:nvPr>
            <p:ph idx="1"/>
          </p:nvPr>
        </p:nvSpPr>
        <p:spPr>
          <a:xfrm>
            <a:off x="1097280" y="1912884"/>
            <a:ext cx="10058400" cy="4508424"/>
          </a:xfrm>
        </p:spPr>
        <p:txBody>
          <a:bodyPr>
            <a:normAutofit fontScale="92500" lnSpcReduction="10000"/>
          </a:bodyPr>
          <a:lstStyle/>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System Capacity and Access Requirements</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Bandwith</a:t>
            </a:r>
            <a:r>
              <a:rPr lang="en-US" sz="2400" dirty="0">
                <a:latin typeface="Times New Roman" panose="02020603050405020304" pitchFamily="18" charset="0"/>
                <a:cs typeface="Times New Roman" panose="02020603050405020304" pitchFamily="18" charset="0"/>
              </a:rPr>
              <a:t> Requirements</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LMS</a:t>
            </a:r>
            <a:r>
              <a:rPr lang="en-US" sz="2400" dirty="0">
                <a:latin typeface="Times New Roman" panose="02020603050405020304" pitchFamily="18" charset="0"/>
                <a:cs typeface="Times New Roman" panose="02020603050405020304" pitchFamily="18" charset="0"/>
              </a:rPr>
              <a:t> Security Practices</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Multi-Media Accessibility</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System Maintenance, Updates, and Improvements</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Technical Support and Training</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System Use and Access</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Features</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Testing and Evaluations</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Recordkeeping and Reporting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720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8493-8ABE-4388-AF08-8858A107315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Business Proposal</a:t>
            </a:r>
          </a:p>
        </p:txBody>
      </p:sp>
      <p:pic>
        <p:nvPicPr>
          <p:cNvPr id="4" name="Picture 3">
            <a:extLst>
              <a:ext uri="{FF2B5EF4-FFF2-40B4-BE49-F238E27FC236}">
                <a16:creationId xmlns:a16="http://schemas.microsoft.com/office/drawing/2014/main" id="{4AB07F5F-E772-4242-A0EB-AAAB28770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204" y="5936187"/>
            <a:ext cx="385765" cy="390528"/>
          </a:xfrm>
          <a:prstGeom prst="rect">
            <a:avLst/>
          </a:prstGeom>
        </p:spPr>
      </p:pic>
      <p:sp>
        <p:nvSpPr>
          <p:cNvPr id="5" name="Content Placeholder 4">
            <a:extLst>
              <a:ext uri="{FF2B5EF4-FFF2-40B4-BE49-F238E27FC236}">
                <a16:creationId xmlns:a16="http://schemas.microsoft.com/office/drawing/2014/main" id="{7D33278D-9CBA-4AF1-ABA5-2AAAA455E8C0}"/>
              </a:ext>
            </a:extLst>
          </p:cNvPr>
          <p:cNvSpPr>
            <a:spLocks noGrp="1"/>
          </p:cNvSpPr>
          <p:nvPr>
            <p:ph idx="1"/>
          </p:nvPr>
        </p:nvSpPr>
        <p:spPr>
          <a:xfrm>
            <a:off x="1097280" y="1885273"/>
            <a:ext cx="10058400" cy="4246178"/>
          </a:xfrm>
        </p:spPr>
        <p:txBody>
          <a:bodyPr>
            <a:normAutofit lnSpcReduction="10000"/>
          </a:bodyPr>
          <a:lstStyle/>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Company Structure</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Financial Information</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Integrity of Company Structure/Financial Reporting</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Contract Terms/Clauses</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References</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Subcontractors</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General Information</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Experience Serving State Governments</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Experience Serving Similar Clients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4962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Committee Reports</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(Tabs 3-4)</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261920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94359"/>
            <a:ext cx="3200400" cy="1516829"/>
          </a:xfrm>
        </p:spPr>
        <p:txBody>
          <a:bodyPr>
            <a:normAutofit/>
          </a:bodyPr>
          <a:lstStyle/>
          <a:p>
            <a:pPr marL="0" marR="0" algn="ctr">
              <a:spcBef>
                <a:spcPts val="0"/>
              </a:spcBef>
              <a:spcAft>
                <a:spcPts val="0"/>
              </a:spcAft>
            </a:pP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Evaluation</a:t>
            </a:r>
            <a:b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(Steps 1 &amp; 2 concurrently)</a:t>
            </a:r>
            <a:endPar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Content Placeholder 8"/>
          <p:cNvGraphicFramePr>
            <a:graphicFrameLocks noGrp="1"/>
          </p:cNvGraphicFramePr>
          <p:nvPr>
            <p:ph idx="1"/>
            <p:extLst/>
          </p:nvPr>
        </p:nvGraphicFramePr>
        <p:xfrm>
          <a:off x="4602544" y="1352773"/>
          <a:ext cx="7325138" cy="3168003"/>
        </p:xfrm>
        <a:graphic>
          <a:graphicData uri="http://schemas.openxmlformats.org/drawingml/2006/table">
            <a:tbl>
              <a:tblPr firstRow="1" firstCol="1" bandRow="1">
                <a:tableStyleId>{073A0DAA-6AF3-43AB-8588-CEC1D06C72B9}</a:tableStyleId>
              </a:tblPr>
              <a:tblGrid>
                <a:gridCol w="2388878">
                  <a:extLst>
                    <a:ext uri="{9D8B030D-6E8A-4147-A177-3AD203B41FA5}">
                      <a16:colId xmlns:a16="http://schemas.microsoft.com/office/drawing/2014/main" val="20000"/>
                    </a:ext>
                  </a:extLst>
                </a:gridCol>
                <a:gridCol w="2490773">
                  <a:extLst>
                    <a:ext uri="{9D8B030D-6E8A-4147-A177-3AD203B41FA5}">
                      <a16:colId xmlns:a16="http://schemas.microsoft.com/office/drawing/2014/main" val="20001"/>
                    </a:ext>
                  </a:extLst>
                </a:gridCol>
                <a:gridCol w="2445487">
                  <a:extLst>
                    <a:ext uri="{9D8B030D-6E8A-4147-A177-3AD203B41FA5}">
                      <a16:colId xmlns:a16="http://schemas.microsoft.com/office/drawing/2014/main" val="20002"/>
                    </a:ext>
                  </a:extLst>
                </a:gridCol>
              </a:tblGrid>
              <a:tr h="1681236">
                <a:tc>
                  <a:txBody>
                    <a:bodyPr/>
                    <a:lstStyle/>
                    <a:p>
                      <a:pPr marL="0" marR="0">
                        <a:spcBef>
                          <a:spcPts val="0"/>
                        </a:spcBef>
                        <a:spcAft>
                          <a:spcPts val="0"/>
                        </a:spcAft>
                      </a:pPr>
                      <a:r>
                        <a:rPr lang="en-US" sz="1500" dirty="0">
                          <a:solidFill>
                            <a:schemeClr val="tx1"/>
                          </a:solidFill>
                          <a:effectLst/>
                          <a:latin typeface="Times New Roman" panose="02020603050405020304" pitchFamily="18" charset="0"/>
                          <a:cs typeface="Times New Roman" panose="02020603050405020304" pitchFamily="18" charset="0"/>
                        </a:rPr>
                        <a:t> </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326" marR="59326" marT="0" marB="0" anchor="ctr">
                    <a:solidFill>
                      <a:schemeClr val="accent2"/>
                    </a:solidFill>
                  </a:tcPr>
                </a:tc>
                <a:tc>
                  <a:txBody>
                    <a:bodyPr/>
                    <a:lstStyle/>
                    <a:p>
                      <a:pPr marL="0" marR="0" algn="ctr">
                        <a:spcBef>
                          <a:spcPts val="0"/>
                        </a:spcBef>
                        <a:spcAft>
                          <a:spcPts val="0"/>
                        </a:spcAft>
                      </a:pPr>
                      <a:r>
                        <a:rPr lang="en-US" sz="1500" dirty="0">
                          <a:solidFill>
                            <a:schemeClr val="tx1"/>
                          </a:solidFill>
                          <a:effectLst/>
                          <a:latin typeface="Times New Roman" panose="02020603050405020304" pitchFamily="18" charset="0"/>
                          <a:cs typeface="Times New Roman" panose="02020603050405020304" pitchFamily="18" charset="0"/>
                        </a:rPr>
                        <a:t>Adherence to Mandatory Requirements</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326" marR="59326" marT="0" marB="0" anchor="ctr">
                    <a:solidFill>
                      <a:schemeClr val="accent2"/>
                    </a:solidFill>
                  </a:tcPr>
                </a:tc>
                <a:tc>
                  <a:txBody>
                    <a:bodyPr/>
                    <a:lstStyle/>
                    <a:p>
                      <a:pPr marL="0" marR="0" algn="ctr">
                        <a:spcBef>
                          <a:spcPts val="0"/>
                        </a:spcBef>
                        <a:spcAft>
                          <a:spcPts val="0"/>
                        </a:spcAft>
                      </a:pPr>
                      <a:r>
                        <a:rPr lang="en-US" sz="1500" dirty="0">
                          <a:solidFill>
                            <a:schemeClr val="tx1"/>
                          </a:solidFill>
                          <a:effectLst/>
                          <a:latin typeface="Times New Roman" panose="02020603050405020304" pitchFamily="18" charset="0"/>
                          <a:cs typeface="Times New Roman" panose="02020603050405020304" pitchFamily="18" charset="0"/>
                        </a:rPr>
                        <a:t>Business &amp; Technical  </a:t>
                      </a:r>
                    </a:p>
                    <a:p>
                      <a:pPr marL="0" marR="0" algn="ctr">
                        <a:spcBef>
                          <a:spcPts val="0"/>
                        </a:spcBef>
                        <a:spcAft>
                          <a:spcPts val="0"/>
                        </a:spcAft>
                      </a:pPr>
                      <a:r>
                        <a:rPr lang="en-US" sz="1500" dirty="0">
                          <a:solidFill>
                            <a:schemeClr val="tx1"/>
                          </a:solidFill>
                          <a:effectLst/>
                          <a:latin typeface="Times New Roman" panose="02020603050405020304" pitchFamily="18" charset="0"/>
                          <a:cs typeface="Times New Roman" panose="02020603050405020304" pitchFamily="18" charset="0"/>
                        </a:rPr>
                        <a:t>Proposal Score</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326" marR="59326" marT="0" marB="0" anchor="ctr">
                    <a:solidFill>
                      <a:schemeClr val="accent2"/>
                    </a:solidFill>
                  </a:tcPr>
                </a:tc>
                <a:extLst>
                  <a:ext uri="{0D108BD9-81ED-4DB2-BD59-A6C34878D82A}">
                    <a16:rowId xmlns:a16="http://schemas.microsoft.com/office/drawing/2014/main" val="10000"/>
                  </a:ext>
                </a:extLst>
              </a:tr>
              <a:tr h="495589">
                <a:tc>
                  <a:txBody>
                    <a:bodyPr/>
                    <a:lstStyle/>
                    <a:p>
                      <a:pPr marL="0" marR="0">
                        <a:spcBef>
                          <a:spcPts val="0"/>
                        </a:spcBef>
                        <a:spcAft>
                          <a:spcPts val="0"/>
                        </a:spcAft>
                      </a:pPr>
                      <a:r>
                        <a:rPr lang="en-US"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PowerDMS</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326" marR="59326" marT="0" marB="0" anchor="ctr">
                    <a:solidFill>
                      <a:srgbClr val="00B0F0"/>
                    </a:solidFill>
                  </a:tcPr>
                </a:tc>
                <a:tc>
                  <a:txBody>
                    <a:bodyPr/>
                    <a:lstStyle/>
                    <a:p>
                      <a:pPr algn="ctr" rtl="0" fontAlgn="ctr"/>
                      <a:r>
                        <a:rPr lang="en-US" sz="1800" b="0" i="0" u="none" strike="noStrike" dirty="0">
                          <a:solidFill>
                            <a:srgbClr val="000000"/>
                          </a:solidFill>
                          <a:effectLst/>
                          <a:latin typeface="Times New Roman" panose="02020603050405020304" pitchFamily="18" charset="0"/>
                        </a:rPr>
                        <a:t>Pass</a:t>
                      </a:r>
                    </a:p>
                  </a:txBody>
                  <a:tcPr marL="9525" marR="9525" marT="9525" marB="0" anchor="ctr"/>
                </a:tc>
                <a:tc>
                  <a:txBody>
                    <a:bodyPr/>
                    <a:lstStyle/>
                    <a:p>
                      <a:pPr algn="ctr" rtl="0" fontAlgn="ctr"/>
                      <a:r>
                        <a:rPr lang="en-US" sz="1800" b="0" i="0" u="none" strike="noStrike" dirty="0">
                          <a:solidFill>
                            <a:srgbClr val="000000"/>
                          </a:solidFill>
                          <a:effectLst/>
                          <a:latin typeface="Times New Roman" panose="02020603050405020304" pitchFamily="18" charset="0"/>
                        </a:rPr>
                        <a:t>74.98</a:t>
                      </a:r>
                    </a:p>
                  </a:txBody>
                  <a:tcPr marL="9525" marR="9525" marT="9525" marB="0" anchor="ctr"/>
                </a:tc>
                <a:extLst>
                  <a:ext uri="{0D108BD9-81ED-4DB2-BD59-A6C34878D82A}">
                    <a16:rowId xmlns:a16="http://schemas.microsoft.com/office/drawing/2014/main" val="10001"/>
                  </a:ext>
                </a:extLst>
              </a:tr>
              <a:tr h="495589">
                <a:tc>
                  <a:txBody>
                    <a:bodyPr/>
                    <a:lstStyle/>
                    <a:p>
                      <a:pPr marL="0" marR="0">
                        <a:spcBef>
                          <a:spcPts val="0"/>
                        </a:spcBef>
                        <a:spcAft>
                          <a:spcPts val="0"/>
                        </a:spcAft>
                      </a:pPr>
                      <a:r>
                        <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Cornerstone</a:t>
                      </a:r>
                    </a:p>
                  </a:txBody>
                  <a:tcPr marL="59326" marR="59326" marT="0" marB="0" anchor="ctr">
                    <a:solidFill>
                      <a:srgbClr val="FF6600"/>
                    </a:solidFill>
                  </a:tcPr>
                </a:tc>
                <a:tc>
                  <a:txBody>
                    <a:bodyPr/>
                    <a:lstStyle/>
                    <a:p>
                      <a:pPr algn="ctr" rtl="0" fontAlgn="ctr"/>
                      <a:r>
                        <a:rPr lang="en-US" sz="1800" b="0" i="0" u="none" strike="noStrike" dirty="0">
                          <a:solidFill>
                            <a:srgbClr val="000000"/>
                          </a:solidFill>
                          <a:effectLst/>
                          <a:latin typeface="Times New Roman" panose="02020603050405020304" pitchFamily="18" charset="0"/>
                        </a:rPr>
                        <a:t>Pass</a:t>
                      </a:r>
                    </a:p>
                  </a:txBody>
                  <a:tcPr marL="9525" marR="9525" marT="9525" marB="0" anchor="ctr"/>
                </a:tc>
                <a:tc>
                  <a:txBody>
                    <a:bodyPr/>
                    <a:lstStyle/>
                    <a:p>
                      <a:pPr algn="ctr" rtl="0" fontAlgn="ctr"/>
                      <a:r>
                        <a:rPr lang="en-US" sz="1800" b="0" i="0" u="none" strike="noStrike" dirty="0">
                          <a:solidFill>
                            <a:srgbClr val="000000"/>
                          </a:solidFill>
                          <a:effectLst/>
                          <a:latin typeface="Times New Roman" panose="02020603050405020304" pitchFamily="18" charset="0"/>
                        </a:rPr>
                        <a:t>81.64</a:t>
                      </a:r>
                    </a:p>
                  </a:txBody>
                  <a:tcPr marL="9525" marR="9525" marT="9525" marB="0" anchor="ctr"/>
                </a:tc>
                <a:extLst>
                  <a:ext uri="{0D108BD9-81ED-4DB2-BD59-A6C34878D82A}">
                    <a16:rowId xmlns:a16="http://schemas.microsoft.com/office/drawing/2014/main" val="10002"/>
                  </a:ext>
                </a:extLst>
              </a:tr>
              <a:tr h="495589">
                <a:tc>
                  <a:txBody>
                    <a:bodyPr/>
                    <a:lstStyle/>
                    <a:p>
                      <a:pPr marL="0" marR="0">
                        <a:spcBef>
                          <a:spcPts val="0"/>
                        </a:spcBef>
                        <a:spcAft>
                          <a:spcPts val="0"/>
                        </a:spcAft>
                      </a:pPr>
                      <a:r>
                        <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Virtual Academy</a:t>
                      </a:r>
                    </a:p>
                  </a:txBody>
                  <a:tcPr marL="59326" marR="59326" marT="0" marB="0" anchor="ctr">
                    <a:solidFill>
                      <a:srgbClr val="92D050"/>
                    </a:solidFill>
                  </a:tcPr>
                </a:tc>
                <a:tc>
                  <a:txBody>
                    <a:bodyPr/>
                    <a:lstStyle/>
                    <a:p>
                      <a:pPr algn="ctr" rtl="0" fontAlgn="ctr"/>
                      <a:r>
                        <a:rPr lang="en-US" sz="1800" b="0" i="0" u="none" strike="noStrike" dirty="0">
                          <a:solidFill>
                            <a:srgbClr val="000000"/>
                          </a:solidFill>
                          <a:effectLst/>
                          <a:latin typeface="Times New Roman" panose="02020603050405020304" pitchFamily="18" charset="0"/>
                        </a:rPr>
                        <a:t>Pass</a:t>
                      </a:r>
                    </a:p>
                  </a:txBody>
                  <a:tcPr marL="9525" marR="9525" marT="9525" marB="0" anchor="ctr"/>
                </a:tc>
                <a:tc>
                  <a:txBody>
                    <a:bodyPr/>
                    <a:lstStyle/>
                    <a:p>
                      <a:pPr algn="ctr" rtl="0" fontAlgn="ctr"/>
                      <a:r>
                        <a:rPr lang="en-US" sz="1800" b="0" i="0" u="none" strike="noStrike" dirty="0">
                          <a:solidFill>
                            <a:schemeClr val="tx1"/>
                          </a:solidFill>
                          <a:effectLst/>
                          <a:latin typeface="Times New Roman" panose="02020603050405020304" pitchFamily="18" charset="0"/>
                        </a:rPr>
                        <a:t>83.41</a:t>
                      </a:r>
                    </a:p>
                  </a:txBody>
                  <a:tcPr marL="9525" marR="9525" marT="9525" marB="0" anchor="ctr"/>
                </a:tc>
                <a:extLst>
                  <a:ext uri="{0D108BD9-81ED-4DB2-BD59-A6C34878D82A}">
                    <a16:rowId xmlns:a16="http://schemas.microsoft.com/office/drawing/2014/main" val="10003"/>
                  </a:ext>
                </a:extLst>
              </a:tr>
            </a:tbl>
          </a:graphicData>
        </a:graphic>
      </p:graphicFrame>
      <p:sp>
        <p:nvSpPr>
          <p:cNvPr id="8" name="Text Placeholder 7"/>
          <p:cNvSpPr>
            <a:spLocks noGrp="1"/>
          </p:cNvSpPr>
          <p:nvPr>
            <p:ph type="body" sz="half" idx="2"/>
          </p:nvPr>
        </p:nvSpPr>
        <p:spPr>
          <a:xfrm>
            <a:off x="457200" y="2312894"/>
            <a:ext cx="3200400" cy="3992310"/>
          </a:xfrm>
        </p:spPr>
        <p:txBody>
          <a:bodyPr>
            <a:noAutofit/>
          </a:bodyPr>
          <a:lstStyle/>
          <a:p>
            <a:pPr marL="457200" indent="-457200">
              <a:buFont typeface="Wingdings" panose="05000000000000000000" pitchFamily="2" charset="2"/>
              <a:buChar char="Ø"/>
            </a:pPr>
            <a:r>
              <a:rPr lang="en-US" sz="3200" dirty="0">
                <a:solidFill>
                  <a:schemeClr val="tx1"/>
                </a:solidFill>
                <a:latin typeface="Times New Roman" panose="02020603050405020304" pitchFamily="18" charset="0"/>
                <a:cs typeface="Times New Roman" panose="02020603050405020304" pitchFamily="18" charset="0"/>
              </a:rPr>
              <a:t>Adherence to Mandatory Requirements</a:t>
            </a:r>
          </a:p>
          <a:p>
            <a:pPr marL="457200" indent="-457200">
              <a:buFont typeface="Wingdings" panose="05000000000000000000" pitchFamily="2" charset="2"/>
              <a:buChar char="Ø"/>
            </a:pPr>
            <a:r>
              <a:rPr lang="en-US" sz="3200" dirty="0">
                <a:solidFill>
                  <a:schemeClr val="tx1"/>
                </a:solidFill>
                <a:latin typeface="Times New Roman" panose="02020603050405020304" pitchFamily="18" charset="0"/>
                <a:cs typeface="Times New Roman" panose="02020603050405020304" pitchFamily="18" charset="0"/>
              </a:rPr>
              <a:t>Business &amp; Technical  </a:t>
            </a:r>
            <a:br>
              <a:rPr lang="en-US" sz="3200" dirty="0">
                <a:solidFill>
                  <a:schemeClr val="tx1"/>
                </a:solidFill>
                <a:latin typeface="Times New Roman" panose="02020603050405020304" pitchFamily="18" charset="0"/>
                <a:cs typeface="Times New Roman" panose="02020603050405020304" pitchFamily="18" charset="0"/>
              </a:rPr>
            </a:br>
            <a:r>
              <a:rPr lang="en-US" sz="3200" dirty="0">
                <a:solidFill>
                  <a:schemeClr val="tx1"/>
                </a:solidFill>
                <a:latin typeface="Times New Roman" panose="02020603050405020304" pitchFamily="18" charset="0"/>
                <a:cs typeface="Times New Roman" panose="02020603050405020304" pitchFamily="18" charset="0"/>
              </a:rPr>
              <a:t>Proposal Score</a:t>
            </a:r>
            <a:endParaRPr lang="en-US" sz="28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4800" y="6305204"/>
            <a:ext cx="385765" cy="390528"/>
          </a:xfrm>
          <a:prstGeom prst="rect">
            <a:avLst/>
          </a:prstGeom>
        </p:spPr>
      </p:pic>
    </p:spTree>
    <p:extLst>
      <p:ext uri="{BB962C8B-B14F-4D97-AF65-F5344CB8AC3E}">
        <p14:creationId xmlns:p14="http://schemas.microsoft.com/office/powerpoint/2010/main" val="477321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94359"/>
            <a:ext cx="3200400" cy="1516829"/>
          </a:xfrm>
        </p:spPr>
        <p:txBody>
          <a:bodyPr>
            <a:normAutofit/>
          </a:bodyPr>
          <a:lstStyle/>
          <a:p>
            <a:pPr marL="0" marR="0" algn="ctr">
              <a:spcBef>
                <a:spcPts val="0"/>
              </a:spcBef>
              <a:spcAft>
                <a:spcPts val="0"/>
              </a:spcAft>
            </a:pP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Evaluation</a:t>
            </a:r>
            <a:b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(continued)</a:t>
            </a:r>
            <a:endPar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110062499"/>
              </p:ext>
            </p:extLst>
          </p:nvPr>
        </p:nvGraphicFramePr>
        <p:xfrm>
          <a:off x="4591877" y="1330283"/>
          <a:ext cx="6867940" cy="3111785"/>
        </p:xfrm>
        <a:graphic>
          <a:graphicData uri="http://schemas.openxmlformats.org/drawingml/2006/table">
            <a:tbl>
              <a:tblPr firstRow="1" firstCol="1" bandRow="1">
                <a:tableStyleId>{073A0DAA-6AF3-43AB-8588-CEC1D06C72B9}</a:tableStyleId>
              </a:tblPr>
              <a:tblGrid>
                <a:gridCol w="2239814">
                  <a:extLst>
                    <a:ext uri="{9D8B030D-6E8A-4147-A177-3AD203B41FA5}">
                      <a16:colId xmlns:a16="http://schemas.microsoft.com/office/drawing/2014/main" val="20000"/>
                    </a:ext>
                  </a:extLst>
                </a:gridCol>
                <a:gridCol w="2011724">
                  <a:extLst>
                    <a:ext uri="{9D8B030D-6E8A-4147-A177-3AD203B41FA5}">
                      <a16:colId xmlns:a16="http://schemas.microsoft.com/office/drawing/2014/main" val="20003"/>
                    </a:ext>
                  </a:extLst>
                </a:gridCol>
                <a:gridCol w="2616402">
                  <a:extLst>
                    <a:ext uri="{9D8B030D-6E8A-4147-A177-3AD203B41FA5}">
                      <a16:colId xmlns:a16="http://schemas.microsoft.com/office/drawing/2014/main" val="20005"/>
                    </a:ext>
                  </a:extLst>
                </a:gridCol>
              </a:tblGrid>
              <a:tr h="1675676">
                <a:tc>
                  <a:txBody>
                    <a:bodyPr/>
                    <a:lstStyle/>
                    <a:p>
                      <a:pPr marL="0" marR="0">
                        <a:spcBef>
                          <a:spcPts val="0"/>
                        </a:spcBef>
                        <a:spcAft>
                          <a:spcPts val="0"/>
                        </a:spcAft>
                      </a:pPr>
                      <a:r>
                        <a:rPr lang="en-US" sz="1500" dirty="0">
                          <a:solidFill>
                            <a:schemeClr val="tx1"/>
                          </a:solidFill>
                          <a:effectLst/>
                          <a:latin typeface="Times New Roman" panose="02020603050405020304" pitchFamily="18" charset="0"/>
                          <a:cs typeface="Times New Roman" panose="02020603050405020304" pitchFamily="18" charset="0"/>
                        </a:rPr>
                        <a:t> </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326" marR="59326" marT="0" marB="0" anchor="ctr">
                    <a:solidFill>
                      <a:schemeClr val="accent2"/>
                    </a:solidFill>
                  </a:tcPr>
                </a:tc>
                <a:tc>
                  <a:txBody>
                    <a:bodyPr/>
                    <a:lstStyle/>
                    <a:p>
                      <a:pPr marL="0" marR="0" algn="ctr">
                        <a:spcBef>
                          <a:spcPts val="0"/>
                        </a:spcBef>
                        <a:spcAft>
                          <a:spcPts val="0"/>
                        </a:spcAft>
                      </a:pPr>
                      <a:r>
                        <a:rPr lang="en-US" sz="1500" dirty="0">
                          <a:solidFill>
                            <a:schemeClr val="tx1"/>
                          </a:solidFill>
                          <a:effectLst/>
                          <a:latin typeface="Times New Roman" panose="02020603050405020304" pitchFamily="18" charset="0"/>
                          <a:cs typeface="Times New Roman" panose="02020603050405020304" pitchFamily="18" charset="0"/>
                        </a:rPr>
                        <a:t>Cost Proposal Score</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326" marR="59326" marT="0" marB="0" anchor="ctr">
                    <a:solidFill>
                      <a:schemeClr val="accent2"/>
                    </a:solidFill>
                  </a:tcPr>
                </a:tc>
                <a:tc>
                  <a:txBody>
                    <a:bodyPr/>
                    <a:lstStyle/>
                    <a:p>
                      <a:pPr marL="0" marR="0" algn="ctr">
                        <a:spcBef>
                          <a:spcPts val="0"/>
                        </a:spcBef>
                        <a:spcAft>
                          <a:spcPts val="0"/>
                        </a:spcAft>
                      </a:pPr>
                      <a:r>
                        <a:rPr lang="en-US" sz="1500" dirty="0">
                          <a:solidFill>
                            <a:schemeClr val="tx1"/>
                          </a:solidFill>
                          <a:effectLst/>
                          <a:latin typeface="Times New Roman" panose="02020603050405020304" pitchFamily="18" charset="0"/>
                          <a:cs typeface="Times New Roman" panose="02020603050405020304" pitchFamily="18" charset="0"/>
                        </a:rPr>
                        <a:t>Pricing Associated</a:t>
                      </a:r>
                    </a:p>
                    <a:p>
                      <a:pPr marL="0" marR="0" algn="ctr">
                        <a:spcBef>
                          <a:spcPts val="0"/>
                        </a:spcBef>
                        <a:spcAft>
                          <a:spcPts val="0"/>
                        </a:spcAft>
                      </a:pPr>
                      <a:r>
                        <a:rPr lang="en-US" sz="1500" dirty="0">
                          <a:solidFill>
                            <a:schemeClr val="tx1"/>
                          </a:solidFill>
                          <a:effectLst/>
                          <a:latin typeface="Times New Roman" panose="02020603050405020304" pitchFamily="18" charset="0"/>
                          <a:cs typeface="Times New Roman" panose="02020603050405020304" pitchFamily="18" charset="0"/>
                        </a:rPr>
                        <a:t>(over 3 years)</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326" marR="59326" marT="0" marB="0" anchor="ctr">
                    <a:solidFill>
                      <a:schemeClr val="accent2"/>
                    </a:solidFill>
                  </a:tcPr>
                </a:tc>
                <a:extLst>
                  <a:ext uri="{0D108BD9-81ED-4DB2-BD59-A6C34878D82A}">
                    <a16:rowId xmlns:a16="http://schemas.microsoft.com/office/drawing/2014/main" val="10000"/>
                  </a:ext>
                </a:extLst>
              </a:tr>
              <a:tr h="478703">
                <a:tc>
                  <a:txBody>
                    <a:bodyPr/>
                    <a:lstStyle/>
                    <a:p>
                      <a:pPr marL="0" marR="0">
                        <a:spcBef>
                          <a:spcPts val="0"/>
                        </a:spcBef>
                        <a:spcAft>
                          <a:spcPts val="0"/>
                        </a:spcAft>
                      </a:pPr>
                      <a:r>
                        <a:rPr lang="en-US"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PowerDMS</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326" marR="59326" marT="0" marB="0" anchor="ctr">
                    <a:solidFill>
                      <a:srgbClr val="00B0F0"/>
                    </a:solidFill>
                  </a:tcPr>
                </a:tc>
                <a:tc>
                  <a:txBody>
                    <a:bodyPr/>
                    <a:lstStyle/>
                    <a:p>
                      <a:pPr algn="ctr" rtl="0" fontAlgn="ctr"/>
                      <a:r>
                        <a:rPr lang="en-US" sz="1800" b="0" i="0" u="none" strike="noStrike" dirty="0">
                          <a:solidFill>
                            <a:srgbClr val="000000"/>
                          </a:solidFill>
                          <a:effectLst/>
                          <a:latin typeface="Times New Roman" panose="02020603050405020304" pitchFamily="18" charset="0"/>
                        </a:rPr>
                        <a:t>8.33</a:t>
                      </a:r>
                    </a:p>
                  </a:txBody>
                  <a:tcPr marL="9525" marR="9525" marT="9525" marB="0" anchor="ctr"/>
                </a:tc>
                <a:tc>
                  <a:txBody>
                    <a:bodyPr/>
                    <a:lstStyle/>
                    <a:p>
                      <a:pPr algn="ctr" rtl="0" fontAlgn="ctr"/>
                      <a:r>
                        <a:rPr lang="en-US" sz="1800" b="0" i="0" u="none" strike="noStrike" dirty="0">
                          <a:solidFill>
                            <a:srgbClr val="000000"/>
                          </a:solidFill>
                          <a:effectLst/>
                          <a:latin typeface="Times New Roman" panose="02020603050405020304" pitchFamily="18" charset="0"/>
                        </a:rPr>
                        <a:t>$61,224.79</a:t>
                      </a:r>
                      <a:r>
                        <a:rPr lang="en-US" sz="1800" b="0" i="0" u="none" strike="noStrike" dirty="0">
                          <a:solidFill>
                            <a:srgbClr val="000000"/>
                          </a:solidFill>
                          <a:effectLst/>
                          <a:latin typeface="Calibri" panose="020F0502020204030204" pitchFamily="34" charset="0"/>
                          <a:cs typeface="Calibri" panose="020F0502020204030204" pitchFamily="34" charset="0"/>
                        </a:rPr>
                        <a:t>+</a:t>
                      </a:r>
                      <a:endParaRPr lang="en-US" sz="18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478703">
                <a:tc>
                  <a:txBody>
                    <a:bodyPr/>
                    <a:lstStyle/>
                    <a:p>
                      <a:pPr marL="0" marR="0">
                        <a:spcBef>
                          <a:spcPts val="0"/>
                        </a:spcBef>
                        <a:spcAft>
                          <a:spcPts val="0"/>
                        </a:spcAft>
                      </a:pPr>
                      <a:r>
                        <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Cornerstone</a:t>
                      </a:r>
                    </a:p>
                  </a:txBody>
                  <a:tcPr marL="59326" marR="59326" marT="0" marB="0" anchor="ctr">
                    <a:solidFill>
                      <a:srgbClr val="FF6600"/>
                    </a:solidFill>
                  </a:tcPr>
                </a:tc>
                <a:tc>
                  <a:txBody>
                    <a:bodyPr/>
                    <a:lstStyle/>
                    <a:p>
                      <a:pPr algn="ctr" rtl="0" fontAlgn="ctr"/>
                      <a:r>
                        <a:rPr lang="en-US" sz="1800" b="0" i="0" u="none" strike="noStrike" dirty="0">
                          <a:solidFill>
                            <a:srgbClr val="000000"/>
                          </a:solidFill>
                          <a:effectLst/>
                          <a:latin typeface="Times New Roman" panose="02020603050405020304" pitchFamily="18" charset="0"/>
                        </a:rPr>
                        <a:t>5.00</a:t>
                      </a:r>
                    </a:p>
                  </a:txBody>
                  <a:tcPr marL="9525" marR="9525" marT="9525" marB="0" anchor="ctr"/>
                </a:tc>
                <a:tc>
                  <a:txBody>
                    <a:bodyPr/>
                    <a:lstStyle/>
                    <a:p>
                      <a:pPr algn="ctr" rtl="0" fontAlgn="ctr"/>
                      <a:r>
                        <a:rPr lang="en-US" sz="1800" b="0" i="0" u="none" strike="noStrike" dirty="0">
                          <a:solidFill>
                            <a:srgbClr val="000000"/>
                          </a:solidFill>
                          <a:effectLst/>
                          <a:latin typeface="Times New Roman" panose="02020603050405020304" pitchFamily="18" charset="0"/>
                        </a:rPr>
                        <a:t>$142,632.34^</a:t>
                      </a:r>
                    </a:p>
                  </a:txBody>
                  <a:tcPr marL="9525" marR="9525" marT="9525" marB="0" anchor="ctr"/>
                </a:tc>
                <a:extLst>
                  <a:ext uri="{0D108BD9-81ED-4DB2-BD59-A6C34878D82A}">
                    <a16:rowId xmlns:a16="http://schemas.microsoft.com/office/drawing/2014/main" val="10003"/>
                  </a:ext>
                </a:extLst>
              </a:tr>
              <a:tr h="478703">
                <a:tc>
                  <a:txBody>
                    <a:bodyPr/>
                    <a:lstStyle/>
                    <a:p>
                      <a:pPr marL="0" marR="0">
                        <a:spcBef>
                          <a:spcPts val="0"/>
                        </a:spcBef>
                        <a:spcAft>
                          <a:spcPts val="0"/>
                        </a:spcAft>
                      </a:pPr>
                      <a:r>
                        <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Virtual Academy</a:t>
                      </a:r>
                    </a:p>
                  </a:txBody>
                  <a:tcPr marL="59326" marR="59326" marT="0" marB="0" anchor="ctr">
                    <a:solidFill>
                      <a:srgbClr val="00CC00"/>
                    </a:solidFill>
                  </a:tcPr>
                </a:tc>
                <a:tc>
                  <a:txBody>
                    <a:bodyPr/>
                    <a:lstStyle/>
                    <a:p>
                      <a:pPr algn="ctr" rtl="0" fontAlgn="ctr"/>
                      <a:r>
                        <a:rPr lang="en-US" sz="1800" b="0" i="0" u="none" strike="noStrike" dirty="0">
                          <a:solidFill>
                            <a:schemeClr val="tx1"/>
                          </a:solidFill>
                          <a:effectLst/>
                          <a:latin typeface="Times New Roman" panose="02020603050405020304" pitchFamily="18" charset="0"/>
                        </a:rPr>
                        <a:t>8.33</a:t>
                      </a:r>
                    </a:p>
                  </a:txBody>
                  <a:tcPr marL="9525" marR="9525" marT="9525" marB="0" anchor="ctr"/>
                </a:tc>
                <a:tc>
                  <a:txBody>
                    <a:bodyPr/>
                    <a:lstStyle/>
                    <a:p>
                      <a:pPr algn="ctr" rtl="0" fontAlgn="ctr"/>
                      <a:r>
                        <a:rPr lang="en-US" sz="1800" b="0" i="0" u="none" strike="noStrike" dirty="0">
                          <a:solidFill>
                            <a:schemeClr val="tx1"/>
                          </a:solidFill>
                          <a:effectLst/>
                          <a:latin typeface="Times New Roman" panose="02020603050405020304" pitchFamily="18" charset="0"/>
                        </a:rPr>
                        <a:t>$108,000.00*</a:t>
                      </a:r>
                    </a:p>
                  </a:txBody>
                  <a:tcPr marL="9525" marR="9525" marT="9525" marB="0" anchor="ctr"/>
                </a:tc>
                <a:extLst>
                  <a:ext uri="{0D108BD9-81ED-4DB2-BD59-A6C34878D82A}">
                    <a16:rowId xmlns:a16="http://schemas.microsoft.com/office/drawing/2014/main" val="10004"/>
                  </a:ext>
                </a:extLst>
              </a:tr>
            </a:tbl>
          </a:graphicData>
        </a:graphic>
      </p:graphicFrame>
      <p:sp>
        <p:nvSpPr>
          <p:cNvPr id="8" name="Text Placeholder 7"/>
          <p:cNvSpPr>
            <a:spLocks noGrp="1"/>
          </p:cNvSpPr>
          <p:nvPr>
            <p:ph type="body" sz="half" idx="2"/>
          </p:nvPr>
        </p:nvSpPr>
        <p:spPr>
          <a:xfrm>
            <a:off x="457200" y="2312894"/>
            <a:ext cx="3200400" cy="3992310"/>
          </a:xfrm>
        </p:spPr>
        <p:txBody>
          <a:bodyPr>
            <a:noAutofit/>
          </a:bodyPr>
          <a:lstStyle/>
          <a:p>
            <a:pPr marL="457200" indent="-457200">
              <a:buFont typeface="Wingdings" panose="05000000000000000000" pitchFamily="2" charset="2"/>
              <a:buChar char="Ø"/>
            </a:pPr>
            <a:r>
              <a:rPr lang="en-US" sz="3200" dirty="0">
                <a:solidFill>
                  <a:schemeClr val="tx1"/>
                </a:solidFill>
                <a:latin typeface="Times New Roman" panose="02020603050405020304" pitchFamily="18" charset="0"/>
                <a:cs typeface="Times New Roman" panose="02020603050405020304" pitchFamily="18" charset="0"/>
              </a:rPr>
              <a:t>Cost Proposal Score</a:t>
            </a:r>
            <a:endParaRPr lang="en-US" sz="32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0151" y="6311930"/>
            <a:ext cx="385765" cy="390528"/>
          </a:xfrm>
          <a:prstGeom prst="rect">
            <a:avLst/>
          </a:prstGeom>
        </p:spPr>
      </p:pic>
      <p:sp>
        <p:nvSpPr>
          <p:cNvPr id="2" name="TextBox 1">
            <a:extLst>
              <a:ext uri="{FF2B5EF4-FFF2-40B4-BE49-F238E27FC236}">
                <a16:creationId xmlns:a16="http://schemas.microsoft.com/office/drawing/2014/main" id="{B49D45E2-2FB3-419F-B06B-3D86C57B52CC}"/>
              </a:ext>
            </a:extLst>
          </p:cNvPr>
          <p:cNvSpPr txBox="1"/>
          <p:nvPr/>
        </p:nvSpPr>
        <p:spPr>
          <a:xfrm>
            <a:off x="4207386" y="4442068"/>
            <a:ext cx="7641713"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prstClr val="black"/>
                </a:solidFill>
                <a:latin typeface="Times New Roman" panose="02020603050405020304" pitchFamily="18" charset="0"/>
                <a:cs typeface="Times New Roman" panose="02020603050405020304" pitchFamily="18" charset="0"/>
              </a:rPr>
              <a:t>+Base pricing for an 800-user platform only with no content.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^Base pricing for 800 users with additional costs per user for single sign-on, data conversion, unlimited hosting, and existing content.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P</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ricing for the initial 800 users requested in the proposal @ $45/person/year.  It decreases to $39/person/year if more users are brought on.</a:t>
            </a:r>
          </a:p>
        </p:txBody>
      </p:sp>
    </p:spTree>
    <p:extLst>
      <p:ext uri="{BB962C8B-B14F-4D97-AF65-F5344CB8AC3E}">
        <p14:creationId xmlns:p14="http://schemas.microsoft.com/office/powerpoint/2010/main" val="2883043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8493-8ABE-4388-AF08-8858A107315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Overall Evaluation Results</a:t>
            </a:r>
          </a:p>
        </p:txBody>
      </p:sp>
      <p:pic>
        <p:nvPicPr>
          <p:cNvPr id="4" name="Picture 3">
            <a:extLst>
              <a:ext uri="{FF2B5EF4-FFF2-40B4-BE49-F238E27FC236}">
                <a16:creationId xmlns:a16="http://schemas.microsoft.com/office/drawing/2014/main" id="{4AB07F5F-E772-4242-A0EB-AAAB28770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204" y="5936187"/>
            <a:ext cx="385765" cy="390528"/>
          </a:xfrm>
          <a:prstGeom prst="rect">
            <a:avLst/>
          </a:prstGeom>
        </p:spPr>
      </p:pic>
      <p:graphicFrame>
        <p:nvGraphicFramePr>
          <p:cNvPr id="3" name="Content Placeholder 2">
            <a:extLst>
              <a:ext uri="{FF2B5EF4-FFF2-40B4-BE49-F238E27FC236}">
                <a16:creationId xmlns:a16="http://schemas.microsoft.com/office/drawing/2014/main" id="{D27010B1-EBD3-4346-A4C4-55348E2B594F}"/>
              </a:ext>
            </a:extLst>
          </p:cNvPr>
          <p:cNvGraphicFramePr>
            <a:graphicFrameLocks noGrp="1"/>
          </p:cNvGraphicFramePr>
          <p:nvPr>
            <p:ph idx="1"/>
            <p:extLst>
              <p:ext uri="{D42A27DB-BD31-4B8C-83A1-F6EECF244321}">
                <p14:modId xmlns:p14="http://schemas.microsoft.com/office/powerpoint/2010/main" val="3678010105"/>
              </p:ext>
            </p:extLst>
          </p:nvPr>
        </p:nvGraphicFramePr>
        <p:xfrm>
          <a:off x="532874" y="1905000"/>
          <a:ext cx="11126251" cy="3742456"/>
        </p:xfrm>
        <a:graphic>
          <a:graphicData uri="http://schemas.openxmlformats.org/drawingml/2006/table">
            <a:tbl>
              <a:tblPr>
                <a:tableStyleId>{5C22544A-7EE6-4342-B048-85BDC9FD1C3A}</a:tableStyleId>
              </a:tblPr>
              <a:tblGrid>
                <a:gridCol w="1317175">
                  <a:extLst>
                    <a:ext uri="{9D8B030D-6E8A-4147-A177-3AD203B41FA5}">
                      <a16:colId xmlns:a16="http://schemas.microsoft.com/office/drawing/2014/main" val="3059705629"/>
                    </a:ext>
                  </a:extLst>
                </a:gridCol>
                <a:gridCol w="1515451">
                  <a:extLst>
                    <a:ext uri="{9D8B030D-6E8A-4147-A177-3AD203B41FA5}">
                      <a16:colId xmlns:a16="http://schemas.microsoft.com/office/drawing/2014/main" val="547912985"/>
                    </a:ext>
                  </a:extLst>
                </a:gridCol>
                <a:gridCol w="2323750">
                  <a:extLst>
                    <a:ext uri="{9D8B030D-6E8A-4147-A177-3AD203B41FA5}">
                      <a16:colId xmlns:a16="http://schemas.microsoft.com/office/drawing/2014/main" val="1040952668"/>
                    </a:ext>
                  </a:extLst>
                </a:gridCol>
                <a:gridCol w="2532993">
                  <a:extLst>
                    <a:ext uri="{9D8B030D-6E8A-4147-A177-3AD203B41FA5}">
                      <a16:colId xmlns:a16="http://schemas.microsoft.com/office/drawing/2014/main" val="334585227"/>
                    </a:ext>
                  </a:extLst>
                </a:gridCol>
                <a:gridCol w="1818290">
                  <a:extLst>
                    <a:ext uri="{9D8B030D-6E8A-4147-A177-3AD203B41FA5}">
                      <a16:colId xmlns:a16="http://schemas.microsoft.com/office/drawing/2014/main" val="3955349169"/>
                    </a:ext>
                  </a:extLst>
                </a:gridCol>
                <a:gridCol w="735724">
                  <a:extLst>
                    <a:ext uri="{9D8B030D-6E8A-4147-A177-3AD203B41FA5}">
                      <a16:colId xmlns:a16="http://schemas.microsoft.com/office/drawing/2014/main" val="4291252399"/>
                    </a:ext>
                  </a:extLst>
                </a:gridCol>
                <a:gridCol w="882868">
                  <a:extLst>
                    <a:ext uri="{9D8B030D-6E8A-4147-A177-3AD203B41FA5}">
                      <a16:colId xmlns:a16="http://schemas.microsoft.com/office/drawing/2014/main" val="537419703"/>
                    </a:ext>
                  </a:extLst>
                </a:gridCol>
              </a:tblGrid>
              <a:tr h="1612462">
                <a:tc>
                  <a:txBody>
                    <a:bodyPr/>
                    <a:lstStyle/>
                    <a:p>
                      <a:pPr algn="l" fontAlgn="b"/>
                      <a:r>
                        <a:rPr lang="en-US" sz="2000" b="0" u="none" strike="noStrike" dirty="0">
                          <a:effectLst/>
                          <a:latin typeface="Times New Roman" panose="02020603050405020304" pitchFamily="18" charset="0"/>
                          <a:cs typeface="Times New Roman" panose="02020603050405020304" pitchFamily="18" charset="0"/>
                        </a:rPr>
                        <a:t>Vendor</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lumMod val="65000"/>
                      </a:schemeClr>
                    </a:solidFill>
                  </a:tcPr>
                </a:tc>
                <a:tc>
                  <a:txBody>
                    <a:bodyPr/>
                    <a:lstStyle/>
                    <a:p>
                      <a:pPr algn="ctr" fontAlgn="b"/>
                      <a:r>
                        <a:rPr lang="en-US" sz="2000" b="0" u="none" strike="noStrike" dirty="0">
                          <a:effectLst/>
                          <a:latin typeface="Times New Roman" panose="02020603050405020304" pitchFamily="18" charset="0"/>
                          <a:cs typeface="Times New Roman" panose="02020603050405020304" pitchFamily="18" charset="0"/>
                        </a:rPr>
                        <a:t>Adherence to Mandatory Requirements</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lumMod val="65000"/>
                      </a:schemeClr>
                    </a:solidFill>
                  </a:tcPr>
                </a:tc>
                <a:tc>
                  <a:txBody>
                    <a:bodyPr/>
                    <a:lstStyle/>
                    <a:p>
                      <a:pPr algn="ctr" fontAlgn="b"/>
                      <a:r>
                        <a:rPr lang="en-US" sz="2000" b="0" u="none" strike="noStrike" dirty="0">
                          <a:effectLst/>
                          <a:latin typeface="Times New Roman" panose="02020603050405020304" pitchFamily="18" charset="0"/>
                          <a:cs typeface="Times New Roman" panose="02020603050405020304" pitchFamily="18" charset="0"/>
                        </a:rPr>
                        <a:t>Management Assessment/Quality </a:t>
                      </a:r>
                    </a:p>
                    <a:p>
                      <a:pPr algn="ctr" fontAlgn="b"/>
                      <a:r>
                        <a:rPr lang="en-US" sz="2000" b="0" u="none" strike="noStrike" dirty="0">
                          <a:effectLst/>
                          <a:latin typeface="Times New Roman" panose="02020603050405020304" pitchFamily="18" charset="0"/>
                          <a:cs typeface="Times New Roman" panose="02020603050405020304" pitchFamily="18" charset="0"/>
                        </a:rPr>
                        <a:t>(Technical Proposals)</a:t>
                      </a:r>
                    </a:p>
                    <a:p>
                      <a:pPr algn="ctr" fontAlgn="b"/>
                      <a:r>
                        <a:rPr lang="en-US" sz="2000" b="0" u="none" strike="noStrike" dirty="0">
                          <a:effectLst/>
                          <a:latin typeface="Times New Roman" panose="02020603050405020304" pitchFamily="18" charset="0"/>
                          <a:cs typeface="Times New Roman" panose="02020603050405020304" pitchFamily="18" charset="0"/>
                        </a:rPr>
                        <a:t> Score</a:t>
                      </a:r>
                    </a:p>
                    <a:p>
                      <a:pPr algn="ctr" fontAlgn="b"/>
                      <a:r>
                        <a:rPr lang="en-US" sz="2000" b="0" u="none" strike="noStrike" dirty="0">
                          <a:effectLst/>
                          <a:latin typeface="Times New Roman" panose="02020603050405020304" pitchFamily="18" charset="0"/>
                          <a:cs typeface="Times New Roman" panose="02020603050405020304" pitchFamily="18" charset="0"/>
                        </a:rPr>
                        <a:t>(out of possible 80 points)</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lumMod val="65000"/>
                      </a:schemeClr>
                    </a:solidFill>
                  </a:tcPr>
                </a:tc>
                <a:tc>
                  <a:txBody>
                    <a:bodyPr/>
                    <a:lstStyle/>
                    <a:p>
                      <a:pPr algn="ctr" fontAlgn="b"/>
                      <a:r>
                        <a:rPr lang="en-US" sz="2000" b="0" u="none" strike="noStrike" dirty="0">
                          <a:effectLst/>
                          <a:latin typeface="Times New Roman" panose="02020603050405020304" pitchFamily="18" charset="0"/>
                          <a:cs typeface="Times New Roman" panose="02020603050405020304" pitchFamily="18" charset="0"/>
                        </a:rPr>
                        <a:t>General Qualifications and Experience </a:t>
                      </a:r>
                    </a:p>
                    <a:p>
                      <a:pPr algn="ctr" fontAlgn="b"/>
                      <a:r>
                        <a:rPr lang="en-US" sz="2000" b="0" u="none" strike="noStrike" dirty="0">
                          <a:effectLst/>
                          <a:latin typeface="Times New Roman" panose="02020603050405020304" pitchFamily="18" charset="0"/>
                          <a:cs typeface="Times New Roman" panose="02020603050405020304" pitchFamily="18" charset="0"/>
                        </a:rPr>
                        <a:t>(Business Proposal) </a:t>
                      </a:r>
                    </a:p>
                    <a:p>
                      <a:pPr algn="ctr" fontAlgn="b"/>
                      <a:r>
                        <a:rPr lang="en-US" sz="2000" b="0" u="none" strike="noStrike" dirty="0">
                          <a:effectLst/>
                          <a:latin typeface="Times New Roman" panose="02020603050405020304" pitchFamily="18" charset="0"/>
                          <a:cs typeface="Times New Roman" panose="02020603050405020304" pitchFamily="18" charset="0"/>
                        </a:rPr>
                        <a:t>Score </a:t>
                      </a:r>
                    </a:p>
                    <a:p>
                      <a:pPr algn="ctr" fontAlgn="b"/>
                      <a:r>
                        <a:rPr lang="en-US" sz="2000" b="0" u="none" strike="noStrike" dirty="0">
                          <a:effectLst/>
                          <a:latin typeface="Times New Roman" panose="02020603050405020304" pitchFamily="18" charset="0"/>
                          <a:cs typeface="Times New Roman" panose="02020603050405020304" pitchFamily="18" charset="0"/>
                        </a:rPr>
                        <a:t>(out of possible 10 points)</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lumMod val="65000"/>
                      </a:schemeClr>
                    </a:solidFill>
                  </a:tcPr>
                </a:tc>
                <a:tc>
                  <a:txBody>
                    <a:bodyPr/>
                    <a:lstStyle/>
                    <a:p>
                      <a:pPr algn="ctr" fontAlgn="b"/>
                      <a:r>
                        <a:rPr lang="en-US" sz="2000" b="0" u="none" strike="noStrike" dirty="0">
                          <a:effectLst/>
                          <a:latin typeface="Times New Roman" panose="02020603050405020304" pitchFamily="18" charset="0"/>
                          <a:cs typeface="Times New Roman" panose="02020603050405020304" pitchFamily="18" charset="0"/>
                        </a:rPr>
                        <a:t>Cost Score </a:t>
                      </a:r>
                    </a:p>
                    <a:p>
                      <a:pPr algn="ctr" fontAlgn="b"/>
                      <a:r>
                        <a:rPr lang="en-US" sz="2000" b="0" u="none" strike="noStrike" dirty="0">
                          <a:effectLst/>
                          <a:latin typeface="Times New Roman" panose="02020603050405020304" pitchFamily="18" charset="0"/>
                          <a:cs typeface="Times New Roman" panose="02020603050405020304" pitchFamily="18" charset="0"/>
                        </a:rPr>
                        <a:t>(out of possible 10 points)</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lumMod val="65000"/>
                      </a:schemeClr>
                    </a:solidFill>
                  </a:tcPr>
                </a:tc>
                <a:tc>
                  <a:txBody>
                    <a:bodyPr/>
                    <a:lstStyle/>
                    <a:p>
                      <a:pPr algn="ctr" fontAlgn="b"/>
                      <a:r>
                        <a:rPr lang="en-US" sz="2000" b="0" u="none" strike="noStrike" dirty="0">
                          <a:effectLst/>
                          <a:latin typeface="Times New Roman" panose="02020603050405020304" pitchFamily="18" charset="0"/>
                          <a:cs typeface="Times New Roman" panose="02020603050405020304" pitchFamily="18" charset="0"/>
                        </a:rPr>
                        <a:t>Total Points</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lumMod val="65000"/>
                      </a:schemeClr>
                    </a:solidFill>
                  </a:tcPr>
                </a:tc>
                <a:tc>
                  <a:txBody>
                    <a:bodyPr/>
                    <a:lstStyle/>
                    <a:p>
                      <a:pPr algn="ctr" fontAlgn="b"/>
                      <a:r>
                        <a:rPr lang="en-US" sz="2000" b="0" u="none" strike="noStrike" dirty="0">
                          <a:effectLst/>
                          <a:latin typeface="Times New Roman" panose="02020603050405020304" pitchFamily="18" charset="0"/>
                          <a:cs typeface="Times New Roman" panose="02020603050405020304" pitchFamily="18" charset="0"/>
                        </a:rPr>
                        <a:t>Overall Ranking</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lumMod val="65000"/>
                      </a:schemeClr>
                    </a:solidFill>
                  </a:tcPr>
                </a:tc>
                <a:extLst>
                  <a:ext uri="{0D108BD9-81ED-4DB2-BD59-A6C34878D82A}">
                    <a16:rowId xmlns:a16="http://schemas.microsoft.com/office/drawing/2014/main" val="535192383"/>
                  </a:ext>
                </a:extLst>
              </a:tr>
              <a:tr h="633914">
                <a:tc>
                  <a:txBody>
                    <a:bodyPr/>
                    <a:lstStyle/>
                    <a:p>
                      <a:pPr algn="l" fontAlgn="b"/>
                      <a:r>
                        <a:rPr lang="en-US" sz="2000" u="none" strike="noStrike" dirty="0" err="1">
                          <a:effectLst/>
                          <a:latin typeface="Times New Roman" panose="02020603050405020304" pitchFamily="18" charset="0"/>
                          <a:cs typeface="Times New Roman" panose="02020603050405020304" pitchFamily="18" charset="0"/>
                        </a:rPr>
                        <a:t>PowerDMS</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00B0F0"/>
                    </a:solidFill>
                  </a:tcPr>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Pass</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00B0F0"/>
                    </a:solidFill>
                  </a:tcPr>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68.19</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00B0F0"/>
                    </a:solidFill>
                  </a:tcPr>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6.79</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00B0F0"/>
                    </a:solidFill>
                  </a:tcPr>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8.33</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00B0F0"/>
                    </a:solidFill>
                  </a:tcPr>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83.31</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00B0F0"/>
                    </a:solidFill>
                  </a:tcPr>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7620" marR="7620" marT="7620" marB="0" anchor="ctr">
                    <a:solidFill>
                      <a:srgbClr val="00B0F0"/>
                    </a:solidFill>
                  </a:tcPr>
                </a:tc>
                <a:extLst>
                  <a:ext uri="{0D108BD9-81ED-4DB2-BD59-A6C34878D82A}">
                    <a16:rowId xmlns:a16="http://schemas.microsoft.com/office/drawing/2014/main" val="3999679831"/>
                  </a:ext>
                </a:extLst>
              </a:tr>
              <a:tr h="621792">
                <a:tc>
                  <a:txBody>
                    <a:bodyPr/>
                    <a:lstStyle/>
                    <a:p>
                      <a:pPr algn="l" fontAlgn="b"/>
                      <a:r>
                        <a:rPr lang="en-US" sz="2000" u="none" strike="noStrike" dirty="0">
                          <a:effectLst/>
                          <a:latin typeface="Times New Roman" panose="02020603050405020304" pitchFamily="18" charset="0"/>
                          <a:cs typeface="Times New Roman" panose="02020603050405020304" pitchFamily="18" charset="0"/>
                        </a:rPr>
                        <a:t>Cornerstone</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FF6600"/>
                    </a:solidFill>
                  </a:tcPr>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Pass</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FF6600"/>
                    </a:solidFill>
                  </a:tcPr>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74.97</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FF6600"/>
                    </a:solidFill>
                  </a:tcPr>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6.67</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FF6600"/>
                    </a:solidFill>
                  </a:tcPr>
                </a:tc>
                <a:tc>
                  <a:txBody>
                    <a:bodyPr/>
                    <a:lstStyle/>
                    <a:p>
                      <a:pPr algn="ctr" fontAlgn="b"/>
                      <a:r>
                        <a:rPr lang="en-US" sz="2000" u="none" strike="noStrike">
                          <a:effectLst/>
                          <a:latin typeface="Times New Roman" panose="02020603050405020304" pitchFamily="18" charset="0"/>
                          <a:cs typeface="Times New Roman" panose="02020603050405020304" pitchFamily="18" charset="0"/>
                        </a:rPr>
                        <a:t>5.00</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FF6600"/>
                    </a:solidFill>
                  </a:tcPr>
                </a:tc>
                <a:tc>
                  <a:txBody>
                    <a:bodyPr/>
                    <a:lstStyle/>
                    <a:p>
                      <a:pPr algn="ctr" fontAlgn="b"/>
                      <a:r>
                        <a:rPr lang="en-US" sz="2000" u="none" strike="noStrike">
                          <a:effectLst/>
                          <a:latin typeface="Times New Roman" panose="02020603050405020304" pitchFamily="18" charset="0"/>
                          <a:cs typeface="Times New Roman" panose="02020603050405020304" pitchFamily="18" charset="0"/>
                        </a:rPr>
                        <a:t>86.64</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FF6600"/>
                    </a:solidFill>
                  </a:tcPr>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2</a:t>
                      </a:r>
                    </a:p>
                  </a:txBody>
                  <a:tcPr marL="7620" marR="7620" marT="7620" marB="0" anchor="ctr">
                    <a:solidFill>
                      <a:srgbClr val="FF6600"/>
                    </a:solidFill>
                  </a:tcPr>
                </a:tc>
                <a:extLst>
                  <a:ext uri="{0D108BD9-81ED-4DB2-BD59-A6C34878D82A}">
                    <a16:rowId xmlns:a16="http://schemas.microsoft.com/office/drawing/2014/main" val="388409491"/>
                  </a:ext>
                </a:extLst>
              </a:tr>
              <a:tr h="650330">
                <a:tc>
                  <a:txBody>
                    <a:bodyPr/>
                    <a:lstStyle/>
                    <a:p>
                      <a:pPr algn="l" fontAlgn="b"/>
                      <a:r>
                        <a:rPr lang="en-US" sz="2000" u="none" strike="noStrike" dirty="0">
                          <a:effectLst/>
                          <a:latin typeface="Times New Roman" panose="02020603050405020304" pitchFamily="18" charset="0"/>
                          <a:cs typeface="Times New Roman" panose="02020603050405020304" pitchFamily="18" charset="0"/>
                        </a:rPr>
                        <a:t>Virtual Academy</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92D050"/>
                    </a:solidFill>
                  </a:tcPr>
                </a:tc>
                <a:tc>
                  <a:txBody>
                    <a:bodyPr/>
                    <a:lstStyle/>
                    <a:p>
                      <a:pPr algn="ctr" fontAlgn="b"/>
                      <a:r>
                        <a:rPr lang="en-US" sz="2000" u="none" strike="noStrike">
                          <a:effectLst/>
                          <a:latin typeface="Times New Roman" panose="02020603050405020304" pitchFamily="18" charset="0"/>
                          <a:cs typeface="Times New Roman" panose="02020603050405020304" pitchFamily="18" charset="0"/>
                        </a:rPr>
                        <a:t>Pass</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92D050"/>
                    </a:solidFill>
                  </a:tcPr>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74.27</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92D050"/>
                    </a:solidFill>
                  </a:tcPr>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9.14</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92D050"/>
                    </a:solidFill>
                  </a:tcPr>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8.33</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92D050"/>
                    </a:solidFill>
                  </a:tcPr>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91.74</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rgbClr val="92D050"/>
                    </a:solidFill>
                  </a:tcPr>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solidFill>
                      <a:srgbClr val="92D050"/>
                    </a:solidFill>
                  </a:tcPr>
                </a:tc>
                <a:extLst>
                  <a:ext uri="{0D108BD9-81ED-4DB2-BD59-A6C34878D82A}">
                    <a16:rowId xmlns:a16="http://schemas.microsoft.com/office/drawing/2014/main" val="2742522088"/>
                  </a:ext>
                </a:extLst>
              </a:tr>
            </a:tbl>
          </a:graphicData>
        </a:graphic>
      </p:graphicFrame>
    </p:spTree>
    <p:extLst>
      <p:ext uri="{BB962C8B-B14F-4D97-AF65-F5344CB8AC3E}">
        <p14:creationId xmlns:p14="http://schemas.microsoft.com/office/powerpoint/2010/main" val="1174704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5862" y="1435187"/>
            <a:ext cx="3403076" cy="1516829"/>
          </a:xfrm>
        </p:spPr>
        <p:txBody>
          <a:bodyPr>
            <a:normAutofit/>
          </a:bodyPr>
          <a:lstStyle/>
          <a:p>
            <a:pPr marL="0" marR="0" algn="ctr">
              <a:spcBef>
                <a:spcPts val="0"/>
              </a:spcBef>
              <a:spcAft>
                <a:spcPts val="0"/>
              </a:spcAft>
            </a:pP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Why Virtual Academy?</a:t>
            </a:r>
          </a:p>
        </p:txBody>
      </p:sp>
      <p:sp>
        <p:nvSpPr>
          <p:cNvPr id="8" name="Text Placeholder 7"/>
          <p:cNvSpPr>
            <a:spLocks noGrp="1"/>
          </p:cNvSpPr>
          <p:nvPr>
            <p:ph type="body" sz="half" idx="2"/>
          </p:nvPr>
        </p:nvSpPr>
        <p:spPr>
          <a:xfrm>
            <a:off x="457200" y="2312894"/>
            <a:ext cx="3200400" cy="3992310"/>
          </a:xfrm>
        </p:spPr>
        <p:txBody>
          <a:bodyPr>
            <a:noAutofit/>
          </a:bodyPr>
          <a:lstStyle/>
          <a:p>
            <a:endParaRPr lang="en-US" sz="1900" dirty="0">
              <a:latin typeface="Times New Roman" panose="02020603050405020304" pitchFamily="18" charset="0"/>
              <a:cs typeface="Times New Roman" panose="02020603050405020304" pitchFamily="18" charset="0"/>
            </a:endParaRPr>
          </a:p>
          <a:p>
            <a:endParaRPr lang="en-US" sz="19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4593" y="6349637"/>
            <a:ext cx="385765" cy="390528"/>
          </a:xfrm>
          <a:prstGeom prst="rect">
            <a:avLst/>
          </a:prstGeom>
        </p:spPr>
      </p:pic>
      <p:sp>
        <p:nvSpPr>
          <p:cNvPr id="3" name="Content Placeholder 2">
            <a:extLst>
              <a:ext uri="{FF2B5EF4-FFF2-40B4-BE49-F238E27FC236}">
                <a16:creationId xmlns:a16="http://schemas.microsoft.com/office/drawing/2014/main" id="{0FFFDAE3-4E0A-4CAB-AD9E-C8C322BBF78D}"/>
              </a:ext>
            </a:extLst>
          </p:cNvPr>
          <p:cNvSpPr>
            <a:spLocks noGrp="1"/>
          </p:cNvSpPr>
          <p:nvPr>
            <p:ph idx="1"/>
          </p:nvPr>
        </p:nvSpPr>
        <p:spPr>
          <a:xfrm>
            <a:off x="4800600" y="731519"/>
            <a:ext cx="6492240" cy="5385501"/>
          </a:xfrm>
        </p:spPr>
        <p:txBody>
          <a:bodyPr>
            <a:normAutofit/>
          </a:bodyPr>
          <a:lstStyle/>
          <a:p>
            <a:pPr>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Exhibited an awareness of the needs of Alabama’s telecommunicators.</a:t>
            </a:r>
          </a:p>
          <a:p>
            <a:pPr>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Illustrated an understanding of the Alabama 9-1-1 Board’s objectives.</a:t>
            </a:r>
          </a:p>
          <a:p>
            <a:pPr>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Corporate structure.</a:t>
            </a:r>
          </a:p>
          <a:p>
            <a:pPr>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Perception among other clients.</a:t>
            </a:r>
          </a:p>
          <a:p>
            <a:pPr>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User-friendliness.</a:t>
            </a:r>
          </a:p>
          <a:p>
            <a:pPr>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Access and user group configuration.</a:t>
            </a:r>
          </a:p>
          <a:p>
            <a:pPr>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Industry specific content from subject matter experts.</a:t>
            </a:r>
          </a:p>
          <a:p>
            <a:pPr marL="0" indent="0">
              <a:buNone/>
            </a:pPr>
            <a:r>
              <a:rPr lang="en-US" dirty="0">
                <a:latin typeface="Times New Roman" panose="02020603050405020304" pitchFamily="18" charset="0"/>
                <a:cs typeface="Times New Roman" panose="02020603050405020304" pitchFamily="18" charset="0"/>
              </a:rPr>
              <a:t>___________________________________________________</a:t>
            </a:r>
          </a:p>
          <a:p>
            <a:pPr>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Proposal offers the best means of service, training opportunities, and content delivery to support personal and professional development of the Board, our Districts,  and our PSAPs.</a:t>
            </a:r>
          </a:p>
        </p:txBody>
      </p:sp>
    </p:spTree>
    <p:extLst>
      <p:ext uri="{BB962C8B-B14F-4D97-AF65-F5344CB8AC3E}">
        <p14:creationId xmlns:p14="http://schemas.microsoft.com/office/powerpoint/2010/main" val="2744757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202" y="5936186"/>
            <a:ext cx="385765" cy="390528"/>
          </a:xfrm>
          <a:prstGeom prst="rect">
            <a:avLst/>
          </a:prstGeom>
        </p:spPr>
      </p:pic>
      <p:sp>
        <p:nvSpPr>
          <p:cNvPr id="2" name="Title 1">
            <a:extLst>
              <a:ext uri="{FF2B5EF4-FFF2-40B4-BE49-F238E27FC236}">
                <a16:creationId xmlns:a16="http://schemas.microsoft.com/office/drawing/2014/main" id="{808B242E-533B-4A05-A242-1DF5D71EA69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Recap</a:t>
            </a:r>
          </a:p>
        </p:txBody>
      </p:sp>
      <p:sp>
        <p:nvSpPr>
          <p:cNvPr id="5" name="Content Placeholder 4">
            <a:extLst>
              <a:ext uri="{FF2B5EF4-FFF2-40B4-BE49-F238E27FC236}">
                <a16:creationId xmlns:a16="http://schemas.microsoft.com/office/drawing/2014/main" id="{27B71B62-31CB-4188-88BE-34548EC3B0E3}"/>
              </a:ext>
            </a:extLst>
          </p:cNvPr>
          <p:cNvSpPr>
            <a:spLocks noGrp="1"/>
          </p:cNvSpPr>
          <p:nvPr>
            <p:ph idx="1"/>
          </p:nvPr>
        </p:nvSpPr>
        <p:spPr/>
        <p:txBody>
          <a:bodyPr>
            <a:normAutofit fontScale="92500" lnSpcReduction="10000"/>
          </a:bodyPr>
          <a:lstStyle/>
          <a:p>
            <a:pPr lvl="0">
              <a:buClrTx/>
              <a:buFont typeface="Wingdings" panose="05000000000000000000" pitchFamily="2" charset="2"/>
              <a:buChar char="Ø"/>
            </a:pPr>
            <a:r>
              <a:rPr lang="en-US" sz="1900" dirty="0">
                <a:solidFill>
                  <a:prstClr val="black"/>
                </a:solidFill>
                <a:latin typeface="Times New Roman" panose="02020603050405020304" pitchFamily="18" charset="0"/>
                <a:cs typeface="Times New Roman" panose="02020603050405020304" pitchFamily="18" charset="0"/>
              </a:rPr>
              <a:t> 3 proposals submitted</a:t>
            </a:r>
          </a:p>
          <a:p>
            <a:pPr lvl="0">
              <a:buClrTx/>
              <a:buFont typeface="Wingdings" panose="05000000000000000000" pitchFamily="2" charset="2"/>
              <a:buChar char="Ø"/>
            </a:pPr>
            <a:r>
              <a:rPr lang="en-US" sz="1900" dirty="0">
                <a:solidFill>
                  <a:prstClr val="black"/>
                </a:solidFill>
                <a:latin typeface="Times New Roman" panose="02020603050405020304" pitchFamily="18" charset="0"/>
                <a:cs typeface="Times New Roman" panose="02020603050405020304" pitchFamily="18" charset="0"/>
              </a:rPr>
              <a:t> 3 proposals met the initial pass/fail criteria in the RFP</a:t>
            </a:r>
          </a:p>
          <a:p>
            <a:pPr lvl="0">
              <a:buClrTx/>
              <a:buFont typeface="Wingdings" panose="05000000000000000000" pitchFamily="2" charset="2"/>
              <a:buChar char="Ø"/>
            </a:pPr>
            <a:r>
              <a:rPr lang="en-US" sz="1900" dirty="0">
                <a:solidFill>
                  <a:prstClr val="black"/>
                </a:solidFill>
                <a:latin typeface="Times New Roman" panose="02020603050405020304" pitchFamily="18" charset="0"/>
                <a:cs typeface="Times New Roman" panose="02020603050405020304" pitchFamily="18" charset="0"/>
              </a:rPr>
              <a:t> 3 proposals met the business and technical requirements of the RFP</a:t>
            </a:r>
          </a:p>
          <a:p>
            <a:pPr marL="0" lvl="0" indent="0">
              <a:buClrTx/>
              <a:buNone/>
            </a:pPr>
            <a:endParaRPr lang="en-US" sz="1900" b="1" dirty="0">
              <a:solidFill>
                <a:prstClr val="black"/>
              </a:solidFill>
              <a:latin typeface="Times New Roman" panose="02020603050405020304" pitchFamily="18" charset="0"/>
              <a:cs typeface="Times New Roman" panose="02020603050405020304" pitchFamily="18" charset="0"/>
            </a:endParaRPr>
          </a:p>
          <a:p>
            <a:pPr marL="0" lvl="0" indent="0">
              <a:buClrTx/>
              <a:buNone/>
            </a:pPr>
            <a:r>
              <a:rPr lang="en-US" sz="1900" b="1" dirty="0">
                <a:solidFill>
                  <a:prstClr val="black"/>
                </a:solidFill>
                <a:latin typeface="Times New Roman" panose="02020603050405020304" pitchFamily="18" charset="0"/>
                <a:cs typeface="Times New Roman" panose="02020603050405020304" pitchFamily="18" charset="0"/>
              </a:rPr>
              <a:t>Recommendation:</a:t>
            </a:r>
          </a:p>
          <a:p>
            <a:pPr lvl="0">
              <a:buClrTx/>
              <a:buFont typeface="Wingdings" panose="05000000000000000000" pitchFamily="2" charset="2"/>
              <a:buChar char="Ø"/>
            </a:pPr>
            <a:r>
              <a:rPr lang="en-US" sz="1900" b="1" dirty="0">
                <a:solidFill>
                  <a:prstClr val="black"/>
                </a:solidFill>
                <a:latin typeface="Times New Roman" panose="02020603050405020304" pitchFamily="18" charset="0"/>
                <a:cs typeface="Times New Roman" panose="02020603050405020304" pitchFamily="18" charset="0"/>
              </a:rPr>
              <a:t>Virtual Academy</a:t>
            </a:r>
          </a:p>
          <a:p>
            <a:pPr lvl="0">
              <a:buClrTx/>
              <a:buFont typeface="Wingdings" panose="05000000000000000000" pitchFamily="2" charset="2"/>
              <a:buChar char="Ø"/>
            </a:pPr>
            <a:r>
              <a:rPr lang="en-US" sz="1900" b="1" dirty="0">
                <a:solidFill>
                  <a:prstClr val="black"/>
                </a:solidFill>
                <a:latin typeface="Times New Roman" panose="02020603050405020304" pitchFamily="18" charset="0"/>
                <a:cs typeface="Times New Roman" panose="02020603050405020304" pitchFamily="18" charset="0"/>
              </a:rPr>
              <a:t>Proposed cost range = $ 36,000 for 800 users up to $ 85,000 for 2,500 users</a:t>
            </a:r>
          </a:p>
          <a:p>
            <a:pPr lvl="0">
              <a:buClrTx/>
              <a:buFont typeface="Wingdings" panose="05000000000000000000" pitchFamily="2" charset="2"/>
              <a:buChar char="Ø"/>
            </a:pPr>
            <a:r>
              <a:rPr lang="en-US" sz="1900" b="1" dirty="0">
                <a:solidFill>
                  <a:prstClr val="black"/>
                </a:solidFill>
                <a:latin typeface="Times New Roman" panose="02020603050405020304" pitchFamily="18" charset="0"/>
                <a:cs typeface="Times New Roman" panose="02020603050405020304" pitchFamily="18" charset="0"/>
              </a:rPr>
              <a:t>Implementation plan to begin with 800 users within existing ALEMD Program and then begin rollout to additional users across the State</a:t>
            </a:r>
          </a:p>
          <a:p>
            <a:pPr lvl="0">
              <a:buClrTx/>
              <a:buFont typeface="Wingdings" panose="05000000000000000000" pitchFamily="2" charset="2"/>
              <a:buChar char="Ø"/>
            </a:pPr>
            <a:r>
              <a:rPr lang="en-US" sz="1900" b="1" dirty="0">
                <a:solidFill>
                  <a:prstClr val="black"/>
                </a:solidFill>
                <a:latin typeface="Times New Roman" panose="02020603050405020304" pitchFamily="18" charset="0"/>
                <a:cs typeface="Times New Roman" panose="02020603050405020304" pitchFamily="18" charset="0"/>
              </a:rPr>
              <a:t>With guidance from the Education &amp; Outreach Committee and General Counsel begin contract negotiations with chosen vendor </a:t>
            </a:r>
          </a:p>
          <a:p>
            <a:endParaRPr lang="en-US" dirty="0"/>
          </a:p>
        </p:txBody>
      </p:sp>
    </p:spTree>
    <p:extLst>
      <p:ext uri="{BB962C8B-B14F-4D97-AF65-F5344CB8AC3E}">
        <p14:creationId xmlns:p14="http://schemas.microsoft.com/office/powerpoint/2010/main" val="3525936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9D30F-F950-45DA-BA26-7B339CC2F61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Next Steps (Immediate &amp; Concurrent)</a:t>
            </a:r>
          </a:p>
        </p:txBody>
      </p:sp>
      <p:sp>
        <p:nvSpPr>
          <p:cNvPr id="4" name="Text Placeholder 3">
            <a:extLst>
              <a:ext uri="{FF2B5EF4-FFF2-40B4-BE49-F238E27FC236}">
                <a16:creationId xmlns:a16="http://schemas.microsoft.com/office/drawing/2014/main" id="{5AF7B629-CFDD-4E16-9ECC-D18AB61312E0}"/>
              </a:ext>
            </a:extLst>
          </p:cNvPr>
          <p:cNvSpPr>
            <a:spLocks noGrp="1"/>
          </p:cNvSpPr>
          <p:nvPr>
            <p:ph type="body" idx="1"/>
          </p:nvPr>
        </p:nvSpPr>
        <p:spPr>
          <a:solidFill>
            <a:schemeClr val="tx1"/>
          </a:solidFill>
        </p:spPr>
        <p:txBody>
          <a:bodyPr/>
          <a:lstStyle/>
          <a:p>
            <a:pPr algn="ctr"/>
            <a:r>
              <a:rPr lang="en-US" dirty="0">
                <a:solidFill>
                  <a:schemeClr val="bg1"/>
                </a:solidFill>
                <a:latin typeface="Times New Roman" panose="02020603050405020304" pitchFamily="18" charset="0"/>
                <a:cs typeface="Times New Roman" panose="02020603050405020304" pitchFamily="18" charset="0"/>
              </a:rPr>
              <a:t>Immediate</a:t>
            </a:r>
            <a:endParaRPr lang="en-US" dirty="0">
              <a:solidFill>
                <a:schemeClr val="bg1"/>
              </a:solidFill>
            </a:endParaRPr>
          </a:p>
        </p:txBody>
      </p:sp>
      <p:sp>
        <p:nvSpPr>
          <p:cNvPr id="3" name="Content Placeholder 2">
            <a:extLst>
              <a:ext uri="{FF2B5EF4-FFF2-40B4-BE49-F238E27FC236}">
                <a16:creationId xmlns:a16="http://schemas.microsoft.com/office/drawing/2014/main" id="{B38AADA6-94F6-42C5-99A2-55948664A71E}"/>
              </a:ext>
            </a:extLst>
          </p:cNvPr>
          <p:cNvSpPr>
            <a:spLocks noGrp="1"/>
          </p:cNvSpPr>
          <p:nvPr>
            <p:ph sz="half" idx="2"/>
          </p:nvPr>
        </p:nvSpPr>
        <p:spPr/>
        <p:txBody>
          <a:bodyPr>
            <a:normAutofit/>
          </a:bodyPr>
          <a:lstStyle/>
          <a:p>
            <a:pPr lvl="1">
              <a:buClr>
                <a:schemeClr val="tx1"/>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Contract award approval by Board</a:t>
            </a:r>
          </a:p>
          <a:p>
            <a:pPr lvl="1">
              <a:buClr>
                <a:schemeClr val="tx1"/>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Negotiate contract</a:t>
            </a:r>
          </a:p>
          <a:p>
            <a:pPr lvl="1">
              <a:buClr>
                <a:schemeClr val="tx1"/>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Contract Review</a:t>
            </a:r>
          </a:p>
        </p:txBody>
      </p:sp>
      <p:sp>
        <p:nvSpPr>
          <p:cNvPr id="5" name="Text Placeholder 4">
            <a:extLst>
              <a:ext uri="{FF2B5EF4-FFF2-40B4-BE49-F238E27FC236}">
                <a16:creationId xmlns:a16="http://schemas.microsoft.com/office/drawing/2014/main" id="{87C0F40E-4E6E-4845-B0C4-BDFC580FCF43}"/>
              </a:ext>
            </a:extLst>
          </p:cNvPr>
          <p:cNvSpPr>
            <a:spLocks noGrp="1"/>
          </p:cNvSpPr>
          <p:nvPr>
            <p:ph type="body" sz="quarter" idx="3"/>
          </p:nvPr>
        </p:nvSpPr>
        <p:spPr>
          <a:solidFill>
            <a:schemeClr val="tx1"/>
          </a:solidFill>
        </p:spPr>
        <p:txBody>
          <a:bodyPr/>
          <a:lstStyle/>
          <a:p>
            <a:pPr algn="ctr"/>
            <a:r>
              <a:rPr lang="en-US" dirty="0">
                <a:solidFill>
                  <a:schemeClr val="bg1"/>
                </a:solidFill>
                <a:latin typeface="Times New Roman" panose="02020603050405020304" pitchFamily="18" charset="0"/>
                <a:cs typeface="Times New Roman" panose="02020603050405020304" pitchFamily="18" charset="0"/>
              </a:rPr>
              <a:t>Concurrent</a:t>
            </a:r>
            <a:endParaRPr lang="en-US" dirty="0">
              <a:solidFill>
                <a:schemeClr val="bg1"/>
              </a:solidFill>
            </a:endParaRPr>
          </a:p>
        </p:txBody>
      </p:sp>
      <p:sp>
        <p:nvSpPr>
          <p:cNvPr id="6" name="Content Placeholder 5">
            <a:extLst>
              <a:ext uri="{FF2B5EF4-FFF2-40B4-BE49-F238E27FC236}">
                <a16:creationId xmlns:a16="http://schemas.microsoft.com/office/drawing/2014/main" id="{88A5D190-CAB1-4A30-A2E9-49F4F30039F8}"/>
              </a:ext>
            </a:extLst>
          </p:cNvPr>
          <p:cNvSpPr>
            <a:spLocks noGrp="1"/>
          </p:cNvSpPr>
          <p:nvPr>
            <p:ph sz="quarter" idx="4"/>
          </p:nvPr>
        </p:nvSpPr>
        <p:spPr/>
        <p:txBody>
          <a:bodyPr>
            <a:normAutofit/>
          </a:bodyPr>
          <a:lstStyle/>
          <a:p>
            <a:pPr lvl="1">
              <a:buClr>
                <a:schemeClr val="tx1"/>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Implementation plan</a:t>
            </a:r>
          </a:p>
          <a:p>
            <a:pPr lvl="1">
              <a:buClr>
                <a:schemeClr val="tx1"/>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Training</a:t>
            </a:r>
          </a:p>
          <a:p>
            <a:pPr lvl="1">
              <a:buClr>
                <a:schemeClr val="tx1"/>
              </a:buCl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Rollout user training and access</a:t>
            </a:r>
          </a:p>
          <a:p>
            <a:endParaRPr lang="en-US" dirty="0"/>
          </a:p>
        </p:txBody>
      </p:sp>
      <p:pic>
        <p:nvPicPr>
          <p:cNvPr id="7" name="Picture 6">
            <a:extLst>
              <a:ext uri="{FF2B5EF4-FFF2-40B4-BE49-F238E27FC236}">
                <a16:creationId xmlns:a16="http://schemas.microsoft.com/office/drawing/2014/main" id="{2D577A95-BBF6-4467-A9B8-7BAA036FD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204" y="5936187"/>
            <a:ext cx="385765" cy="390528"/>
          </a:xfrm>
          <a:prstGeom prst="rect">
            <a:avLst/>
          </a:prstGeom>
        </p:spPr>
      </p:pic>
    </p:spTree>
    <p:extLst>
      <p:ext uri="{BB962C8B-B14F-4D97-AF65-F5344CB8AC3E}">
        <p14:creationId xmlns:p14="http://schemas.microsoft.com/office/powerpoint/2010/main" val="2334801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Staff Reports</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(Tabs 3-6)</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121524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Director’s Report</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(Tab 3)</a:t>
            </a:r>
          </a:p>
        </p:txBody>
      </p:sp>
      <p:sp>
        <p:nvSpPr>
          <p:cNvPr id="5" name="Text Placeholder 4"/>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Ms. Leah Missildine</a:t>
            </a:r>
          </a:p>
          <a:p>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3043203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202" y="5936186"/>
            <a:ext cx="385765" cy="390528"/>
          </a:xfrm>
          <a:prstGeom prst="rect">
            <a:avLst/>
          </a:prstGeom>
        </p:spPr>
      </p:pic>
      <p:sp>
        <p:nvSpPr>
          <p:cNvPr id="2" name="Title 1">
            <a:extLst>
              <a:ext uri="{FF2B5EF4-FFF2-40B4-BE49-F238E27FC236}">
                <a16:creationId xmlns:a16="http://schemas.microsoft.com/office/drawing/2014/main" id="{808B242E-533B-4A05-A242-1DF5D71EA69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Updates and Considerations</a:t>
            </a:r>
          </a:p>
        </p:txBody>
      </p:sp>
      <p:sp>
        <p:nvSpPr>
          <p:cNvPr id="5" name="Content Placeholder 4">
            <a:extLst>
              <a:ext uri="{FF2B5EF4-FFF2-40B4-BE49-F238E27FC236}">
                <a16:creationId xmlns:a16="http://schemas.microsoft.com/office/drawing/2014/main" id="{27B71B62-31CB-4188-88BE-34548EC3B0E3}"/>
              </a:ext>
            </a:extLst>
          </p:cNvPr>
          <p:cNvSpPr>
            <a:spLocks noGrp="1"/>
          </p:cNvSpPr>
          <p:nvPr>
            <p:ph idx="1"/>
          </p:nvPr>
        </p:nvSpPr>
        <p:spPr>
          <a:xfrm>
            <a:off x="749300" y="1845734"/>
            <a:ext cx="10993902" cy="4480980"/>
          </a:xfrm>
        </p:spPr>
        <p:txBody>
          <a:bodyPr numCol="1">
            <a:normAutofit fontScale="70000" lnSpcReduction="20000"/>
          </a:bodyPr>
          <a:lstStyle/>
          <a:p>
            <a:pPr marL="742950" marR="0" lvl="1" indent="-285750">
              <a:lnSpc>
                <a:spcPct val="150000"/>
              </a:lnSpc>
              <a:spcBef>
                <a:spcPts val="0"/>
              </a:spcBef>
              <a:spcAft>
                <a:spcPts val="0"/>
              </a:spcAft>
              <a:buFont typeface="+mj-lt"/>
              <a:buAutoNum type="alphaLcPeriod"/>
            </a:pPr>
            <a:r>
              <a:rPr lang="en-US" sz="3600" b="1" dirty="0">
                <a:latin typeface="Times New Roman" panose="02020603050405020304" pitchFamily="18" charset="0"/>
                <a:ea typeface="Calibri" panose="020F0502020204030204" pitchFamily="34" charset="0"/>
                <a:cs typeface="Times New Roman" panose="02020603050405020304" pitchFamily="18" charset="0"/>
              </a:rPr>
              <a:t>Board Appointments (if made)</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3600" b="1" dirty="0">
                <a:latin typeface="Times New Roman" panose="02020603050405020304" pitchFamily="18" charset="0"/>
                <a:ea typeface="Calibri" panose="020F0502020204030204" pitchFamily="34" charset="0"/>
                <a:cs typeface="Times New Roman" panose="02020603050405020304" pitchFamily="18" charset="0"/>
              </a:rPr>
              <a:t>Analysis of ECD Audits (if more reports received)</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3600" b="1" dirty="0">
                <a:latin typeface="Times New Roman" panose="02020603050405020304" pitchFamily="18" charset="0"/>
                <a:ea typeface="Calibri" panose="020F0502020204030204" pitchFamily="34" charset="0"/>
                <a:cs typeface="Times New Roman" panose="02020603050405020304" pitchFamily="18" charset="0"/>
              </a:rPr>
              <a:t>CARES Act Funding Opportunity(</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ies</a:t>
            </a:r>
            <a:r>
              <a:rPr lang="en-US" sz="3600" b="1" dirty="0">
                <a:latin typeface="Times New Roman" panose="02020603050405020304" pitchFamily="18" charset="0"/>
                <a:ea typeface="Calibri" panose="020F0502020204030204" pitchFamily="34" charset="0"/>
                <a:cs typeface="Times New Roman" panose="02020603050405020304" pitchFamily="18" charset="0"/>
              </a:rPr>
              <a:t>)</a:t>
            </a:r>
          </a:p>
          <a:p>
            <a:pPr marL="1097266" lvl="2" indent="-457200">
              <a:lnSpc>
                <a:spcPct val="120000"/>
              </a:lnSpc>
              <a:spcBef>
                <a:spcPts val="0"/>
              </a:spcBef>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Enhancements to GIS project</a:t>
            </a:r>
          </a:p>
          <a:p>
            <a:pPr marL="1097266" lvl="2" indent="-457200">
              <a:lnSpc>
                <a:spcPct val="120000"/>
              </a:lnSpc>
              <a:spcBef>
                <a:spcPts val="0"/>
              </a:spcBef>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Everbridge</a:t>
            </a:r>
          </a:p>
          <a:p>
            <a:pPr marL="1097266" lvl="2" indent="-457200">
              <a:lnSpc>
                <a:spcPct val="120000"/>
              </a:lnSpc>
              <a:spcBef>
                <a:spcPts val="0"/>
              </a:spcBef>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Smart 911</a:t>
            </a:r>
          </a:p>
          <a:p>
            <a:pPr marL="1097266" lvl="2" indent="-457200">
              <a:lnSpc>
                <a:spcPct val="120000"/>
              </a:lnSpc>
              <a:spcBef>
                <a:spcPts val="0"/>
              </a:spcBef>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CAD to CAD data sharing capabilities</a:t>
            </a:r>
          </a:p>
          <a:p>
            <a:pPr marL="1097266" lvl="2" indent="-457200">
              <a:lnSpc>
                <a:spcPct val="120000"/>
              </a:lnSpc>
              <a:spcBef>
                <a:spcPts val="0"/>
              </a:spcBef>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Sanitizing Stations/Machines</a:t>
            </a:r>
          </a:p>
          <a:p>
            <a:pPr marL="1097266" lvl="2" indent="-457200">
              <a:lnSpc>
                <a:spcPct val="120000"/>
              </a:lnSpc>
              <a:spcBef>
                <a:spcPts val="0"/>
              </a:spcBef>
              <a:spcAft>
                <a:spcPts val="80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RapidSOS</a:t>
            </a:r>
            <a:r>
              <a:rPr lang="en-US" sz="3200" b="1" dirty="0">
                <a:latin typeface="Times New Roman" panose="02020603050405020304" pitchFamily="18" charset="0"/>
                <a:ea typeface="Calibri" panose="020F0502020204030204" pitchFamily="34" charset="0"/>
                <a:cs typeface="Times New Roman" panose="02020603050405020304" pitchFamily="18" charset="0"/>
              </a:rPr>
              <a:t> integrations</a:t>
            </a:r>
          </a:p>
        </p:txBody>
      </p:sp>
    </p:spTree>
    <p:extLst>
      <p:ext uri="{BB962C8B-B14F-4D97-AF65-F5344CB8AC3E}">
        <p14:creationId xmlns:p14="http://schemas.microsoft.com/office/powerpoint/2010/main" val="2264113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202" y="5936186"/>
            <a:ext cx="385765" cy="390528"/>
          </a:xfrm>
          <a:prstGeom prst="rect">
            <a:avLst/>
          </a:prstGeom>
        </p:spPr>
      </p:pic>
      <p:sp>
        <p:nvSpPr>
          <p:cNvPr id="2" name="Title 1">
            <a:extLst>
              <a:ext uri="{FF2B5EF4-FFF2-40B4-BE49-F238E27FC236}">
                <a16:creationId xmlns:a16="http://schemas.microsoft.com/office/drawing/2014/main" id="{808B242E-533B-4A05-A242-1DF5D71EA69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Recent Deadlines/Activities</a:t>
            </a:r>
          </a:p>
        </p:txBody>
      </p:sp>
      <p:sp>
        <p:nvSpPr>
          <p:cNvPr id="5" name="Content Placeholder 4">
            <a:extLst>
              <a:ext uri="{FF2B5EF4-FFF2-40B4-BE49-F238E27FC236}">
                <a16:creationId xmlns:a16="http://schemas.microsoft.com/office/drawing/2014/main" id="{27B71B62-31CB-4188-88BE-34548EC3B0E3}"/>
              </a:ext>
            </a:extLst>
          </p:cNvPr>
          <p:cNvSpPr>
            <a:spLocks noGrp="1"/>
          </p:cNvSpPr>
          <p:nvPr>
            <p:ph idx="1"/>
          </p:nvPr>
        </p:nvSpPr>
        <p:spPr>
          <a:xfrm>
            <a:off x="0" y="1845734"/>
            <a:ext cx="12192000" cy="4480980"/>
          </a:xfrm>
        </p:spPr>
        <p:txBody>
          <a:bodyPr numCol="2">
            <a:normAutofit fontScale="85000" lnSpcReduction="10000"/>
          </a:bodyPr>
          <a:lstStyle/>
          <a:p>
            <a:pPr marL="1143000" marR="0" lvl="2" indent="-228600">
              <a:lnSpc>
                <a:spcPct val="107000"/>
              </a:lnSpc>
              <a:spcBef>
                <a:spcPts val="0"/>
              </a:spcBef>
              <a:spcAft>
                <a:spcPts val="0"/>
              </a:spcAft>
              <a:buFont typeface="+mj-lt"/>
              <a:buAutoNum type="romanL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September 28, 2020</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Federal Grant Spend Plan filed (subsequently approved)</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000" strike="sngStrike" dirty="0">
                <a:latin typeface="Times New Roman" panose="02020603050405020304" pitchFamily="18" charset="0"/>
                <a:ea typeface="Calibri" panose="020F0502020204030204" pitchFamily="34" charset="0"/>
                <a:cs typeface="Times New Roman" panose="02020603050405020304" pitchFamily="18" charset="0"/>
              </a:rPr>
              <a:t>October 11-14, 2020</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strike="sngStrike" dirty="0">
                <a:latin typeface="Times New Roman" panose="02020603050405020304" pitchFamily="18" charset="0"/>
                <a:ea typeface="Calibri" panose="020F0502020204030204" pitchFamily="34" charset="0"/>
                <a:cs typeface="Times New Roman" panose="02020603050405020304" pitchFamily="18" charset="0"/>
              </a:rPr>
              <a:t>ALNENA Gulf Coast Conference</a:t>
            </a:r>
            <a:r>
              <a:rPr lang="en-US" sz="2000" dirty="0">
                <a:latin typeface="Times New Roman" panose="02020603050405020304" pitchFamily="18" charset="0"/>
                <a:ea typeface="Calibri" panose="020F0502020204030204" pitchFamily="34" charset="0"/>
                <a:cs typeface="Times New Roman" panose="02020603050405020304" pitchFamily="18" charset="0"/>
              </a:rPr>
              <a:t> (canceled)</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October 16 &amp; 30, 2020</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Fall NASNA Meeting (virtual)</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October 20-21, 2020</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LMS Demos/Presentations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October 21, 2020</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GIS Executive Council Presentation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ALTERT Meeting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October 25-26, 2020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TELSE Meeting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October 30, 2020</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Quarterly Financial Report filed for Federal Grant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Annual Certification filed for Federal Grant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AL GIS Workshop Presentation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November 4, 2020</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Wiregrass Director’s Meeting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Finance Committee Meeting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November 12, 2020</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Education and Outreach Committee Meeting (rescheduled due to Hurricane Zeta)</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November 18-19, 2020</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a:rPr>
              <a:t>AL NENA Quarterly Multi-day Meeting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November 19, 2020</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latin typeface="Times New Roman" panose="02020603050405020304" pitchFamily="18" charset="0"/>
                <a:ea typeface="Calibri" panose="020F0502020204030204" pitchFamily="34" charset="0"/>
                <a:cs typeface="Times New Roman" panose="02020603050405020304" pitchFamily="18" charset="0"/>
              </a:rPr>
              <a:t>Board Meeting </a:t>
            </a:r>
            <a:r>
              <a:rPr lang="en-US" sz="2000" i="1" dirty="0">
                <a:latin typeface="Times New Roman" panose="02020603050405020304" pitchFamily="18" charset="0"/>
                <a:ea typeface="Calibri" panose="020F0502020204030204" pitchFamily="34" charset="0"/>
                <a:cs typeface="Times New Roman" panose="02020603050405020304" pitchFamily="18" charset="0"/>
              </a:rPr>
              <a:t>*(3rd Thursday due to GIS conference, Nov. 18)</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946515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22528C6-DD76-404F-ABB7-C7BFF4F2C535}"/>
              </a:ext>
            </a:extLst>
          </p:cNvPr>
          <p:cNvSpPr>
            <a:spLocks noGrp="1"/>
          </p:cNvSpPr>
          <p:nvPr>
            <p:ph type="title"/>
          </p:nvPr>
        </p:nvSpPr>
        <p:spPr>
          <a:xfrm>
            <a:off x="492369" y="516835"/>
            <a:ext cx="3317631" cy="5772840"/>
          </a:xfrm>
        </p:spPr>
        <p:txBody>
          <a:bodyPr anchor="ctr">
            <a:noAutofit/>
          </a:bodyPr>
          <a:lstStyle/>
          <a:p>
            <a:r>
              <a:rPr lang="en-US" sz="3200" b="1" dirty="0">
                <a:solidFill>
                  <a:schemeClr val="tx1"/>
                </a:solidFill>
                <a:latin typeface="Times New Roman" panose="02020603050405020304" pitchFamily="18" charset="0"/>
                <a:cs typeface="Times New Roman" panose="02020603050405020304" pitchFamily="18" charset="0"/>
              </a:rPr>
              <a:t>Finance Committee Meeting</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Agenda</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(Tab 3)</a:t>
            </a: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bg1"/>
                </a:solidFill>
                <a:latin typeface="Times New Roman" panose="02020603050405020304" pitchFamily="18" charset="0"/>
                <a:cs typeface="Times New Roman" panose="02020603050405020304" pitchFamily="18" charset="0"/>
              </a:rPr>
            </a:br>
            <a:r>
              <a:rPr lang="en-US" sz="3200" b="1" dirty="0">
                <a:solidFill>
                  <a:schemeClr val="bg1"/>
                </a:solidFill>
                <a:latin typeface="Times New Roman" panose="02020603050405020304" pitchFamily="18" charset="0"/>
                <a:cs typeface="Times New Roman" panose="02020603050405020304" pitchFamily="18" charset="0"/>
              </a:rPr>
              <a:t>November 4, 2020</a:t>
            </a:r>
            <a:br>
              <a:rPr lang="en-US" sz="3200" b="1" dirty="0">
                <a:solidFill>
                  <a:schemeClr val="bg1"/>
                </a:solidFill>
                <a:latin typeface="Times New Roman" panose="02020603050405020304" pitchFamily="18" charset="0"/>
                <a:cs typeface="Times New Roman" panose="02020603050405020304" pitchFamily="18" charset="0"/>
              </a:rPr>
            </a:br>
            <a:r>
              <a:rPr lang="en-US" sz="3200" b="1" dirty="0">
                <a:solidFill>
                  <a:schemeClr val="bg1"/>
                </a:solidFill>
                <a:latin typeface="Times New Roman" panose="02020603050405020304" pitchFamily="18" charset="0"/>
                <a:cs typeface="Times New Roman" panose="02020603050405020304" pitchFamily="18" charset="0"/>
              </a:rPr>
              <a:t>Montgomery, AL</a:t>
            </a:r>
          </a:p>
        </p:txBody>
      </p:sp>
      <p:sp>
        <p:nvSpPr>
          <p:cNvPr id="15" name="Rectangle 1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99C9C64B-C035-4A4E-8973-719B17F6F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044" y="6289675"/>
            <a:ext cx="385765" cy="390528"/>
          </a:xfrm>
          <a:prstGeom prst="rect">
            <a:avLst/>
          </a:prstGeom>
        </p:spPr>
      </p:pic>
      <p:graphicFrame>
        <p:nvGraphicFramePr>
          <p:cNvPr id="26" name="Text Placeholder 3">
            <a:extLst>
              <a:ext uri="{FF2B5EF4-FFF2-40B4-BE49-F238E27FC236}">
                <a16:creationId xmlns:a16="http://schemas.microsoft.com/office/drawing/2014/main" id="{639B50E3-D28E-4B02-B542-383AEDD925B8}"/>
              </a:ext>
            </a:extLst>
          </p:cNvPr>
          <p:cNvGraphicFramePr>
            <a:graphicFrameLocks noGrp="1"/>
          </p:cNvGraphicFramePr>
          <p:nvPr>
            <p:ph idx="1"/>
            <p:extLst>
              <p:ext uri="{D42A27DB-BD31-4B8C-83A1-F6EECF244321}">
                <p14:modId xmlns:p14="http://schemas.microsoft.com/office/powerpoint/2010/main" val="1890725701"/>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05523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202" y="5936186"/>
            <a:ext cx="385765" cy="390528"/>
          </a:xfrm>
          <a:prstGeom prst="rect">
            <a:avLst/>
          </a:prstGeom>
        </p:spPr>
      </p:pic>
      <p:sp>
        <p:nvSpPr>
          <p:cNvPr id="2" name="Title 1">
            <a:extLst>
              <a:ext uri="{FF2B5EF4-FFF2-40B4-BE49-F238E27FC236}">
                <a16:creationId xmlns:a16="http://schemas.microsoft.com/office/drawing/2014/main" id="{808B242E-533B-4A05-A242-1DF5D71EA69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Ongoing Deadlines/Activities</a:t>
            </a:r>
          </a:p>
        </p:txBody>
      </p:sp>
      <p:sp>
        <p:nvSpPr>
          <p:cNvPr id="5" name="Content Placeholder 4">
            <a:extLst>
              <a:ext uri="{FF2B5EF4-FFF2-40B4-BE49-F238E27FC236}">
                <a16:creationId xmlns:a16="http://schemas.microsoft.com/office/drawing/2014/main" id="{27B71B62-31CB-4188-88BE-34548EC3B0E3}"/>
              </a:ext>
            </a:extLst>
          </p:cNvPr>
          <p:cNvSpPr>
            <a:spLocks noGrp="1"/>
          </p:cNvSpPr>
          <p:nvPr>
            <p:ph idx="1"/>
          </p:nvPr>
        </p:nvSpPr>
        <p:spPr>
          <a:xfrm>
            <a:off x="749300" y="1845734"/>
            <a:ext cx="10993902" cy="4023360"/>
          </a:xfrm>
        </p:spPr>
        <p:txBody>
          <a:bodyPr>
            <a:normAutofit/>
          </a:bodyPr>
          <a:lstStyle/>
          <a:p>
            <a:pPr marL="635000" marR="0" lvl="2" indent="-228600">
              <a:lnSpc>
                <a:spcPct val="107000"/>
              </a:lnSpc>
              <a:spcBef>
                <a:spcPts val="0"/>
              </a:spcBef>
              <a:spcAft>
                <a:spcPts val="0"/>
              </a:spcAft>
              <a:buFont typeface="+mj-lt"/>
              <a:buAutoNum type="romanLcPeriod"/>
            </a:pPr>
            <a:r>
              <a:rPr lang="en-US" sz="3600" dirty="0">
                <a:latin typeface="Times New Roman" panose="02020603050405020304" pitchFamily="18" charset="0"/>
                <a:ea typeface="Calibri" panose="020F0502020204030204" pitchFamily="34" charset="0"/>
                <a:cs typeface="Times New Roman" panose="02020603050405020304" pitchFamily="18" charset="0"/>
              </a:rPr>
              <a:t>Meetings with other States and Entities about GIS and ESInet interoperability</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635000" marR="0" lvl="2" indent="-228600">
              <a:lnSpc>
                <a:spcPct val="107000"/>
              </a:lnSpc>
              <a:spcBef>
                <a:spcPts val="0"/>
              </a:spcBef>
              <a:spcAft>
                <a:spcPts val="0"/>
              </a:spcAft>
              <a:buFont typeface="+mj-lt"/>
              <a:buAutoNum type="romanLcPeriod"/>
            </a:pPr>
            <a:r>
              <a:rPr lang="en-US" sz="3600" dirty="0">
                <a:latin typeface="Times New Roman" panose="02020603050405020304" pitchFamily="18" charset="0"/>
                <a:ea typeface="Calibri" panose="020F0502020204030204" pitchFamily="34" charset="0"/>
                <a:cs typeface="Times New Roman" panose="02020603050405020304" pitchFamily="18" charset="0"/>
              </a:rPr>
              <a:t>Meeting with Department of Defense on ESInet interoperability</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635000" marR="0" lvl="2" indent="-228600">
              <a:lnSpc>
                <a:spcPct val="107000"/>
              </a:lnSpc>
              <a:spcBef>
                <a:spcPts val="0"/>
              </a:spcBef>
              <a:spcAft>
                <a:spcPts val="0"/>
              </a:spcAft>
              <a:buFont typeface="+mj-lt"/>
              <a:buAutoNum type="romanLcPeriod"/>
            </a:pPr>
            <a:r>
              <a:rPr lang="en-US" sz="3600" dirty="0">
                <a:latin typeface="Times New Roman" panose="02020603050405020304" pitchFamily="18" charset="0"/>
                <a:ea typeface="Calibri" panose="020F0502020204030204" pitchFamily="34" charset="0"/>
                <a:cs typeface="Times New Roman" panose="02020603050405020304" pitchFamily="18" charset="0"/>
              </a:rPr>
              <a:t>Discovery and Workflow Meetings with DATAMARK</a:t>
            </a:r>
            <a:endParaRPr lang="en-US" sz="4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9800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202" y="5936186"/>
            <a:ext cx="385765" cy="390528"/>
          </a:xfrm>
          <a:prstGeom prst="rect">
            <a:avLst/>
          </a:prstGeom>
        </p:spPr>
      </p:pic>
      <p:sp>
        <p:nvSpPr>
          <p:cNvPr id="2" name="Title 1">
            <a:extLst>
              <a:ext uri="{FF2B5EF4-FFF2-40B4-BE49-F238E27FC236}">
                <a16:creationId xmlns:a16="http://schemas.microsoft.com/office/drawing/2014/main" id="{808B242E-533B-4A05-A242-1DF5D71EA69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Upcoming Deadlines/Activities</a:t>
            </a:r>
          </a:p>
        </p:txBody>
      </p:sp>
      <p:sp>
        <p:nvSpPr>
          <p:cNvPr id="5" name="Content Placeholder 4">
            <a:extLst>
              <a:ext uri="{FF2B5EF4-FFF2-40B4-BE49-F238E27FC236}">
                <a16:creationId xmlns:a16="http://schemas.microsoft.com/office/drawing/2014/main" id="{27B71B62-31CB-4188-88BE-34548EC3B0E3}"/>
              </a:ext>
            </a:extLst>
          </p:cNvPr>
          <p:cNvSpPr>
            <a:spLocks noGrp="1"/>
          </p:cNvSpPr>
          <p:nvPr>
            <p:ph idx="1"/>
          </p:nvPr>
        </p:nvSpPr>
        <p:spPr>
          <a:xfrm>
            <a:off x="317500" y="1845734"/>
            <a:ext cx="11010900" cy="4480980"/>
          </a:xfrm>
        </p:spPr>
        <p:txBody>
          <a:bodyPr>
            <a:normAutofit/>
          </a:bodyPr>
          <a:lstStyle/>
          <a:p>
            <a:pPr marL="1143000" marR="0" lvl="2" indent="-228600">
              <a:lnSpc>
                <a:spcPct val="107000"/>
              </a:lnSpc>
              <a:spcBef>
                <a:spcPts val="0"/>
              </a:spcBef>
              <a:spcAft>
                <a:spcPts val="0"/>
              </a:spcAft>
              <a:buFont typeface="+mj-lt"/>
              <a:buAutoNum type="romanL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Meetings (Committees &amp; Board) Scheduled through December 2021</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Board (3</a:t>
            </a:r>
            <a:r>
              <a:rPr lang="en-US" sz="2400" baseline="30000" dirty="0">
                <a:latin typeface="Times New Roman" panose="02020603050405020304" pitchFamily="18" charset="0"/>
                <a:ea typeface="Calibri" panose="020F0502020204030204" pitchFamily="34" charset="0"/>
                <a:cs typeface="Times New Roman" panose="02020603050405020304" pitchFamily="18" charset="0"/>
              </a:rPr>
              <a:t>rd</a:t>
            </a:r>
            <a:r>
              <a:rPr lang="en-US" sz="2400" dirty="0">
                <a:latin typeface="Times New Roman" panose="02020603050405020304" pitchFamily="18" charset="0"/>
                <a:ea typeface="Calibri" panose="020F0502020204030204" pitchFamily="34" charset="0"/>
                <a:cs typeface="Times New Roman" panose="02020603050405020304" pitchFamily="18" charset="0"/>
              </a:rPr>
              <a:t> Wednesday of odd months)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Education &amp; Outreach (1</a:t>
            </a:r>
            <a:r>
              <a:rPr lang="en-US" sz="2400" baseline="30000" dirty="0">
                <a:latin typeface="Times New Roman" panose="02020603050405020304" pitchFamily="18" charset="0"/>
                <a:ea typeface="Calibri" panose="020F0502020204030204" pitchFamily="34" charset="0"/>
                <a:cs typeface="Times New Roman" panose="02020603050405020304" pitchFamily="18" charset="0"/>
              </a:rPr>
              <a:t>st</a:t>
            </a:r>
            <a:r>
              <a:rPr lang="en-US" sz="2400" dirty="0">
                <a:latin typeface="Times New Roman" panose="02020603050405020304" pitchFamily="18" charset="0"/>
                <a:ea typeface="Calibri" panose="020F0502020204030204" pitchFamily="34" charset="0"/>
                <a:cs typeface="Times New Roman" panose="02020603050405020304" pitchFamily="18" charset="0"/>
              </a:rPr>
              <a:t> Tuesday afternoon of even months)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Finance (1</a:t>
            </a:r>
            <a:r>
              <a:rPr lang="en-US" sz="2400" baseline="30000" dirty="0">
                <a:latin typeface="Times New Roman" panose="02020603050405020304" pitchFamily="18" charset="0"/>
                <a:ea typeface="Calibri" panose="020F0502020204030204" pitchFamily="34" charset="0"/>
                <a:cs typeface="Times New Roman" panose="02020603050405020304" pitchFamily="18" charset="0"/>
              </a:rPr>
              <a:t>st</a:t>
            </a:r>
            <a:r>
              <a:rPr lang="en-US" sz="2400" dirty="0">
                <a:latin typeface="Times New Roman" panose="02020603050405020304" pitchFamily="18" charset="0"/>
                <a:ea typeface="Calibri" panose="020F0502020204030204" pitchFamily="34" charset="0"/>
                <a:cs typeface="Times New Roman" panose="02020603050405020304" pitchFamily="18" charset="0"/>
              </a:rPr>
              <a:t> Wednesday morning of even months)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Governance (1</a:t>
            </a:r>
            <a:r>
              <a:rPr lang="en-US" sz="2400" baseline="30000" dirty="0">
                <a:latin typeface="Times New Roman" panose="02020603050405020304" pitchFamily="18" charset="0"/>
                <a:ea typeface="Calibri" panose="020F0502020204030204" pitchFamily="34" charset="0"/>
                <a:cs typeface="Times New Roman" panose="02020603050405020304" pitchFamily="18" charset="0"/>
              </a:rPr>
              <a:t>st</a:t>
            </a:r>
            <a:r>
              <a:rPr lang="en-US" sz="2400" dirty="0">
                <a:latin typeface="Times New Roman" panose="02020603050405020304" pitchFamily="18" charset="0"/>
                <a:ea typeface="Calibri" panose="020F0502020204030204" pitchFamily="34" charset="0"/>
                <a:cs typeface="Times New Roman" panose="02020603050405020304" pitchFamily="18" charset="0"/>
              </a:rPr>
              <a:t> Wednesday afternoon of even months)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Technical (1</a:t>
            </a:r>
            <a:r>
              <a:rPr lang="en-US" sz="2400" baseline="30000" dirty="0">
                <a:latin typeface="Times New Roman" panose="02020603050405020304" pitchFamily="18" charset="0"/>
                <a:ea typeface="Calibri" panose="020F0502020204030204" pitchFamily="34" charset="0"/>
                <a:cs typeface="Times New Roman" panose="02020603050405020304" pitchFamily="18" charset="0"/>
              </a:rPr>
              <a:t>st</a:t>
            </a:r>
            <a:r>
              <a:rPr lang="en-US" sz="2400" dirty="0">
                <a:latin typeface="Times New Roman" panose="02020603050405020304" pitchFamily="18" charset="0"/>
                <a:ea typeface="Calibri" panose="020F0502020204030204" pitchFamily="34" charset="0"/>
                <a:cs typeface="Times New Roman" panose="02020603050405020304" pitchFamily="18" charset="0"/>
              </a:rPr>
              <a:t> Tuesday morning of even months)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2020 Holidays (as in state law or Governor approved)</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Thanksgiving Day &amp; day after</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Christmas Eve &amp; Christmas Day</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December 30, 2020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400" dirty="0">
                <a:latin typeface="Times New Roman" panose="02020603050405020304" pitchFamily="18" charset="0"/>
                <a:ea typeface="Calibri" panose="020F0502020204030204" pitchFamily="34" charset="0"/>
                <a:cs typeface="Times New Roman" panose="02020603050405020304" pitchFamily="18" charset="0"/>
              </a:rPr>
              <a:t>Annual Performance Progress Report due for Federal Grant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14444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202" y="5936186"/>
            <a:ext cx="385765" cy="390528"/>
          </a:xfrm>
          <a:prstGeom prst="rect">
            <a:avLst/>
          </a:prstGeom>
        </p:spPr>
      </p:pic>
      <p:graphicFrame>
        <p:nvGraphicFramePr>
          <p:cNvPr id="3" name="Table 2">
            <a:extLst>
              <a:ext uri="{FF2B5EF4-FFF2-40B4-BE49-F238E27FC236}">
                <a16:creationId xmlns:a16="http://schemas.microsoft.com/office/drawing/2014/main" id="{DA7DCAB2-707B-4D3A-B091-BC480AC44866}"/>
              </a:ext>
            </a:extLst>
          </p:cNvPr>
          <p:cNvGraphicFramePr>
            <a:graphicFrameLocks noGrp="1"/>
          </p:cNvGraphicFramePr>
          <p:nvPr>
            <p:extLst>
              <p:ext uri="{D42A27DB-BD31-4B8C-83A1-F6EECF244321}">
                <p14:modId xmlns:p14="http://schemas.microsoft.com/office/powerpoint/2010/main" val="1498051107"/>
              </p:ext>
            </p:extLst>
          </p:nvPr>
        </p:nvGraphicFramePr>
        <p:xfrm>
          <a:off x="406400" y="88900"/>
          <a:ext cx="11336802" cy="6121403"/>
        </p:xfrm>
        <a:graphic>
          <a:graphicData uri="http://schemas.openxmlformats.org/drawingml/2006/table">
            <a:tbl>
              <a:tblPr firstRow="1" firstCol="1" bandRow="1"/>
              <a:tblGrid>
                <a:gridCol w="1478319">
                  <a:extLst>
                    <a:ext uri="{9D8B030D-6E8A-4147-A177-3AD203B41FA5}">
                      <a16:colId xmlns:a16="http://schemas.microsoft.com/office/drawing/2014/main" val="40760015"/>
                    </a:ext>
                  </a:extLst>
                </a:gridCol>
                <a:gridCol w="2856874">
                  <a:extLst>
                    <a:ext uri="{9D8B030D-6E8A-4147-A177-3AD203B41FA5}">
                      <a16:colId xmlns:a16="http://schemas.microsoft.com/office/drawing/2014/main" val="2510308463"/>
                    </a:ext>
                  </a:extLst>
                </a:gridCol>
                <a:gridCol w="2244686">
                  <a:extLst>
                    <a:ext uri="{9D8B030D-6E8A-4147-A177-3AD203B41FA5}">
                      <a16:colId xmlns:a16="http://schemas.microsoft.com/office/drawing/2014/main" val="2260621916"/>
                    </a:ext>
                  </a:extLst>
                </a:gridCol>
                <a:gridCol w="2217479">
                  <a:extLst>
                    <a:ext uri="{9D8B030D-6E8A-4147-A177-3AD203B41FA5}">
                      <a16:colId xmlns:a16="http://schemas.microsoft.com/office/drawing/2014/main" val="608642126"/>
                    </a:ext>
                  </a:extLst>
                </a:gridCol>
                <a:gridCol w="1566746">
                  <a:extLst>
                    <a:ext uri="{9D8B030D-6E8A-4147-A177-3AD203B41FA5}">
                      <a16:colId xmlns:a16="http://schemas.microsoft.com/office/drawing/2014/main" val="4045132946"/>
                    </a:ext>
                  </a:extLst>
                </a:gridCol>
                <a:gridCol w="972698">
                  <a:extLst>
                    <a:ext uri="{9D8B030D-6E8A-4147-A177-3AD203B41FA5}">
                      <a16:colId xmlns:a16="http://schemas.microsoft.com/office/drawing/2014/main" val="4051554451"/>
                    </a:ext>
                  </a:extLst>
                </a:gridCol>
              </a:tblGrid>
              <a:tr h="261055">
                <a:tc>
                  <a:txBody>
                    <a:bodyPr/>
                    <a:lstStyle/>
                    <a:p>
                      <a:pPr marL="0" marR="0" algn="ctr">
                        <a:spcBef>
                          <a:spcPts val="0"/>
                        </a:spcBef>
                        <a:spcAft>
                          <a:spcPts val="0"/>
                        </a:spcAft>
                      </a:pPr>
                      <a:r>
                        <a:rPr lang="en-US" sz="1600" b="1" u="sng">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When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spcBef>
                          <a:spcPts val="0"/>
                        </a:spcBef>
                        <a:spcAft>
                          <a:spcPts val="0"/>
                        </a:spcAft>
                      </a:pPr>
                      <a:r>
                        <a:rPr lang="en-US" sz="1600" b="1" u="sng">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What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spcBef>
                          <a:spcPts val="0"/>
                        </a:spcBef>
                        <a:spcAft>
                          <a:spcPts val="0"/>
                        </a:spcAft>
                      </a:pPr>
                      <a:r>
                        <a:rPr lang="en-US" sz="1600" b="1" u="sng">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Where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spcBef>
                          <a:spcPts val="0"/>
                        </a:spcBef>
                        <a:spcAft>
                          <a:spcPts val="0"/>
                        </a:spcAft>
                      </a:pPr>
                      <a:r>
                        <a:rPr lang="en-US" sz="1600" b="1" u="sng">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Who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spcBef>
                          <a:spcPts val="0"/>
                        </a:spcBef>
                        <a:spcAft>
                          <a:spcPts val="0"/>
                        </a:spcAft>
                      </a:pPr>
                      <a:r>
                        <a:rPr lang="en-US" sz="1600" b="1" u="sng">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of attendees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spcBef>
                          <a:spcPts val="0"/>
                        </a:spcBef>
                        <a:spcAft>
                          <a:spcPts val="0"/>
                        </a:spcAft>
                      </a:pPr>
                      <a:r>
                        <a:rPr lang="en-US" sz="1600" b="1" u="sng"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Hours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997386412"/>
                  </a:ext>
                </a:extLst>
              </a:tr>
              <a:tr h="450796">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9/2-9/4/2020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ALEMD Phase 2 Practitioner </a:t>
                      </a:r>
                    </a:p>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Course - 20-P2-EMD-021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Paramedical Services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Alabama 9-1-1 Board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06506846"/>
                  </a:ext>
                </a:extLst>
              </a:tr>
              <a:tr h="450796">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9/9/2020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AL911.net User Training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Homewood 911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Alabama 9-1-1 Board with INdigital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4913817"/>
                  </a:ext>
                </a:extLst>
              </a:tr>
              <a:tr h="450796">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9/14-9/16/2020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ALEMD Phase 2 Practitioner </a:t>
                      </a:r>
                    </a:p>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Course - 20-P2-EMD-014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Colbert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Alabama 9-1-1 Board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62317951"/>
                  </a:ext>
                </a:extLst>
              </a:tr>
              <a:tr h="450796">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9/23-9/25/2020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ALEMD Phase 2 Practitioner </a:t>
                      </a:r>
                    </a:p>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Course - 20-P2-EMD-022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Tallapoosa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Alabama 9-1-1 Board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9302989"/>
                  </a:ext>
                </a:extLst>
              </a:tr>
              <a:tr h="450796">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9/24-9/25/2020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ALEMD Phase 1 Instructor </a:t>
                      </a:r>
                    </a:p>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Course - 20-P1-INST-002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Athens-Limestone 9-1-1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Alabama 9-1-1 Board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86225121"/>
                  </a:ext>
                </a:extLst>
              </a:tr>
              <a:tr h="450796">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10/1-2&amp;5/2020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ALEMD Phase 2 Practitioner </a:t>
                      </a:r>
                    </a:p>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Course - 20-P2-EMD-024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Shoals Ambulance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Alabama 9-1-1 Board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0341068"/>
                  </a:ext>
                </a:extLst>
              </a:tr>
              <a:tr h="450796">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10/2-10/4/2020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ALEMD Phase 2 Practitioner </a:t>
                      </a:r>
                    </a:p>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Course - 20-P2-EMD-023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Ozark Dale County E911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Alabama 9-1-1 Board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86275173"/>
                  </a:ext>
                </a:extLst>
              </a:tr>
              <a:tr h="450796">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10/5-10/7/2020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NENA Excellence in Dispatch Certificate Program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Huntsville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Alabama 9-1-1 Board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793603"/>
                  </a:ext>
                </a:extLst>
              </a:tr>
              <a:tr h="450796">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10/7-10/9/2020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ALEMD Phase 2 Practitioner </a:t>
                      </a:r>
                    </a:p>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Course - 20-P2-EMD-025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Haynes Ambulance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Alabama 9-1-1 Board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41711299"/>
                  </a:ext>
                </a:extLst>
              </a:tr>
              <a:tr h="450796">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10/10-10/11/2020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ALEMD Phase 1 Practitioner </a:t>
                      </a:r>
                    </a:p>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Course - 20-P1-EMD-011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Eufaula PD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Alabama 9-1-1 Board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2326043"/>
                  </a:ext>
                </a:extLst>
              </a:tr>
              <a:tr h="450796">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10/19-10/21/2020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ALEMD Phase 2 Practitioner </a:t>
                      </a:r>
                    </a:p>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Course - 20-P2-EMD-026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Elba Fire Station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Alabama 9-1-1 Board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87772021"/>
                  </a:ext>
                </a:extLst>
              </a:tr>
              <a:tr h="450796">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10/26-10/29/2020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ALEMD Phase 2 Practitioner </a:t>
                      </a:r>
                    </a:p>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Course - 20-P2-EMD-027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Pelham PD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Alabama 9-1-1 Board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0081610"/>
                  </a:ext>
                </a:extLst>
              </a:tr>
              <a:tr h="450796">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10/26-10/29/2020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ALEMD Phase 1 Practitioner </a:t>
                      </a:r>
                    </a:p>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Course - 20-P1-EMD-012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Athens/Limestone County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Alabama 9-1-1 Board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517" marR="605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17155668"/>
                  </a:ext>
                </a:extLst>
              </a:tr>
            </a:tbl>
          </a:graphicData>
        </a:graphic>
      </p:graphicFrame>
    </p:spTree>
    <p:extLst>
      <p:ext uri="{BB962C8B-B14F-4D97-AF65-F5344CB8AC3E}">
        <p14:creationId xmlns:p14="http://schemas.microsoft.com/office/powerpoint/2010/main" val="226514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Legal Report</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(Tab 4)</a:t>
            </a:r>
          </a:p>
        </p:txBody>
      </p:sp>
      <p:sp>
        <p:nvSpPr>
          <p:cNvPr id="5" name="Text Placeholder 4"/>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Brunson, Barnett, &amp; </a:t>
            </a:r>
            <a:r>
              <a:rPr lang="en-US" dirty="0" err="1">
                <a:latin typeface="Times New Roman" panose="02020603050405020304" pitchFamily="18" charset="0"/>
                <a:cs typeface="Times New Roman" panose="02020603050405020304" pitchFamily="18" charset="0"/>
              </a:rPr>
              <a:t>Sherrer</a:t>
            </a:r>
            <a:r>
              <a:rPr lang="en-US" dirty="0">
                <a:latin typeface="Times New Roman" panose="02020603050405020304" pitchFamily="18" charset="0"/>
                <a:cs typeface="Times New Roman" panose="02020603050405020304" pitchFamily="18" charset="0"/>
              </a:rPr>
              <a:t>, P.C.</a:t>
            </a:r>
          </a:p>
          <a:p>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3441782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202" y="5936186"/>
            <a:ext cx="385765" cy="390528"/>
          </a:xfrm>
          <a:prstGeom prst="rect">
            <a:avLst/>
          </a:prstGeom>
        </p:spPr>
      </p:pic>
      <p:sp>
        <p:nvSpPr>
          <p:cNvPr id="2" name="Title 1">
            <a:extLst>
              <a:ext uri="{FF2B5EF4-FFF2-40B4-BE49-F238E27FC236}">
                <a16:creationId xmlns:a16="http://schemas.microsoft.com/office/drawing/2014/main" id="{808B242E-533B-4A05-A242-1DF5D71EA69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Legal Report</a:t>
            </a:r>
          </a:p>
        </p:txBody>
      </p:sp>
      <p:sp>
        <p:nvSpPr>
          <p:cNvPr id="5" name="Content Placeholder 4">
            <a:extLst>
              <a:ext uri="{FF2B5EF4-FFF2-40B4-BE49-F238E27FC236}">
                <a16:creationId xmlns:a16="http://schemas.microsoft.com/office/drawing/2014/main" id="{27B71B62-31CB-4188-88BE-34548EC3B0E3}"/>
              </a:ext>
            </a:extLst>
          </p:cNvPr>
          <p:cNvSpPr>
            <a:spLocks noGrp="1"/>
          </p:cNvSpPr>
          <p:nvPr>
            <p:ph idx="1"/>
          </p:nvPr>
        </p:nvSpPr>
        <p:spPr>
          <a:xfrm>
            <a:off x="749300" y="1845734"/>
            <a:ext cx="10993902" cy="4023360"/>
          </a:xfrm>
        </p:spPr>
        <p:txBody>
          <a:bodyPr>
            <a:normAutofit/>
          </a:bodyPr>
          <a:lstStyle/>
          <a:p>
            <a:pPr marL="342900" marR="0" lvl="0" indent="-342900">
              <a:lnSpc>
                <a:spcPct val="200000"/>
              </a:lnSpc>
              <a:spcBef>
                <a:spcPts val="0"/>
              </a:spcBef>
              <a:spcAft>
                <a:spcPts val="0"/>
              </a:spcAft>
              <a:buFont typeface="+mj-lt"/>
              <a:buAutoNum type="arabicParenR"/>
            </a:pPr>
            <a:r>
              <a:rPr lang="en-US" sz="3600" dirty="0">
                <a:latin typeface="Times New Roman" panose="02020603050405020304" pitchFamily="18" charset="0"/>
                <a:ea typeface="Calibri" panose="020F0502020204030204" pitchFamily="34" charset="0"/>
                <a:cs typeface="Calibri Light" panose="020F0302020204030204" pitchFamily="34" charset="0"/>
              </a:rPr>
              <a:t>Lease</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arenR"/>
            </a:pPr>
            <a:r>
              <a:rPr lang="en-US" sz="3600" dirty="0">
                <a:latin typeface="Times New Roman" panose="02020603050405020304" pitchFamily="18" charset="0"/>
                <a:ea typeface="Calibri" panose="020F0502020204030204" pitchFamily="34" charset="0"/>
                <a:cs typeface="Calibri Light" panose="020F0302020204030204" pitchFamily="34" charset="0"/>
              </a:rPr>
              <a:t>Governor’s “Safer at Home” Proclamation</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arenR"/>
            </a:pPr>
            <a:r>
              <a:rPr lang="en-US" sz="3600" dirty="0">
                <a:latin typeface="Times New Roman" panose="02020603050405020304" pitchFamily="18" charset="0"/>
                <a:ea typeface="Calibri" panose="020F0502020204030204" pitchFamily="34" charset="0"/>
                <a:cs typeface="Calibri Light" panose="020F0302020204030204" pitchFamily="34" charset="0"/>
              </a:rPr>
              <a:t>Morgan County Filing</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274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Financial Report-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September 2020 YTD</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(Tab 5)</a:t>
            </a:r>
          </a:p>
        </p:txBody>
      </p:sp>
      <p:sp>
        <p:nvSpPr>
          <p:cNvPr id="5" name="Text Placeholder 4"/>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Mr. Ron Cooley</a:t>
            </a:r>
          </a:p>
          <a:p>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2765936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17CC49CF-B580-4E30-930B-A249D52BF7DE}"/>
              </a:ext>
            </a:extLst>
          </p:cNvPr>
          <p:cNvGraphicFramePr>
            <a:graphicFrameLocks noChangeAspect="1"/>
          </p:cNvGraphicFramePr>
          <p:nvPr>
            <p:extLst/>
          </p:nvPr>
        </p:nvGraphicFramePr>
        <p:xfrm>
          <a:off x="1054100" y="725058"/>
          <a:ext cx="9520767" cy="5278114"/>
        </p:xfrm>
        <a:graphic>
          <a:graphicData uri="http://schemas.openxmlformats.org/presentationml/2006/ole">
            <mc:AlternateContent xmlns:mc="http://schemas.openxmlformats.org/markup-compatibility/2006">
              <mc:Choice xmlns:v="urn:schemas-microsoft-com:vml" Requires="v">
                <p:oleObj spid="_x0000_s1037" name="Worksheet" r:id="rId4" imgW="5200720" imgH="2990880" progId="Excel.Sheet.12">
                  <p:embed/>
                </p:oleObj>
              </mc:Choice>
              <mc:Fallback>
                <p:oleObj name="Worksheet" r:id="rId4" imgW="5200720" imgH="2990880" progId="Excel.Sheet.12">
                  <p:embed/>
                  <p:pic>
                    <p:nvPicPr>
                      <p:cNvPr id="5" name="Object 4">
                        <a:extLst>
                          <a:ext uri="{FF2B5EF4-FFF2-40B4-BE49-F238E27FC236}">
                            <a16:creationId xmlns:a16="http://schemas.microsoft.com/office/drawing/2014/main" id="{17CC49CF-B580-4E30-930B-A249D52BF7DE}"/>
                          </a:ext>
                        </a:extLst>
                      </p:cNvPr>
                      <p:cNvPicPr/>
                      <p:nvPr/>
                    </p:nvPicPr>
                    <p:blipFill>
                      <a:blip r:embed="rId5"/>
                      <a:stretch>
                        <a:fillRect/>
                      </a:stretch>
                    </p:blipFill>
                    <p:spPr>
                      <a:xfrm>
                        <a:off x="1054100" y="725058"/>
                        <a:ext cx="9520767" cy="5278114"/>
                      </a:xfrm>
                      <a:prstGeom prst="rect">
                        <a:avLst/>
                      </a:prstGeom>
                    </p:spPr>
                  </p:pic>
                </p:oleObj>
              </mc:Fallback>
            </mc:AlternateContent>
          </a:graphicData>
        </a:graphic>
      </p:graphicFrame>
    </p:spTree>
    <p:extLst>
      <p:ext uri="{BB962C8B-B14F-4D97-AF65-F5344CB8AC3E}">
        <p14:creationId xmlns:p14="http://schemas.microsoft.com/office/powerpoint/2010/main" val="2144651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B2E2B9DE-BCFA-43F6-A092-5129AB1B23C7}"/>
              </a:ext>
            </a:extLst>
          </p:cNvPr>
          <p:cNvGraphicFramePr>
            <a:graphicFrameLocks noChangeAspect="1"/>
          </p:cNvGraphicFramePr>
          <p:nvPr>
            <p:extLst/>
          </p:nvPr>
        </p:nvGraphicFramePr>
        <p:xfrm>
          <a:off x="1752599" y="76023"/>
          <a:ext cx="7395895" cy="6108877"/>
        </p:xfrm>
        <a:graphic>
          <a:graphicData uri="http://schemas.openxmlformats.org/presentationml/2006/ole">
            <mc:AlternateContent xmlns:mc="http://schemas.openxmlformats.org/markup-compatibility/2006">
              <mc:Choice xmlns:v="urn:schemas-microsoft-com:vml" Requires="v">
                <p:oleObj spid="_x0000_s2059" name="Worksheet" r:id="rId4" imgW="5143494" imgH="3968820" progId="Excel.Sheet.12">
                  <p:embed/>
                </p:oleObj>
              </mc:Choice>
              <mc:Fallback>
                <p:oleObj name="Worksheet" r:id="rId4" imgW="5143494" imgH="3968820" progId="Excel.Sheet.12">
                  <p:embed/>
                  <p:pic>
                    <p:nvPicPr>
                      <p:cNvPr id="5" name="Object 4">
                        <a:extLst>
                          <a:ext uri="{FF2B5EF4-FFF2-40B4-BE49-F238E27FC236}">
                            <a16:creationId xmlns:a16="http://schemas.microsoft.com/office/drawing/2014/main" id="{B2E2B9DE-BCFA-43F6-A092-5129AB1B23C7}"/>
                          </a:ext>
                        </a:extLst>
                      </p:cNvPr>
                      <p:cNvPicPr/>
                      <p:nvPr/>
                    </p:nvPicPr>
                    <p:blipFill>
                      <a:blip r:embed="rId5"/>
                      <a:stretch>
                        <a:fillRect/>
                      </a:stretch>
                    </p:blipFill>
                    <p:spPr>
                      <a:xfrm>
                        <a:off x="1752599" y="76023"/>
                        <a:ext cx="7395895" cy="6108877"/>
                      </a:xfrm>
                      <a:prstGeom prst="rect">
                        <a:avLst/>
                      </a:prstGeom>
                    </p:spPr>
                  </p:pic>
                </p:oleObj>
              </mc:Fallback>
            </mc:AlternateContent>
          </a:graphicData>
        </a:graphic>
      </p:graphicFrame>
    </p:spTree>
    <p:extLst>
      <p:ext uri="{BB962C8B-B14F-4D97-AF65-F5344CB8AC3E}">
        <p14:creationId xmlns:p14="http://schemas.microsoft.com/office/powerpoint/2010/main" val="2157176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D02082C1-FEAF-4C29-8283-978D4A25CD21}"/>
              </a:ext>
            </a:extLst>
          </p:cNvPr>
          <p:cNvGraphicFramePr>
            <a:graphicFrameLocks/>
          </p:cNvGraphicFramePr>
          <p:nvPr>
            <p:extLst/>
          </p:nvPr>
        </p:nvGraphicFramePr>
        <p:xfrm>
          <a:off x="586740" y="504461"/>
          <a:ext cx="11146536" cy="5815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85921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AEF18C-EDFF-4F04-95F6-64C5B13B86C1}"/>
              </a:ext>
            </a:extLst>
          </p:cNvPr>
          <p:cNvPicPr>
            <a:picLocks noChangeAspect="1"/>
          </p:cNvPicPr>
          <p:nvPr/>
        </p:nvPicPr>
        <p:blipFill>
          <a:blip r:embed="rId3"/>
          <a:stretch>
            <a:fillRect/>
          </a:stretch>
        </p:blipFill>
        <p:spPr>
          <a:xfrm>
            <a:off x="449600" y="1109133"/>
            <a:ext cx="10746705" cy="4415367"/>
          </a:xfrm>
          <a:prstGeom prst="rect">
            <a:avLst/>
          </a:prstGeom>
        </p:spPr>
      </p:pic>
    </p:spTree>
    <p:extLst>
      <p:ext uri="{BB962C8B-B14F-4D97-AF65-F5344CB8AC3E}">
        <p14:creationId xmlns:p14="http://schemas.microsoft.com/office/powerpoint/2010/main" val="9276566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492370" y="516835"/>
            <a:ext cx="3084844" cy="2103875"/>
          </a:xfrm>
        </p:spPr>
        <p:txBody>
          <a:bodyPr>
            <a:normAutofit fontScale="90000"/>
          </a:bodyPr>
          <a:lstStyle/>
          <a:p>
            <a:pPr algn="ctr"/>
            <a:r>
              <a:rPr lang="en-US" sz="4900" dirty="0">
                <a:solidFill>
                  <a:srgbClr val="FFFFFF"/>
                </a:solidFill>
                <a:latin typeface="Times New Roman" panose="02020603050405020304" pitchFamily="18" charset="0"/>
                <a:cs typeface="Times New Roman" panose="02020603050405020304" pitchFamily="18" charset="0"/>
              </a:rPr>
              <a:t>Grant </a:t>
            </a:r>
            <a:br>
              <a:rPr lang="en-US" sz="4900" dirty="0">
                <a:solidFill>
                  <a:srgbClr val="FFFFFF"/>
                </a:solidFill>
                <a:latin typeface="Times New Roman" panose="02020603050405020304" pitchFamily="18" charset="0"/>
                <a:cs typeface="Times New Roman" panose="02020603050405020304" pitchFamily="18" charset="0"/>
              </a:rPr>
            </a:br>
            <a:r>
              <a:rPr lang="en-US" sz="4900" dirty="0">
                <a:solidFill>
                  <a:srgbClr val="FFFFFF"/>
                </a:solidFill>
                <a:latin typeface="Times New Roman" panose="02020603050405020304" pitchFamily="18" charset="0"/>
                <a:cs typeface="Times New Roman" panose="02020603050405020304" pitchFamily="18" charset="0"/>
              </a:rPr>
              <a:t>Cycle 5 Facts</a:t>
            </a:r>
            <a:br>
              <a:rPr lang="en-US" sz="3600" dirty="0">
                <a:solidFill>
                  <a:srgbClr val="FFFFFF"/>
                </a:solidFill>
                <a:latin typeface="Times New Roman" panose="02020603050405020304" pitchFamily="18" charset="0"/>
                <a:cs typeface="Times New Roman" panose="02020603050405020304" pitchFamily="18" charset="0"/>
              </a:rPr>
            </a:br>
            <a:endParaRPr lang="en-US" sz="3600" dirty="0">
              <a:solidFill>
                <a:srgbClr val="FFFFFF"/>
              </a:solidFill>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51383" y="2653800"/>
            <a:ext cx="3988688" cy="3335519"/>
          </a:xfrm>
        </p:spPr>
        <p:txBody>
          <a:bodyPr numCol="1">
            <a:normAutofit lnSpcReduction="10000"/>
          </a:bodyPr>
          <a:lstStyle/>
          <a:p>
            <a:pPr marL="708666" indent="-342900">
              <a:spcBef>
                <a:spcPts val="0"/>
              </a:spcBef>
              <a:spcAft>
                <a:spcPts val="1200"/>
              </a:spcAft>
              <a:buClrTx/>
              <a:buFont typeface="Arial" panose="020B0604020202020204" pitchFamily="34" charset="0"/>
              <a:buChar char="•"/>
            </a:pPr>
            <a:endParaRPr lang="en-US" sz="28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marL="365766" indent="0" algn="ctr">
              <a:spcBef>
                <a:spcPts val="0"/>
              </a:spcBef>
              <a:spcAft>
                <a:spcPts val="1200"/>
              </a:spcAft>
              <a:buClrTx/>
              <a:buNone/>
            </a:pP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12 projects  </a:t>
            </a:r>
          </a:p>
          <a:p>
            <a:pPr marL="365766" indent="0" algn="ctr">
              <a:spcBef>
                <a:spcPts val="0"/>
              </a:spcBef>
              <a:spcAft>
                <a:spcPts val="1200"/>
              </a:spcAft>
              <a:buClrTx/>
              <a:buNone/>
            </a:pPr>
            <a:r>
              <a:rPr lang="en-US" sz="28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(11 individual, 1 joint)</a:t>
            </a:r>
          </a:p>
          <a:p>
            <a:pPr marL="365766" indent="0" algn="ctr">
              <a:spcBef>
                <a:spcPts val="0"/>
              </a:spcBef>
              <a:spcAft>
                <a:spcPts val="1200"/>
              </a:spcAft>
              <a:buClrTx/>
              <a:buNone/>
            </a:pPr>
            <a:endParaRPr lang="en-US" sz="28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marL="365766" indent="0" algn="ctr">
              <a:spcBef>
                <a:spcPts val="0"/>
              </a:spcBef>
              <a:spcAft>
                <a:spcPts val="1200"/>
              </a:spcAft>
              <a:buClrTx/>
              <a:buNone/>
            </a:pP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Total requested </a:t>
            </a:r>
          </a:p>
          <a:p>
            <a:pPr marL="365766" indent="0" algn="ctr">
              <a:spcBef>
                <a:spcPts val="0"/>
              </a:spcBef>
              <a:spcAft>
                <a:spcPts val="1200"/>
              </a:spcAft>
              <a:buClrTx/>
              <a:buNone/>
            </a:pPr>
            <a:r>
              <a:rPr lang="en-US" sz="28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$1,550,625.21</a:t>
            </a:r>
          </a:p>
          <a:p>
            <a:pPr marL="708666" indent="-342900">
              <a:spcBef>
                <a:spcPts val="0"/>
              </a:spcBef>
              <a:spcAft>
                <a:spcPts val="1200"/>
              </a:spcAft>
              <a:buClrTx/>
              <a:buFont typeface="Arial" panose="020B0604020202020204" pitchFamily="34" charset="0"/>
              <a:buChar char="•"/>
            </a:pPr>
            <a:endParaRPr lang="en-US" sz="15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marL="365766" marR="0" indent="0">
              <a:spcBef>
                <a:spcPts val="0"/>
              </a:spcBef>
              <a:spcAft>
                <a:spcPts val="1200"/>
              </a:spcAft>
              <a:buNone/>
            </a:pPr>
            <a:endParaRPr lang="en-US" sz="1500" dirty="0">
              <a:solidFill>
                <a:srgbClr val="FFFFFF"/>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6133" y="6410321"/>
            <a:ext cx="385765" cy="390528"/>
          </a:xfrm>
          <a:prstGeom prst="rect">
            <a:avLst/>
          </a:prstGeom>
        </p:spPr>
      </p:pic>
      <p:graphicFrame>
        <p:nvGraphicFramePr>
          <p:cNvPr id="13" name="Chart 12">
            <a:extLst>
              <a:ext uri="{FF2B5EF4-FFF2-40B4-BE49-F238E27FC236}">
                <a16:creationId xmlns:a16="http://schemas.microsoft.com/office/drawing/2014/main" id="{75E47A5C-7FD7-4B5B-AAA1-87565CE7C962}"/>
              </a:ext>
            </a:extLst>
          </p:cNvPr>
          <p:cNvGraphicFramePr>
            <a:graphicFrameLocks/>
          </p:cNvGraphicFramePr>
          <p:nvPr>
            <p:extLst/>
          </p:nvPr>
        </p:nvGraphicFramePr>
        <p:xfrm>
          <a:off x="4125975" y="0"/>
          <a:ext cx="8038443" cy="685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08310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8">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Chart 1">
            <a:extLst>
              <a:ext uri="{FF2B5EF4-FFF2-40B4-BE49-F238E27FC236}">
                <a16:creationId xmlns:a16="http://schemas.microsoft.com/office/drawing/2014/main" id="{7A0A7BBB-A012-4680-8FAE-78977814C718}"/>
              </a:ext>
            </a:extLst>
          </p:cNvPr>
          <p:cNvGraphicFramePr>
            <a:graphicFrameLocks noGrp="1"/>
          </p:cNvGraphicFramePr>
          <p:nvPr>
            <p:extLst/>
          </p:nvPr>
        </p:nvGraphicFramePr>
        <p:xfrm>
          <a:off x="798744" y="480060"/>
          <a:ext cx="10916243" cy="5958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8874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ANGEN Report</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(Tab 6)</a:t>
            </a:r>
          </a:p>
        </p:txBody>
      </p:sp>
      <p:sp>
        <p:nvSpPr>
          <p:cNvPr id="5" name="Text Placeholder 4"/>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ANGEN Team</a:t>
            </a:r>
          </a:p>
          <a:p>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3073706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ANGEN September – November Project Review </a:t>
            </a:r>
          </a:p>
        </p:txBody>
      </p:sp>
      <p:sp>
        <p:nvSpPr>
          <p:cNvPr id="3" name="Subtitle 2"/>
          <p:cNvSpPr>
            <a:spLocks noGrp="1"/>
          </p:cNvSpPr>
          <p:nvPr>
            <p:ph type="subTitle" idx="1"/>
          </p:nvPr>
        </p:nvSpPr>
        <p:spPr/>
        <p:txBody>
          <a:bodyPr/>
          <a:lstStyle/>
          <a:p>
            <a:r>
              <a:rPr lang="en-US" dirty="0"/>
              <a:t>Presented November 18, 2020</a:t>
            </a:r>
          </a:p>
          <a:p>
            <a:r>
              <a:rPr lang="en-US" dirty="0"/>
              <a:t>911 Authority</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0332720" y="6017093"/>
            <a:ext cx="1695451" cy="65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938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Past Months’ Activity </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0332720" y="6017093"/>
            <a:ext cx="1695451" cy="65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7"/>
          <p:cNvSpPr>
            <a:spLocks noGrp="1"/>
          </p:cNvSpPr>
          <p:nvPr>
            <p:ph idx="1"/>
          </p:nvPr>
        </p:nvSpPr>
        <p:spPr>
          <a:xfrm>
            <a:off x="838200" y="1437873"/>
            <a:ext cx="10515600" cy="4868334"/>
          </a:xfrm>
        </p:spPr>
        <p:txBody>
          <a:bodyPr>
            <a:normAutofit/>
          </a:bodyPr>
          <a:lstStyle/>
          <a:p>
            <a:pPr marL="0" indent="0">
              <a:buNone/>
            </a:pPr>
            <a:endParaRPr lang="en-US" dirty="0"/>
          </a:p>
          <a:p>
            <a:r>
              <a:rPr lang="en-US" dirty="0"/>
              <a:t>ANGEN Planning and support with </a:t>
            </a:r>
            <a:r>
              <a:rPr lang="en-US" dirty="0" err="1"/>
              <a:t>INdigital</a:t>
            </a:r>
            <a:endParaRPr lang="en-US" dirty="0"/>
          </a:p>
          <a:p>
            <a:endParaRPr lang="en-US" dirty="0"/>
          </a:p>
          <a:p>
            <a:r>
              <a:rPr lang="en-US" dirty="0"/>
              <a:t>Ongoing technical and project management support</a:t>
            </a:r>
          </a:p>
          <a:p>
            <a:endParaRPr lang="en-US" dirty="0"/>
          </a:p>
          <a:p>
            <a:r>
              <a:rPr lang="en-US" dirty="0"/>
              <a:t>Ongoing CPE project support</a:t>
            </a:r>
          </a:p>
          <a:p>
            <a:pPr marL="457189" lvl="1" indent="0">
              <a:buNone/>
            </a:pPr>
            <a:endParaRPr lang="en-US" dirty="0"/>
          </a:p>
          <a:p>
            <a:r>
              <a:rPr lang="en-US" dirty="0"/>
              <a:t>GIS Project Kick-off</a:t>
            </a:r>
          </a:p>
          <a:p>
            <a:pPr marL="457189" lvl="1" indent="0">
              <a:buNone/>
            </a:pPr>
            <a:endParaRPr lang="en-US" dirty="0"/>
          </a:p>
          <a:p>
            <a:r>
              <a:rPr lang="en-US" dirty="0"/>
              <a:t>Federal Grant support</a:t>
            </a:r>
          </a:p>
          <a:p>
            <a:pPr marL="457189" lvl="1"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2232167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Action Items</a:t>
            </a: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0332720" y="6017093"/>
            <a:ext cx="1695451" cy="65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7"/>
          <p:cNvSpPr>
            <a:spLocks noGrp="1"/>
          </p:cNvSpPr>
          <p:nvPr>
            <p:ph idx="1"/>
          </p:nvPr>
        </p:nvSpPr>
        <p:spPr>
          <a:xfrm>
            <a:off x="838200" y="1665755"/>
            <a:ext cx="10515600" cy="4351338"/>
          </a:xfrm>
        </p:spPr>
        <p:txBody>
          <a:bodyPr>
            <a:normAutofit lnSpcReduction="10000"/>
          </a:bodyPr>
          <a:lstStyle/>
          <a:p>
            <a:r>
              <a:rPr lang="en-US" dirty="0"/>
              <a:t>Continue with action items previously reviewed</a:t>
            </a:r>
          </a:p>
          <a:p>
            <a:pPr marL="0" indent="0">
              <a:buNone/>
            </a:pPr>
            <a:endParaRPr lang="en-US" dirty="0"/>
          </a:p>
          <a:p>
            <a:r>
              <a:rPr lang="en-US" dirty="0"/>
              <a:t>GIS project support </a:t>
            </a:r>
          </a:p>
          <a:p>
            <a:endParaRPr lang="en-US" dirty="0"/>
          </a:p>
          <a:p>
            <a:r>
              <a:rPr lang="en-US" dirty="0"/>
              <a:t>CPE contract support</a:t>
            </a:r>
          </a:p>
          <a:p>
            <a:pPr marL="0" indent="0">
              <a:buNone/>
            </a:pPr>
            <a:endParaRPr lang="en-US" dirty="0"/>
          </a:p>
          <a:p>
            <a:r>
              <a:rPr lang="en-US" dirty="0"/>
              <a:t>Federal Grant support</a:t>
            </a:r>
          </a:p>
          <a:p>
            <a:endParaRPr lang="en-US" dirty="0"/>
          </a:p>
          <a:p>
            <a:r>
              <a:rPr lang="en-US" dirty="0"/>
              <a:t>Federal Grant quarterly and annual reporting</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561184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6A3C6-E890-4B6A-BB31-69C30D61E2C7}"/>
              </a:ext>
            </a:extLst>
          </p:cNvPr>
          <p:cNvSpPr>
            <a:spLocks noGrp="1"/>
          </p:cNvSpPr>
          <p:nvPr>
            <p:ph type="title"/>
          </p:nvPr>
        </p:nvSpPr>
        <p:spPr/>
        <p:txBody>
          <a:bodyPr/>
          <a:lstStyle/>
          <a:p>
            <a:r>
              <a:rPr lang="en-US" dirty="0"/>
              <a:t>Federal Grant Annual Performance Progress Report</a:t>
            </a:r>
          </a:p>
        </p:txBody>
      </p:sp>
      <p:sp>
        <p:nvSpPr>
          <p:cNvPr id="3" name="Content Placeholder 2">
            <a:extLst>
              <a:ext uri="{FF2B5EF4-FFF2-40B4-BE49-F238E27FC236}">
                <a16:creationId xmlns:a16="http://schemas.microsoft.com/office/drawing/2014/main" id="{26E2324F-7F49-4C2A-8F5F-012956DE01EB}"/>
              </a:ext>
            </a:extLst>
          </p:cNvPr>
          <p:cNvSpPr>
            <a:spLocks noGrp="1"/>
          </p:cNvSpPr>
          <p:nvPr>
            <p:ph idx="1"/>
          </p:nvPr>
        </p:nvSpPr>
        <p:spPr/>
        <p:txBody>
          <a:bodyPr>
            <a:normAutofit/>
          </a:bodyPr>
          <a:lstStyle/>
          <a:p>
            <a:r>
              <a:rPr lang="en-US" dirty="0"/>
              <a:t>Alabama must submit an annual performance report to NHTSA on top of the quarterly financial reports</a:t>
            </a:r>
          </a:p>
          <a:p>
            <a:r>
              <a:rPr lang="en-US" dirty="0"/>
              <a:t>This annual report is required within 90 days after each fiscal year that grant funds are available (except after project closeout)</a:t>
            </a:r>
          </a:p>
          <a:p>
            <a:r>
              <a:rPr lang="en-US" dirty="0"/>
              <a:t>The Annual Performance Progress Report has the following requirements:</a:t>
            </a:r>
          </a:p>
          <a:p>
            <a:pPr lvl="1"/>
            <a:r>
              <a:rPr lang="en-US" dirty="0"/>
              <a:t>Performance narrative</a:t>
            </a:r>
          </a:p>
          <a:p>
            <a:pPr lvl="1"/>
            <a:r>
              <a:rPr lang="en-US" dirty="0"/>
              <a:t>Performance metrics</a:t>
            </a:r>
          </a:p>
          <a:p>
            <a:pPr lvl="1"/>
            <a:r>
              <a:rPr lang="en-US" dirty="0"/>
              <a:t>Performance projections for the next fiscal year</a:t>
            </a:r>
          </a:p>
          <a:p>
            <a:pPr lvl="1"/>
            <a:r>
              <a:rPr lang="en-US" dirty="0"/>
              <a:t>Certification</a:t>
            </a:r>
          </a:p>
          <a:p>
            <a:pPr marL="457189" lvl="1" indent="0">
              <a:buNone/>
            </a:pPr>
            <a:endParaRPr lang="en-US" dirty="0"/>
          </a:p>
          <a:p>
            <a:endParaRPr lang="en-US" dirty="0"/>
          </a:p>
        </p:txBody>
      </p:sp>
      <p:sp>
        <p:nvSpPr>
          <p:cNvPr id="4" name="Footer Placeholder 3">
            <a:extLst>
              <a:ext uri="{FF2B5EF4-FFF2-40B4-BE49-F238E27FC236}">
                <a16:creationId xmlns:a16="http://schemas.microsoft.com/office/drawing/2014/main" id="{DD1F3E8F-1D2B-4E1D-AA1B-50A9350FA8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3476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b="1" dirty="0"/>
              <a:t>Alabama Next Generation </a:t>
            </a:r>
          </a:p>
          <a:p>
            <a:r>
              <a:rPr lang="en-US" b="1" dirty="0"/>
              <a:t>Emergency Network </a:t>
            </a:r>
          </a:p>
          <a:p>
            <a:r>
              <a:rPr lang="en-US" b="1" dirty="0"/>
              <a:t>(ANGEN) 2.0</a:t>
            </a:r>
          </a:p>
          <a:p>
            <a:endParaRPr lang="en-US" dirty="0"/>
          </a:p>
        </p:txBody>
      </p:sp>
      <p:sp>
        <p:nvSpPr>
          <p:cNvPr id="3" name="Text Placeholder 2">
            <a:extLst>
              <a:ext uri="{FF2B5EF4-FFF2-40B4-BE49-F238E27FC236}">
                <a16:creationId xmlns:a16="http://schemas.microsoft.com/office/drawing/2014/main" id="{56B32B1F-CECD-4386-B6CB-6A7C9F750457}"/>
              </a:ext>
            </a:extLst>
          </p:cNvPr>
          <p:cNvSpPr>
            <a:spLocks noGrp="1"/>
          </p:cNvSpPr>
          <p:nvPr>
            <p:ph type="body" sz="quarter" idx="14"/>
          </p:nvPr>
        </p:nvSpPr>
        <p:spPr/>
        <p:txBody>
          <a:bodyPr/>
          <a:lstStyle/>
          <a:p>
            <a:r>
              <a:rPr lang="en-US" dirty="0"/>
              <a:t>Report for September 1 – October 31, 2020</a:t>
            </a:r>
          </a:p>
        </p:txBody>
      </p:sp>
    </p:spTree>
    <p:extLst>
      <p:ext uri="{BB962C8B-B14F-4D97-AF65-F5344CB8AC3E}">
        <p14:creationId xmlns:p14="http://schemas.microsoft.com/office/powerpoint/2010/main" val="31399824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Stage 2 – Deliver all 9-1-1 calls directly to the PSAP over ANGEN</a:t>
            </a:r>
            <a:endParaRPr lang="en-US" dirty="0"/>
          </a:p>
          <a:p>
            <a:endParaRPr lang="en-US" dirty="0"/>
          </a:p>
        </p:txBody>
      </p:sp>
      <p:pic>
        <p:nvPicPr>
          <p:cNvPr id="4" name="Picture 3"/>
          <p:cNvPicPr/>
          <p:nvPr/>
        </p:nvPicPr>
        <p:blipFill rotWithShape="1">
          <a:blip r:embed="rId3"/>
          <a:srcRect t="11166"/>
          <a:stretch/>
        </p:blipFill>
        <p:spPr bwMode="auto">
          <a:xfrm>
            <a:off x="661986" y="1892555"/>
            <a:ext cx="5252709" cy="373448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6363583" y="1892555"/>
            <a:ext cx="5090228" cy="3785652"/>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Stage 2 (PSAPs in counties in green on next slide) is now complete for 74 PSAPs, including geo-diverse B sides.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PSAPs that have completed Stage 2 are now receiving all calls over ANGEN, with wireline injected into the network at the PSAP.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Current population served by ANGEN is 4,609,781 or 96% of the state’s population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6C4AB270-1007-41EC-8973-323C73E00352}"/>
              </a:ext>
            </a:extLst>
          </p:cNvPr>
          <p:cNvSpPr txBox="1"/>
          <p:nvPr/>
        </p:nvSpPr>
        <p:spPr>
          <a:xfrm>
            <a:off x="10579395"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5</a:t>
            </a:r>
          </a:p>
        </p:txBody>
      </p:sp>
    </p:spTree>
    <p:extLst>
      <p:ext uri="{BB962C8B-B14F-4D97-AF65-F5344CB8AC3E}">
        <p14:creationId xmlns:p14="http://schemas.microsoft.com/office/powerpoint/2010/main" val="29488690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Stage 2 – Deliver all 9-1-1 calls directly to the PSAP over ANGEN</a:t>
            </a:r>
            <a:endParaRPr lang="en-US" dirty="0"/>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l="3861" t="-41" r="36286" b="53171"/>
          <a:stretch/>
        </p:blipFill>
        <p:spPr>
          <a:xfrm>
            <a:off x="738189" y="1709171"/>
            <a:ext cx="3955311" cy="4706473"/>
          </a:xfrm>
          <a:prstGeom prst="rect">
            <a:avLst/>
          </a:prstGeom>
        </p:spPr>
      </p:pic>
      <p:sp>
        <p:nvSpPr>
          <p:cNvPr id="5" name="Rectangle 4"/>
          <p:cNvSpPr/>
          <p:nvPr/>
        </p:nvSpPr>
        <p:spPr>
          <a:xfrm>
            <a:off x="5648322" y="3030757"/>
            <a:ext cx="5434014" cy="1741311"/>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Stage 1 (denoted in blue on the map) is now complete for all PSAPs. Stage 2 is complete for counties in green.</a:t>
            </a:r>
          </a:p>
        </p:txBody>
      </p:sp>
      <p:sp>
        <p:nvSpPr>
          <p:cNvPr id="3" name="TextBox 2">
            <a:extLst>
              <a:ext uri="{FF2B5EF4-FFF2-40B4-BE49-F238E27FC236}">
                <a16:creationId xmlns:a16="http://schemas.microsoft.com/office/drawing/2014/main" id="{ECF233BF-DD7E-4F38-99C7-5350905843B0}"/>
              </a:ext>
            </a:extLst>
          </p:cNvPr>
          <p:cNvSpPr txBox="1"/>
          <p:nvPr/>
        </p:nvSpPr>
        <p:spPr>
          <a:xfrm>
            <a:off x="10579395"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4</a:t>
            </a:r>
          </a:p>
        </p:txBody>
      </p:sp>
    </p:spTree>
    <p:extLst>
      <p:ext uri="{BB962C8B-B14F-4D97-AF65-F5344CB8AC3E}">
        <p14:creationId xmlns:p14="http://schemas.microsoft.com/office/powerpoint/2010/main" val="27241568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Stage 2 – Deliver all 9-1-1 calls directly to the PSAP over ANGEN</a:t>
            </a:r>
            <a:endParaRPr lang="en-US" dirty="0"/>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t="46864" r="30756" b="9838"/>
          <a:stretch/>
        </p:blipFill>
        <p:spPr>
          <a:xfrm>
            <a:off x="417436" y="1675396"/>
            <a:ext cx="4526703" cy="4635795"/>
          </a:xfrm>
          <a:prstGeom prst="rect">
            <a:avLst/>
          </a:prstGeom>
        </p:spPr>
      </p:pic>
      <p:sp>
        <p:nvSpPr>
          <p:cNvPr id="3" name="Rectangle 2">
            <a:extLst>
              <a:ext uri="{FF2B5EF4-FFF2-40B4-BE49-F238E27FC236}">
                <a16:creationId xmlns:a16="http://schemas.microsoft.com/office/drawing/2014/main" id="{EC2B7160-1BC0-405A-B5B5-A8CD7F5265BD}"/>
              </a:ext>
            </a:extLst>
          </p:cNvPr>
          <p:cNvSpPr/>
          <p:nvPr/>
        </p:nvSpPr>
        <p:spPr>
          <a:xfrm>
            <a:off x="3892401" y="5305646"/>
            <a:ext cx="1637414" cy="1063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54BDBB2-5FC5-416C-ACA5-A99829532F67}"/>
              </a:ext>
            </a:extLst>
          </p:cNvPr>
          <p:cNvSpPr/>
          <p:nvPr/>
        </p:nvSpPr>
        <p:spPr>
          <a:xfrm>
            <a:off x="5529815" y="2768117"/>
            <a:ext cx="5434014" cy="1741311"/>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Stage 1 (denoted in blue on the map) is now complete for all PSAPs. Stage 2 is complete for counties in green.</a:t>
            </a:r>
          </a:p>
        </p:txBody>
      </p:sp>
      <p:sp>
        <p:nvSpPr>
          <p:cNvPr id="5" name="TextBox 4">
            <a:extLst>
              <a:ext uri="{FF2B5EF4-FFF2-40B4-BE49-F238E27FC236}">
                <a16:creationId xmlns:a16="http://schemas.microsoft.com/office/drawing/2014/main" id="{1FE13A86-585E-4C16-9039-0D5ACA422272}"/>
              </a:ext>
            </a:extLst>
          </p:cNvPr>
          <p:cNvSpPr txBox="1"/>
          <p:nvPr/>
        </p:nvSpPr>
        <p:spPr>
          <a:xfrm>
            <a:off x="10579395"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4</a:t>
            </a:r>
          </a:p>
        </p:txBody>
      </p:sp>
    </p:spTree>
    <p:extLst>
      <p:ext uri="{BB962C8B-B14F-4D97-AF65-F5344CB8AC3E}">
        <p14:creationId xmlns:p14="http://schemas.microsoft.com/office/powerpoint/2010/main" val="529714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General Conditions &amp; Eligibility</a:t>
            </a:r>
            <a:br>
              <a:rPr lang="en-US"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1097280" y="1845733"/>
            <a:ext cx="10058400" cy="4465667"/>
          </a:xfrm>
        </p:spPr>
        <p:txBody>
          <a:bodyPr numCol="1">
            <a:normAutofit/>
          </a:bodyPr>
          <a:lstStyle/>
          <a:p>
            <a:pPr marL="365766" indent="0">
              <a:spcBef>
                <a:spcPts val="0"/>
              </a:spcBef>
              <a:spcAft>
                <a:spcPts val="1200"/>
              </a:spcAft>
              <a:buClrTx/>
              <a:buNone/>
            </a:pPr>
            <a:r>
              <a:rPr lang="en-US" sz="3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General Conditions</a:t>
            </a:r>
          </a:p>
          <a:p>
            <a:pPr marL="1229874" lvl="1" indent="-571500">
              <a:spcBef>
                <a:spcPts val="0"/>
              </a:spcBef>
              <a:spcAft>
                <a:spcPts val="1200"/>
              </a:spcAft>
              <a:buClrTx/>
              <a:buFont typeface="Wingdings" panose="05000000000000000000" pitchFamily="2" charset="2"/>
              <a:buChar char="ü"/>
            </a:pPr>
            <a:r>
              <a:rPr lang="en-US" sz="3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All Applicants</a:t>
            </a:r>
          </a:p>
          <a:p>
            <a:pPr marL="365766" indent="0">
              <a:spcBef>
                <a:spcPts val="0"/>
              </a:spcBef>
              <a:spcAft>
                <a:spcPts val="1200"/>
              </a:spcAft>
              <a:buClrTx/>
              <a:buNone/>
            </a:pPr>
            <a:r>
              <a:rPr lang="en-US" sz="3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Eligibility</a:t>
            </a:r>
          </a:p>
          <a:p>
            <a:pPr marL="1115574" lvl="1" indent="-457200">
              <a:spcBef>
                <a:spcPts val="0"/>
              </a:spcBef>
              <a:spcAft>
                <a:spcPts val="1200"/>
              </a:spcAft>
              <a:buClrTx/>
              <a:buBlip>
                <a:blip r:embed="rId3">
                  <a:extLst>
                    <a:ext uri="{96DAC541-7B7A-43D3-8B79-37D633B846F1}">
                      <asvg:svgBlip xmlns:asvg="http://schemas.microsoft.com/office/drawing/2016/SVG/main" r:embed="rId4"/>
                    </a:ext>
                  </a:extLst>
                </a:blip>
              </a:buBlip>
            </a:pPr>
            <a:r>
              <a:rPr lang="en-US" sz="3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006.7 = non-compliant with § 11-98</a:t>
            </a:r>
          </a:p>
          <a:p>
            <a:pPr marL="1115574" lvl="1" indent="-457200">
              <a:spcBef>
                <a:spcPts val="0"/>
              </a:spcBef>
              <a:spcAft>
                <a:spcPts val="1200"/>
              </a:spcAft>
              <a:buClrTx/>
              <a:buBlip>
                <a:blip r:embed="rId3">
                  <a:extLst>
                    <a:ext uri="{96DAC541-7B7A-43D3-8B79-37D633B846F1}">
                      <asvg:svgBlip xmlns:asvg="http://schemas.microsoft.com/office/drawing/2016/SVG/main" r:embed="rId4"/>
                    </a:ext>
                  </a:extLst>
                </a:blip>
              </a:buBlip>
            </a:pPr>
            <a:r>
              <a:rPr lang="en-US" sz="3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008 = did not respond to additional information request</a:t>
            </a:r>
          </a:p>
          <a:p>
            <a:pPr marL="937266" indent="-571500">
              <a:spcBef>
                <a:spcPts val="0"/>
              </a:spcBef>
              <a:spcAft>
                <a:spcPts val="1200"/>
              </a:spcAft>
              <a:buClrTx/>
              <a:buFont typeface="Arial" panose="020B0604020202020204" pitchFamily="34" charset="0"/>
              <a:buChar char="•"/>
            </a:pP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65766" indent="0">
              <a:spcBef>
                <a:spcPts val="0"/>
              </a:spcBef>
              <a:spcAft>
                <a:spcPts val="1200"/>
              </a:spcAft>
              <a:buClrTx/>
              <a:buNone/>
            </a:pPr>
            <a:endPar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65766" indent="0">
              <a:spcBef>
                <a:spcPts val="0"/>
              </a:spcBef>
              <a:spcAft>
                <a:spcPts val="1200"/>
              </a:spcAft>
              <a:buClrTx/>
              <a:buNone/>
            </a:pP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65766" indent="0">
              <a:spcBef>
                <a:spcPts val="0"/>
              </a:spcBef>
              <a:spcAft>
                <a:spcPts val="1200"/>
              </a:spcAft>
              <a:buClrTx/>
              <a:buNone/>
            </a:pP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65766" indent="0">
              <a:spcBef>
                <a:spcPts val="0"/>
              </a:spcBef>
              <a:spcAft>
                <a:spcPts val="1200"/>
              </a:spcAft>
              <a:buClrTx/>
              <a:buNone/>
            </a:pP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65766" indent="0">
              <a:spcBef>
                <a:spcPts val="0"/>
              </a:spcBef>
              <a:spcAft>
                <a:spcPts val="1200"/>
              </a:spcAft>
              <a:buClrTx/>
              <a:buNone/>
            </a:pP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937266" indent="-571500">
              <a:spcBef>
                <a:spcPts val="0"/>
              </a:spcBef>
              <a:spcAft>
                <a:spcPts val="1200"/>
              </a:spcAft>
              <a:buClrTx/>
              <a:buFont typeface="Arial" panose="020B0604020202020204" pitchFamily="34" charset="0"/>
              <a:buChar char="•"/>
            </a:pP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937266" indent="-571500">
              <a:spcBef>
                <a:spcPts val="0"/>
              </a:spcBef>
              <a:spcAft>
                <a:spcPts val="1200"/>
              </a:spcAft>
              <a:buClrTx/>
              <a:buFont typeface="Arial" panose="020B0604020202020204" pitchFamily="34" charset="0"/>
              <a:buChar char="•"/>
            </a:pP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708666" indent="-342900">
              <a:spcBef>
                <a:spcPts val="0"/>
              </a:spcBef>
              <a:spcAft>
                <a:spcPts val="1200"/>
              </a:spcAft>
              <a:buClrTx/>
              <a:buFont typeface="Arial" panose="020B0604020202020204" pitchFamily="34" charset="0"/>
              <a:buChar char="•"/>
            </a:pP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65766" marR="0" indent="0">
              <a:spcBef>
                <a:spcPts val="0"/>
              </a:spcBef>
              <a:spcAft>
                <a:spcPts val="1200"/>
              </a:spcAft>
              <a:buNone/>
            </a:pPr>
            <a:endParaRPr lang="en-US" sz="4800"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2300712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770648-7183-4A10-B8F0-A1AEF63E8D68}"/>
              </a:ext>
            </a:extLst>
          </p:cNvPr>
          <p:cNvSpPr/>
          <p:nvPr/>
        </p:nvSpPr>
        <p:spPr>
          <a:xfrm>
            <a:off x="4711108" y="0"/>
            <a:ext cx="2870792" cy="1063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3"/>
          </p:nvPr>
        </p:nvSpPr>
        <p:spPr>
          <a:xfrm>
            <a:off x="179523" y="2732052"/>
            <a:ext cx="1487351" cy="2059467"/>
          </a:xfrm>
        </p:spPr>
        <p:txBody>
          <a:bodyPr>
            <a:normAutofit/>
          </a:bodyPr>
          <a:lstStyle/>
          <a:p>
            <a:pPr algn="ctr"/>
            <a:r>
              <a:rPr lang="en-AU" dirty="0"/>
              <a:t>PSAPs not on ANGEN</a:t>
            </a:r>
            <a:endParaRPr lang="en-US" dirty="0"/>
          </a:p>
        </p:txBody>
      </p:sp>
      <p:sp>
        <p:nvSpPr>
          <p:cNvPr id="3" name="Rectangle 2">
            <a:extLst>
              <a:ext uri="{FF2B5EF4-FFF2-40B4-BE49-F238E27FC236}">
                <a16:creationId xmlns:a16="http://schemas.microsoft.com/office/drawing/2014/main" id="{EC2B7160-1BC0-405A-B5B5-A8CD7F5265BD}"/>
              </a:ext>
            </a:extLst>
          </p:cNvPr>
          <p:cNvSpPr/>
          <p:nvPr/>
        </p:nvSpPr>
        <p:spPr>
          <a:xfrm>
            <a:off x="3892401" y="5124894"/>
            <a:ext cx="1637414" cy="1063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FA0BDD5D-FA35-41AE-8F83-BBDC7B1D091A}"/>
              </a:ext>
            </a:extLst>
          </p:cNvPr>
          <p:cNvGraphicFramePr>
            <a:graphicFrameLocks noGrp="1"/>
          </p:cNvGraphicFramePr>
          <p:nvPr>
            <p:extLst/>
          </p:nvPr>
        </p:nvGraphicFramePr>
        <p:xfrm>
          <a:off x="2098822" y="21265"/>
          <a:ext cx="7994356" cy="6309348"/>
        </p:xfrm>
        <a:graphic>
          <a:graphicData uri="http://schemas.openxmlformats.org/drawingml/2006/table">
            <a:tbl>
              <a:tblPr firstRow="1" firstCol="1" bandRow="1"/>
              <a:tblGrid>
                <a:gridCol w="2014780">
                  <a:extLst>
                    <a:ext uri="{9D8B030D-6E8A-4147-A177-3AD203B41FA5}">
                      <a16:colId xmlns:a16="http://schemas.microsoft.com/office/drawing/2014/main" val="314115428"/>
                    </a:ext>
                  </a:extLst>
                </a:gridCol>
                <a:gridCol w="5979576">
                  <a:extLst>
                    <a:ext uri="{9D8B030D-6E8A-4147-A177-3AD203B41FA5}">
                      <a16:colId xmlns:a16="http://schemas.microsoft.com/office/drawing/2014/main" val="4188225925"/>
                    </a:ext>
                  </a:extLst>
                </a:gridCol>
              </a:tblGrid>
              <a:tr h="335605">
                <a:tc>
                  <a:txBody>
                    <a:bodyPr/>
                    <a:lstStyle/>
                    <a:p>
                      <a:pPr marL="0" marR="0" algn="ctr">
                        <a:lnSpc>
                          <a:spcPct val="115000"/>
                        </a:lnSpc>
                        <a:spcBef>
                          <a:spcPts val="0"/>
                        </a:spcBef>
                        <a:spcAft>
                          <a:spcPts val="0"/>
                        </a:spcAft>
                      </a:pPr>
                      <a:r>
                        <a:rPr lang="en-US" sz="1500" b="1">
                          <a:effectLst/>
                          <a:latin typeface="Gotham" panose="02000504050000020004" pitchFamily="2" charset="0"/>
                          <a:ea typeface="Times New Roman" panose="02020603050405020304" pitchFamily="18" charset="0"/>
                          <a:cs typeface="Calibri" panose="020F0502020204030204" pitchFamily="34" charset="0"/>
                        </a:rPr>
                        <a:t>PSAP</a:t>
                      </a:r>
                      <a:endParaRPr lang="en-US" sz="150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w="12700" cap="flat" cmpd="sng" algn="ctr">
                      <a:solidFill>
                        <a:srgbClr val="66666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b="1" dirty="0">
                          <a:effectLst/>
                          <a:latin typeface="Gotham" panose="02000504050000020004" pitchFamily="2" charset="0"/>
                          <a:ea typeface="Times New Roman" panose="02020603050405020304" pitchFamily="18" charset="0"/>
                          <a:cs typeface="Calibri" panose="020F0502020204030204" pitchFamily="34" charset="0"/>
                        </a:rPr>
                        <a:t>Stage 2 Completion Status</a:t>
                      </a:r>
                      <a:endParaRPr lang="en-US" sz="1500" dirty="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3959046502"/>
                  </a:ext>
                </a:extLst>
              </a:tr>
              <a:tr h="715953">
                <a:tc>
                  <a:txBody>
                    <a:bodyPr/>
                    <a:lstStyle/>
                    <a:p>
                      <a:pPr marL="0" marR="0" algn="ctr">
                        <a:lnSpc>
                          <a:spcPct val="115000"/>
                        </a:lnSpc>
                        <a:spcBef>
                          <a:spcPts val="0"/>
                        </a:spcBef>
                        <a:spcAft>
                          <a:spcPts val="0"/>
                        </a:spcAft>
                      </a:pPr>
                      <a:r>
                        <a:rPr lang="en-US" sz="1500" b="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Alexander City</a:t>
                      </a:r>
                      <a:endParaRPr lang="en-US" sz="150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w="12700" cap="flat" cmpd="sng" algn="ctr">
                      <a:solidFill>
                        <a:srgbClr val="666666"/>
                      </a:solidFill>
                      <a:prstDash val="solid"/>
                      <a:round/>
                      <a:headEnd type="none" w="med" len="med"/>
                      <a:tailEnd type="none" w="med" len="med"/>
                    </a:lnT>
                    <a:lnB>
                      <a:noFill/>
                    </a:lnB>
                    <a:solidFill>
                      <a:srgbClr val="CCCCCC"/>
                    </a:solidFill>
                  </a:tcPr>
                </a:tc>
                <a:tc>
                  <a:txBody>
                    <a:bodyPr/>
                    <a:lstStyle/>
                    <a:p>
                      <a:pPr marL="0" marR="0" algn="l">
                        <a:lnSpc>
                          <a:spcPct val="115000"/>
                        </a:lnSpc>
                        <a:spcBef>
                          <a:spcPts val="0"/>
                        </a:spcBef>
                        <a:spcAft>
                          <a:spcPts val="0"/>
                        </a:spcAft>
                      </a:pPr>
                      <a:r>
                        <a:rPr lang="en-US" sz="15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Awaiting successful cut of Lee ETS</a:t>
                      </a:r>
                      <a:endParaRPr lang="en-US" sz="1500" dirty="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w="12700" cap="flat" cmpd="sng" algn="ctr">
                      <a:solidFill>
                        <a:srgbClr val="666666"/>
                      </a:solidFill>
                      <a:prstDash val="solid"/>
                      <a:round/>
                      <a:headEnd type="none" w="med" len="med"/>
                      <a:tailEnd type="none" w="med" len="med"/>
                    </a:lnT>
                    <a:lnB>
                      <a:noFill/>
                    </a:lnB>
                    <a:solidFill>
                      <a:srgbClr val="CCCCCC"/>
                    </a:solidFill>
                  </a:tcPr>
                </a:tc>
                <a:extLst>
                  <a:ext uri="{0D108BD9-81ED-4DB2-BD59-A6C34878D82A}">
                    <a16:rowId xmlns:a16="http://schemas.microsoft.com/office/drawing/2014/main" val="1119170517"/>
                  </a:ext>
                </a:extLst>
              </a:tr>
              <a:tr h="335605">
                <a:tc>
                  <a:txBody>
                    <a:bodyPr/>
                    <a:lstStyle/>
                    <a:p>
                      <a:pPr marL="0" marR="0" algn="ctr">
                        <a:lnSpc>
                          <a:spcPct val="115000"/>
                        </a:lnSpc>
                        <a:spcBef>
                          <a:spcPts val="0"/>
                        </a:spcBef>
                        <a:spcAft>
                          <a:spcPts val="0"/>
                        </a:spcAft>
                      </a:pPr>
                      <a:r>
                        <a:rPr lang="en-US" sz="1500" b="1">
                          <a:effectLst/>
                          <a:latin typeface="Gotham" panose="02000504050000020004" pitchFamily="2" charset="0"/>
                          <a:ea typeface="Times New Roman" panose="02020603050405020304" pitchFamily="18" charset="0"/>
                          <a:cs typeface="Calibri" panose="020F0502020204030204" pitchFamily="34" charset="0"/>
                        </a:rPr>
                        <a:t>Lee (ETS)</a:t>
                      </a:r>
                      <a:endParaRPr lang="en-US" sz="150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tcPr>
                </a:tc>
                <a:tc>
                  <a:txBody>
                    <a:bodyPr/>
                    <a:lstStyle/>
                    <a:p>
                      <a:pPr marL="0" marR="0" algn="l">
                        <a:lnSpc>
                          <a:spcPct val="115000"/>
                        </a:lnSpc>
                        <a:spcBef>
                          <a:spcPts val="0"/>
                        </a:spcBef>
                        <a:spcAft>
                          <a:spcPts val="0"/>
                        </a:spcAft>
                      </a:pPr>
                      <a:r>
                        <a:rPr lang="en-US" sz="1500" dirty="0">
                          <a:effectLst/>
                          <a:latin typeface="Gotham" panose="02000504050000020004" pitchFamily="2" charset="0"/>
                          <a:ea typeface="Times New Roman" panose="02020603050405020304" pitchFamily="18" charset="0"/>
                          <a:cs typeface="Calibri" panose="020F0502020204030204" pitchFamily="34" charset="0"/>
                        </a:rPr>
                        <a:t>Scheduled to be placed on ANGEN before December</a:t>
                      </a:r>
                      <a:endParaRPr lang="en-US" sz="1500" dirty="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tcPr>
                </a:tc>
                <a:extLst>
                  <a:ext uri="{0D108BD9-81ED-4DB2-BD59-A6C34878D82A}">
                    <a16:rowId xmlns:a16="http://schemas.microsoft.com/office/drawing/2014/main" val="3346206911"/>
                  </a:ext>
                </a:extLst>
              </a:tr>
              <a:tr h="335605">
                <a:tc>
                  <a:txBody>
                    <a:bodyPr/>
                    <a:lstStyle/>
                    <a:p>
                      <a:pPr marL="0" marR="0" algn="ctr">
                        <a:lnSpc>
                          <a:spcPct val="115000"/>
                        </a:lnSpc>
                        <a:spcBef>
                          <a:spcPts val="0"/>
                        </a:spcBef>
                        <a:spcAft>
                          <a:spcPts val="0"/>
                        </a:spcAft>
                      </a:pPr>
                      <a:r>
                        <a:rPr lang="en-US" sz="1500" b="1"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Fort Payne</a:t>
                      </a:r>
                      <a:endParaRPr lang="en-US" sz="1500" dirty="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solidFill>
                      <a:srgbClr val="CCCCCC"/>
                    </a:solidFill>
                  </a:tcPr>
                </a:tc>
                <a:tc>
                  <a:txBody>
                    <a:bodyPr/>
                    <a:lstStyle/>
                    <a:p>
                      <a:pPr marL="0" marR="0" algn="l">
                        <a:lnSpc>
                          <a:spcPct val="115000"/>
                        </a:lnSpc>
                        <a:spcBef>
                          <a:spcPts val="0"/>
                        </a:spcBef>
                        <a:spcAft>
                          <a:spcPts val="0"/>
                        </a:spcAft>
                      </a:pPr>
                      <a:r>
                        <a:rPr lang="en-US" sz="15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Scheduled to be placed on ANGEN on 11/10</a:t>
                      </a:r>
                      <a:endParaRPr lang="en-US" sz="1500" dirty="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solidFill>
                      <a:srgbClr val="CCCCCC"/>
                    </a:solidFill>
                  </a:tcPr>
                </a:tc>
                <a:extLst>
                  <a:ext uri="{0D108BD9-81ED-4DB2-BD59-A6C34878D82A}">
                    <a16:rowId xmlns:a16="http://schemas.microsoft.com/office/drawing/2014/main" val="1438065001"/>
                  </a:ext>
                </a:extLst>
              </a:tr>
              <a:tr h="715953">
                <a:tc>
                  <a:txBody>
                    <a:bodyPr/>
                    <a:lstStyle/>
                    <a:p>
                      <a:pPr marL="0" marR="0" algn="ctr">
                        <a:lnSpc>
                          <a:spcPct val="115000"/>
                        </a:lnSpc>
                        <a:spcBef>
                          <a:spcPts val="0"/>
                        </a:spcBef>
                        <a:spcAft>
                          <a:spcPts val="0"/>
                        </a:spcAft>
                      </a:pPr>
                      <a:r>
                        <a:rPr lang="en-US" sz="1500" b="1">
                          <a:effectLst/>
                          <a:latin typeface="Gotham" panose="02000504050000020004" pitchFamily="2" charset="0"/>
                          <a:ea typeface="Times New Roman" panose="02020603050405020304" pitchFamily="18" charset="0"/>
                          <a:cs typeface="Calibri" panose="020F0502020204030204" pitchFamily="34" charset="0"/>
                        </a:rPr>
                        <a:t>Gardendale</a:t>
                      </a:r>
                      <a:endParaRPr lang="en-US" sz="150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tcPr>
                </a:tc>
                <a:tc>
                  <a:txBody>
                    <a:bodyPr/>
                    <a:lstStyle/>
                    <a:p>
                      <a:pPr marL="0" marR="0" algn="l">
                        <a:lnSpc>
                          <a:spcPct val="115000"/>
                        </a:lnSpc>
                        <a:spcBef>
                          <a:spcPts val="0"/>
                        </a:spcBef>
                        <a:spcAft>
                          <a:spcPts val="0"/>
                        </a:spcAft>
                      </a:pPr>
                      <a:r>
                        <a:rPr lang="en-US" sz="1500">
                          <a:effectLst/>
                          <a:latin typeface="Gotham" panose="02000504050000020004" pitchFamily="2" charset="0"/>
                          <a:ea typeface="Times New Roman" panose="02020603050405020304" pitchFamily="18" charset="0"/>
                          <a:cs typeface="Calibri" panose="020F0502020204030204" pitchFamily="34" charset="0"/>
                        </a:rPr>
                        <a:t>Scheduled to be placed on ANGEN and the hosted Vesta on 12/08</a:t>
                      </a:r>
                      <a:endParaRPr lang="en-US" sz="150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tcPr>
                </a:tc>
                <a:extLst>
                  <a:ext uri="{0D108BD9-81ED-4DB2-BD59-A6C34878D82A}">
                    <a16:rowId xmlns:a16="http://schemas.microsoft.com/office/drawing/2014/main" val="2968798456"/>
                  </a:ext>
                </a:extLst>
              </a:tr>
              <a:tr h="715953">
                <a:tc>
                  <a:txBody>
                    <a:bodyPr/>
                    <a:lstStyle/>
                    <a:p>
                      <a:pPr marL="0" marR="0" algn="ctr">
                        <a:lnSpc>
                          <a:spcPct val="115000"/>
                        </a:lnSpc>
                        <a:spcBef>
                          <a:spcPts val="0"/>
                        </a:spcBef>
                        <a:spcAft>
                          <a:spcPts val="0"/>
                        </a:spcAft>
                      </a:pPr>
                      <a:r>
                        <a:rPr lang="en-US" sz="1500" b="1">
                          <a:solidFill>
                            <a:srgbClr val="FF0000"/>
                          </a:solidFill>
                          <a:effectLst/>
                          <a:latin typeface="Gotham" panose="02000504050000020004" pitchFamily="2" charset="0"/>
                          <a:ea typeface="Times New Roman" panose="02020603050405020304" pitchFamily="18" charset="0"/>
                          <a:cs typeface="Calibri" panose="020F0502020204030204" pitchFamily="34" charset="0"/>
                        </a:rPr>
                        <a:t>Lauderdale</a:t>
                      </a:r>
                      <a:endParaRPr lang="en-US" sz="150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solidFill>
                      <a:srgbClr val="CCCCCC"/>
                    </a:solidFill>
                  </a:tcPr>
                </a:tc>
                <a:tc>
                  <a:txBody>
                    <a:bodyPr/>
                    <a:lstStyle/>
                    <a:p>
                      <a:pPr marL="0" marR="0" algn="l">
                        <a:lnSpc>
                          <a:spcPct val="115000"/>
                        </a:lnSpc>
                        <a:spcBef>
                          <a:spcPts val="0"/>
                        </a:spcBef>
                        <a:spcAft>
                          <a:spcPts val="0"/>
                        </a:spcAft>
                      </a:pPr>
                      <a:r>
                        <a:rPr lang="en-US" sz="15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As of 10/30, Director reports he is working on purchasing a new CPE</a:t>
                      </a:r>
                      <a:endParaRPr lang="en-US" sz="150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solidFill>
                      <a:srgbClr val="CCCCCC"/>
                    </a:solidFill>
                  </a:tcPr>
                </a:tc>
                <a:extLst>
                  <a:ext uri="{0D108BD9-81ED-4DB2-BD59-A6C34878D82A}">
                    <a16:rowId xmlns:a16="http://schemas.microsoft.com/office/drawing/2014/main" val="313358885"/>
                  </a:ext>
                </a:extLst>
              </a:tr>
              <a:tr h="335605">
                <a:tc>
                  <a:txBody>
                    <a:bodyPr/>
                    <a:lstStyle/>
                    <a:p>
                      <a:pPr marL="0" marR="0" algn="ctr">
                        <a:lnSpc>
                          <a:spcPct val="115000"/>
                        </a:lnSpc>
                        <a:spcBef>
                          <a:spcPts val="0"/>
                        </a:spcBef>
                        <a:spcAft>
                          <a:spcPts val="0"/>
                        </a:spcAft>
                      </a:pPr>
                      <a:r>
                        <a:rPr lang="en-US" sz="1500" b="1">
                          <a:effectLst/>
                          <a:latin typeface="Gotham" panose="02000504050000020004" pitchFamily="2" charset="0"/>
                          <a:ea typeface="Times New Roman" panose="02020603050405020304" pitchFamily="18" charset="0"/>
                          <a:cs typeface="Calibri" panose="020F0502020204030204" pitchFamily="34" charset="0"/>
                        </a:rPr>
                        <a:t>Lee Co SO</a:t>
                      </a:r>
                      <a:endParaRPr lang="en-US" sz="150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tcPr>
                </a:tc>
                <a:tc>
                  <a:txBody>
                    <a:bodyPr/>
                    <a:lstStyle/>
                    <a:p>
                      <a:pPr marL="0" marR="0" algn="l">
                        <a:lnSpc>
                          <a:spcPct val="115000"/>
                        </a:lnSpc>
                        <a:spcBef>
                          <a:spcPts val="0"/>
                        </a:spcBef>
                        <a:spcAft>
                          <a:spcPts val="0"/>
                        </a:spcAft>
                      </a:pPr>
                      <a:r>
                        <a:rPr lang="en-US" sz="1500">
                          <a:effectLst/>
                          <a:latin typeface="Gotham" panose="02000504050000020004" pitchFamily="2" charset="0"/>
                          <a:ea typeface="Times New Roman" panose="02020603050405020304" pitchFamily="18" charset="0"/>
                          <a:cs typeface="Calibri" panose="020F0502020204030204" pitchFamily="34" charset="0"/>
                        </a:rPr>
                        <a:t>Awaiting successful cut of Lee ETS</a:t>
                      </a:r>
                      <a:endParaRPr lang="en-US" sz="150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tcPr>
                </a:tc>
                <a:extLst>
                  <a:ext uri="{0D108BD9-81ED-4DB2-BD59-A6C34878D82A}">
                    <a16:rowId xmlns:a16="http://schemas.microsoft.com/office/drawing/2014/main" val="3827744480"/>
                  </a:ext>
                </a:extLst>
              </a:tr>
              <a:tr h="715953">
                <a:tc>
                  <a:txBody>
                    <a:bodyPr/>
                    <a:lstStyle/>
                    <a:p>
                      <a:pPr marL="0" marR="0" algn="ctr">
                        <a:lnSpc>
                          <a:spcPct val="115000"/>
                        </a:lnSpc>
                        <a:spcBef>
                          <a:spcPts val="0"/>
                        </a:spcBef>
                        <a:spcAft>
                          <a:spcPts val="0"/>
                        </a:spcAft>
                      </a:pPr>
                      <a:r>
                        <a:rPr lang="en-US" sz="1500" b="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Lowndes</a:t>
                      </a:r>
                      <a:endParaRPr lang="en-US" sz="150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solidFill>
                      <a:srgbClr val="CCCCCC"/>
                    </a:solidFill>
                  </a:tcPr>
                </a:tc>
                <a:tc>
                  <a:txBody>
                    <a:bodyPr/>
                    <a:lstStyle/>
                    <a:p>
                      <a:pPr marL="0" marR="0" algn="l">
                        <a:lnSpc>
                          <a:spcPct val="115000"/>
                        </a:lnSpc>
                        <a:spcBef>
                          <a:spcPts val="0"/>
                        </a:spcBef>
                        <a:spcAft>
                          <a:spcPts val="0"/>
                        </a:spcAft>
                      </a:pPr>
                      <a:r>
                        <a:rPr lang="en-US" sz="15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Scheduled to be placed on ANGEN and the hosted Vesta on 01/21/21</a:t>
                      </a:r>
                      <a:endParaRPr lang="en-US" sz="1500" dirty="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solidFill>
                      <a:srgbClr val="CCCCCC"/>
                    </a:solidFill>
                  </a:tcPr>
                </a:tc>
                <a:extLst>
                  <a:ext uri="{0D108BD9-81ED-4DB2-BD59-A6C34878D82A}">
                    <a16:rowId xmlns:a16="http://schemas.microsoft.com/office/drawing/2014/main" val="2137041048"/>
                  </a:ext>
                </a:extLst>
              </a:tr>
              <a:tr h="335605">
                <a:tc>
                  <a:txBody>
                    <a:bodyPr/>
                    <a:lstStyle/>
                    <a:p>
                      <a:pPr marL="0" marR="0" algn="ctr">
                        <a:lnSpc>
                          <a:spcPct val="115000"/>
                        </a:lnSpc>
                        <a:spcBef>
                          <a:spcPts val="0"/>
                        </a:spcBef>
                        <a:spcAft>
                          <a:spcPts val="0"/>
                        </a:spcAft>
                      </a:pPr>
                      <a:r>
                        <a:rPr lang="en-US" sz="1500" b="1">
                          <a:effectLst/>
                          <a:latin typeface="Gotham" panose="02000504050000020004" pitchFamily="2" charset="0"/>
                          <a:ea typeface="Times New Roman" panose="02020603050405020304" pitchFamily="18" charset="0"/>
                          <a:cs typeface="Calibri" panose="020F0502020204030204" pitchFamily="34" charset="0"/>
                        </a:rPr>
                        <a:t>Opelika</a:t>
                      </a:r>
                      <a:endParaRPr lang="en-US" sz="150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tcPr>
                </a:tc>
                <a:tc>
                  <a:txBody>
                    <a:bodyPr/>
                    <a:lstStyle/>
                    <a:p>
                      <a:pPr marL="0" marR="0" algn="l">
                        <a:lnSpc>
                          <a:spcPct val="115000"/>
                        </a:lnSpc>
                        <a:spcBef>
                          <a:spcPts val="0"/>
                        </a:spcBef>
                        <a:spcAft>
                          <a:spcPts val="0"/>
                        </a:spcAft>
                      </a:pPr>
                      <a:r>
                        <a:rPr lang="en-US" sz="1500">
                          <a:effectLst/>
                          <a:latin typeface="Gotham" panose="02000504050000020004" pitchFamily="2" charset="0"/>
                          <a:ea typeface="Times New Roman" panose="02020603050405020304" pitchFamily="18" charset="0"/>
                          <a:cs typeface="Calibri" panose="020F0502020204030204" pitchFamily="34" charset="0"/>
                        </a:rPr>
                        <a:t>Awaiting successful cut of Lee ETS</a:t>
                      </a:r>
                      <a:endParaRPr lang="en-US" sz="150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tcPr>
                </a:tc>
                <a:extLst>
                  <a:ext uri="{0D108BD9-81ED-4DB2-BD59-A6C34878D82A}">
                    <a16:rowId xmlns:a16="http://schemas.microsoft.com/office/drawing/2014/main" val="3777024147"/>
                  </a:ext>
                </a:extLst>
              </a:tr>
              <a:tr h="715953">
                <a:tc>
                  <a:txBody>
                    <a:bodyPr/>
                    <a:lstStyle/>
                    <a:p>
                      <a:pPr marL="0" marR="0" algn="ctr">
                        <a:lnSpc>
                          <a:spcPct val="115000"/>
                        </a:lnSpc>
                        <a:spcBef>
                          <a:spcPts val="0"/>
                        </a:spcBef>
                        <a:spcAft>
                          <a:spcPts val="0"/>
                        </a:spcAft>
                      </a:pPr>
                      <a:r>
                        <a:rPr lang="en-US" sz="1500" b="1">
                          <a:solidFill>
                            <a:srgbClr val="FF0000"/>
                          </a:solidFill>
                          <a:effectLst/>
                          <a:latin typeface="Gotham" panose="02000504050000020004" pitchFamily="2" charset="0"/>
                          <a:ea typeface="Times New Roman" panose="02020603050405020304" pitchFamily="18" charset="0"/>
                          <a:cs typeface="Calibri" panose="020F0502020204030204" pitchFamily="34" charset="0"/>
                        </a:rPr>
                        <a:t>Perry</a:t>
                      </a:r>
                      <a:endParaRPr lang="en-US" sz="150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solidFill>
                      <a:srgbClr val="CCCCCC"/>
                    </a:solidFill>
                  </a:tcPr>
                </a:tc>
                <a:tc>
                  <a:txBody>
                    <a:bodyPr/>
                    <a:lstStyle/>
                    <a:p>
                      <a:pPr marL="0" marR="0" algn="l">
                        <a:lnSpc>
                          <a:spcPct val="115000"/>
                        </a:lnSpc>
                        <a:spcBef>
                          <a:spcPts val="0"/>
                        </a:spcBef>
                        <a:spcAft>
                          <a:spcPts val="0"/>
                        </a:spcAft>
                      </a:pPr>
                      <a:r>
                        <a:rPr lang="en-US" sz="1500" dirty="0" err="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Zetron</a:t>
                      </a:r>
                      <a:r>
                        <a:rPr lang="en-US" sz="15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 needs an upgrade to be placed on the network</a:t>
                      </a:r>
                      <a:endParaRPr lang="en-US" sz="1500" dirty="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solidFill>
                      <a:srgbClr val="CCCCCC"/>
                    </a:solidFill>
                  </a:tcPr>
                </a:tc>
                <a:extLst>
                  <a:ext uri="{0D108BD9-81ED-4DB2-BD59-A6C34878D82A}">
                    <a16:rowId xmlns:a16="http://schemas.microsoft.com/office/drawing/2014/main" val="692581266"/>
                  </a:ext>
                </a:extLst>
              </a:tr>
              <a:tr h="715953">
                <a:tc>
                  <a:txBody>
                    <a:bodyPr/>
                    <a:lstStyle/>
                    <a:p>
                      <a:pPr marL="0" marR="0" algn="ctr">
                        <a:lnSpc>
                          <a:spcPct val="115000"/>
                        </a:lnSpc>
                        <a:spcBef>
                          <a:spcPts val="0"/>
                        </a:spcBef>
                        <a:spcAft>
                          <a:spcPts val="0"/>
                        </a:spcAft>
                      </a:pPr>
                      <a:r>
                        <a:rPr lang="en-US" sz="1500" b="1">
                          <a:effectLst/>
                          <a:latin typeface="Gotham" panose="02000504050000020004" pitchFamily="2" charset="0"/>
                          <a:ea typeface="Times New Roman" panose="02020603050405020304" pitchFamily="18" charset="0"/>
                          <a:cs typeface="Calibri" panose="020F0502020204030204" pitchFamily="34" charset="0"/>
                        </a:rPr>
                        <a:t>Pleasant Grove</a:t>
                      </a:r>
                      <a:endParaRPr lang="en-US" sz="150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tcPr>
                </a:tc>
                <a:tc>
                  <a:txBody>
                    <a:bodyPr/>
                    <a:lstStyle/>
                    <a:p>
                      <a:pPr marL="0" marR="0" algn="l">
                        <a:lnSpc>
                          <a:spcPct val="115000"/>
                        </a:lnSpc>
                        <a:spcBef>
                          <a:spcPts val="0"/>
                        </a:spcBef>
                        <a:spcAft>
                          <a:spcPts val="0"/>
                        </a:spcAft>
                      </a:pPr>
                      <a:r>
                        <a:rPr lang="en-US" sz="1500">
                          <a:effectLst/>
                          <a:latin typeface="Gotham" panose="02000504050000020004" pitchFamily="2" charset="0"/>
                          <a:ea typeface="Times New Roman" panose="02020603050405020304" pitchFamily="18" charset="0"/>
                          <a:cs typeface="Calibri" panose="020F0502020204030204" pitchFamily="34" charset="0"/>
                        </a:rPr>
                        <a:t>Scheduled to be placed on ANGEN and the hosted Vesta on 12/10</a:t>
                      </a:r>
                      <a:endParaRPr lang="en-US" sz="150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tcPr>
                </a:tc>
                <a:extLst>
                  <a:ext uri="{0D108BD9-81ED-4DB2-BD59-A6C34878D82A}">
                    <a16:rowId xmlns:a16="http://schemas.microsoft.com/office/drawing/2014/main" val="1230807291"/>
                  </a:ext>
                </a:extLst>
              </a:tr>
              <a:tr h="335605">
                <a:tc>
                  <a:txBody>
                    <a:bodyPr/>
                    <a:lstStyle/>
                    <a:p>
                      <a:pPr marL="0" marR="0" algn="ctr">
                        <a:lnSpc>
                          <a:spcPct val="115000"/>
                        </a:lnSpc>
                        <a:spcBef>
                          <a:spcPts val="0"/>
                        </a:spcBef>
                        <a:spcAft>
                          <a:spcPts val="0"/>
                        </a:spcAft>
                      </a:pPr>
                      <a:r>
                        <a:rPr lang="en-US" sz="1500" b="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Tallapoosa SO</a:t>
                      </a:r>
                      <a:endParaRPr lang="en-US" sz="150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solidFill>
                      <a:srgbClr val="CCCCCC"/>
                    </a:solidFill>
                  </a:tcPr>
                </a:tc>
                <a:tc>
                  <a:txBody>
                    <a:bodyPr/>
                    <a:lstStyle/>
                    <a:p>
                      <a:pPr marL="0" marR="0" algn="l">
                        <a:lnSpc>
                          <a:spcPct val="115000"/>
                        </a:lnSpc>
                        <a:spcBef>
                          <a:spcPts val="0"/>
                        </a:spcBef>
                        <a:spcAft>
                          <a:spcPts val="0"/>
                        </a:spcAft>
                      </a:pPr>
                      <a:r>
                        <a:rPr lang="en-US" sz="15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Awaiting successful cut of Lee ETS</a:t>
                      </a:r>
                      <a:endParaRPr lang="en-US" sz="1500" dirty="0">
                        <a:effectLst/>
                        <a:latin typeface="Gotham" panose="02000504050000020004" pitchFamily="2" charset="0"/>
                        <a:ea typeface="Calibri" panose="020F0502020204030204" pitchFamily="34" charset="0"/>
                        <a:cs typeface="Times New Roman" panose="02020603050405020304" pitchFamily="18" charset="0"/>
                      </a:endParaRPr>
                    </a:p>
                  </a:txBody>
                  <a:tcPr marL="64147" marR="64147" marT="0" marB="0">
                    <a:lnL>
                      <a:noFill/>
                    </a:lnL>
                    <a:lnR>
                      <a:noFill/>
                    </a:lnR>
                    <a:lnT>
                      <a:noFill/>
                    </a:lnT>
                    <a:lnB>
                      <a:noFill/>
                    </a:lnB>
                    <a:solidFill>
                      <a:srgbClr val="CCCCCC"/>
                    </a:solidFill>
                  </a:tcPr>
                </a:tc>
                <a:extLst>
                  <a:ext uri="{0D108BD9-81ED-4DB2-BD59-A6C34878D82A}">
                    <a16:rowId xmlns:a16="http://schemas.microsoft.com/office/drawing/2014/main" val="1804940905"/>
                  </a:ext>
                </a:extLst>
              </a:tr>
            </a:tbl>
          </a:graphicData>
        </a:graphic>
      </p:graphicFrame>
      <p:sp>
        <p:nvSpPr>
          <p:cNvPr id="6" name="TextBox 5">
            <a:extLst>
              <a:ext uri="{FF2B5EF4-FFF2-40B4-BE49-F238E27FC236}">
                <a16:creationId xmlns:a16="http://schemas.microsoft.com/office/drawing/2014/main" id="{E707C152-AEF2-4D17-86E4-FA44A9F815A3}"/>
              </a:ext>
            </a:extLst>
          </p:cNvPr>
          <p:cNvSpPr txBox="1"/>
          <p:nvPr/>
        </p:nvSpPr>
        <p:spPr>
          <a:xfrm>
            <a:off x="10579395"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6</a:t>
            </a:r>
          </a:p>
        </p:txBody>
      </p:sp>
    </p:spTree>
    <p:extLst>
      <p:ext uri="{BB962C8B-B14F-4D97-AF65-F5344CB8AC3E}">
        <p14:creationId xmlns:p14="http://schemas.microsoft.com/office/powerpoint/2010/main" val="37977811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61987" y="1095632"/>
            <a:ext cx="10791825" cy="656414"/>
          </a:xfrm>
        </p:spPr>
        <p:txBody>
          <a:bodyPr>
            <a:normAutofit fontScale="92500" lnSpcReduction="10000"/>
          </a:bodyPr>
          <a:lstStyle/>
          <a:p>
            <a:r>
              <a:rPr lang="en-AU" dirty="0"/>
              <a:t>Stage 3.a – Deliver wireline 9-1-1 calls directly to the PSAP instead of picking up wireline CAMA at the PSAP</a:t>
            </a:r>
            <a:endParaRPr lang="en-US" dirty="0"/>
          </a:p>
          <a:p>
            <a:endParaRPr lang="en-US" dirty="0"/>
          </a:p>
        </p:txBody>
      </p:sp>
      <p:sp>
        <p:nvSpPr>
          <p:cNvPr id="6" name="Rectangle 5"/>
          <p:cNvSpPr/>
          <p:nvPr/>
        </p:nvSpPr>
        <p:spPr>
          <a:xfrm>
            <a:off x="6096000" y="3013501"/>
            <a:ext cx="454796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Counties in green have completed Stage 3.a. </a:t>
            </a:r>
          </a:p>
        </p:txBody>
      </p:sp>
      <p:pic>
        <p:nvPicPr>
          <p:cNvPr id="7" name="Picture 6">
            <a:extLst>
              <a:ext uri="{FF2B5EF4-FFF2-40B4-BE49-F238E27FC236}">
                <a16:creationId xmlns:a16="http://schemas.microsoft.com/office/drawing/2014/main" id="{0A4D3B99-E551-44D4-830B-73E1E385D6F7}"/>
              </a:ext>
            </a:extLst>
          </p:cNvPr>
          <p:cNvPicPr/>
          <p:nvPr/>
        </p:nvPicPr>
        <p:blipFill>
          <a:blip r:embed="rId3">
            <a:extLst>
              <a:ext uri="{28A0092B-C50C-407E-A947-70E740481C1C}">
                <a14:useLocalDpi xmlns:a14="http://schemas.microsoft.com/office/drawing/2010/main" val="0"/>
              </a:ext>
            </a:extLst>
          </a:blip>
          <a:srcRect/>
          <a:stretch/>
        </p:blipFill>
        <p:spPr bwMode="auto">
          <a:xfrm>
            <a:off x="1685661" y="1752046"/>
            <a:ext cx="2960767" cy="4715429"/>
          </a:xfrm>
          <a:prstGeom prst="rect">
            <a:avLst/>
          </a:prstGeom>
          <a:noFill/>
        </p:spPr>
      </p:pic>
      <p:sp>
        <p:nvSpPr>
          <p:cNvPr id="3" name="TextBox 2">
            <a:extLst>
              <a:ext uri="{FF2B5EF4-FFF2-40B4-BE49-F238E27FC236}">
                <a16:creationId xmlns:a16="http://schemas.microsoft.com/office/drawing/2014/main" id="{AE4A9D73-3647-43BC-A172-23B8D4890E59}"/>
              </a:ext>
            </a:extLst>
          </p:cNvPr>
          <p:cNvSpPr txBox="1"/>
          <p:nvPr/>
        </p:nvSpPr>
        <p:spPr>
          <a:xfrm>
            <a:off x="10579395" y="6211669"/>
            <a:ext cx="23391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23489040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Stage 3.b – Directly receive and selectively route </a:t>
            </a:r>
            <a:r>
              <a:rPr lang="en-AU" dirty="0" err="1"/>
              <a:t>wireline</a:t>
            </a:r>
            <a:r>
              <a:rPr lang="en-AU" dirty="0"/>
              <a:t> calls</a:t>
            </a:r>
            <a:endParaRPr lang="en-US" dirty="0"/>
          </a:p>
          <a:p>
            <a:endParaRPr lang="en-US" dirty="0"/>
          </a:p>
        </p:txBody>
      </p:sp>
      <p:pic>
        <p:nvPicPr>
          <p:cNvPr id="4" name="Picture 3"/>
          <p:cNvPicPr/>
          <p:nvPr/>
        </p:nvPicPr>
        <p:blipFill rotWithShape="1">
          <a:blip r:embed="rId3"/>
          <a:srcRect t="19946" b="4951"/>
          <a:stretch/>
        </p:blipFill>
        <p:spPr bwMode="auto">
          <a:xfrm>
            <a:off x="268582" y="2371060"/>
            <a:ext cx="5526538" cy="325597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6096000" y="2905253"/>
            <a:ext cx="5357811" cy="1833643"/>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Stage 3.b consists of wireline carriers sending calls directly to our data centers and bypassing the legacy selective router. INdigital would then take over the selective routing of those wireline calls.</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BF13B3E-FE69-404D-ACE3-AEF0CCC8AB2D}"/>
              </a:ext>
            </a:extLst>
          </p:cNvPr>
          <p:cNvSpPr txBox="1"/>
          <p:nvPr/>
        </p:nvSpPr>
        <p:spPr>
          <a:xfrm>
            <a:off x="10579395"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8</a:t>
            </a:r>
          </a:p>
        </p:txBody>
      </p:sp>
    </p:spTree>
    <p:extLst>
      <p:ext uri="{BB962C8B-B14F-4D97-AF65-F5344CB8AC3E}">
        <p14:creationId xmlns:p14="http://schemas.microsoft.com/office/powerpoint/2010/main" val="3688154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Stage 3.b – Directly receive and selectively route </a:t>
            </a:r>
            <a:r>
              <a:rPr lang="en-AU" dirty="0" err="1"/>
              <a:t>wireline</a:t>
            </a:r>
            <a:r>
              <a:rPr lang="en-AU" dirty="0"/>
              <a:t> calls</a:t>
            </a:r>
            <a:endParaRPr lang="en-US" dirty="0"/>
          </a:p>
          <a:p>
            <a:endParaRPr lang="en-US" dirty="0"/>
          </a:p>
        </p:txBody>
      </p:sp>
      <p:sp>
        <p:nvSpPr>
          <p:cNvPr id="3" name="Rectangle 2">
            <a:extLst>
              <a:ext uri="{FF2B5EF4-FFF2-40B4-BE49-F238E27FC236}">
                <a16:creationId xmlns:a16="http://schemas.microsoft.com/office/drawing/2014/main" id="{4645E42F-FE4D-463A-99EE-F628C797D332}"/>
              </a:ext>
            </a:extLst>
          </p:cNvPr>
          <p:cNvSpPr/>
          <p:nvPr/>
        </p:nvSpPr>
        <p:spPr>
          <a:xfrm>
            <a:off x="5447456" y="1618556"/>
            <a:ext cx="5526538" cy="4021614"/>
          </a:xfrm>
          <a:prstGeom prst="rect">
            <a:avLst/>
          </a:prstGeom>
        </p:spPr>
        <p:txBody>
          <a:bodyPr wrap="square">
            <a:spAutoFit/>
          </a:bodyPr>
          <a:lstStyle/>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Gotham" panose="02000504050000020004" pitchFamily="2" charset="0"/>
                <a:ea typeface="Calibri" panose="020F0502020204030204" pitchFamily="34" charset="0"/>
                <a:cs typeface="Times New Roman" panose="02020603050405020304" pitchFamily="18" charset="0"/>
              </a:rPr>
              <a:t>The first step to complete step 3.b is for the PSAP to use Indigital ALI. The above map highlights where Indigital ALI is currently set-up (green) and the schedule site work in the next month (yellow). </a:t>
            </a:r>
          </a:p>
          <a:p>
            <a:pPr marL="342900" marR="0" lvl="0" indent="-342900" algn="just"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Gotham" panose="02000504050000020004" pitchFamily="2" charset="0"/>
                <a:ea typeface="Calibri" panose="020F0502020204030204" pitchFamily="34" charset="0"/>
                <a:cs typeface="Times New Roman" panose="02020603050405020304" pitchFamily="18" charset="0"/>
              </a:rPr>
              <a:t>Wireline carrier conversion is done by legacy selective router, moving from South to North.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All PSAPs must be on ANGEN in order to move forward with this stage quickly.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ED2FB08-BFFD-4314-8967-CC531403E942}"/>
              </a:ext>
            </a:extLst>
          </p:cNvPr>
          <p:cNvPicPr/>
          <p:nvPr/>
        </p:nvPicPr>
        <p:blipFill>
          <a:blip r:embed="rId3">
            <a:extLst>
              <a:ext uri="{28A0092B-C50C-407E-A947-70E740481C1C}">
                <a14:useLocalDpi xmlns:a14="http://schemas.microsoft.com/office/drawing/2010/main" val="0"/>
              </a:ext>
            </a:extLst>
          </a:blip>
          <a:srcRect/>
          <a:stretch/>
        </p:blipFill>
        <p:spPr>
          <a:xfrm>
            <a:off x="1432435" y="1774917"/>
            <a:ext cx="3416012" cy="4636516"/>
          </a:xfrm>
          <a:prstGeom prst="rect">
            <a:avLst/>
          </a:prstGeom>
        </p:spPr>
      </p:pic>
      <p:sp>
        <p:nvSpPr>
          <p:cNvPr id="4" name="TextBox 3">
            <a:extLst>
              <a:ext uri="{FF2B5EF4-FFF2-40B4-BE49-F238E27FC236}">
                <a16:creationId xmlns:a16="http://schemas.microsoft.com/office/drawing/2014/main" id="{CE6AC96B-A244-4185-BF22-E5BC4D677311}"/>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8</a:t>
            </a:r>
          </a:p>
        </p:txBody>
      </p:sp>
    </p:spTree>
    <p:extLst>
      <p:ext uri="{BB962C8B-B14F-4D97-AF65-F5344CB8AC3E}">
        <p14:creationId xmlns:p14="http://schemas.microsoft.com/office/powerpoint/2010/main" val="2262544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Stage 3.b – Directly receive and selectively route wireline calls - Wiregrass</a:t>
            </a:r>
            <a:endParaRPr lang="en-US" dirty="0"/>
          </a:p>
          <a:p>
            <a:endParaRPr lang="en-US" dirty="0"/>
          </a:p>
        </p:txBody>
      </p:sp>
      <p:graphicFrame>
        <p:nvGraphicFramePr>
          <p:cNvPr id="3" name="Table 2">
            <a:extLst>
              <a:ext uri="{FF2B5EF4-FFF2-40B4-BE49-F238E27FC236}">
                <a16:creationId xmlns:a16="http://schemas.microsoft.com/office/drawing/2014/main" id="{89524A1D-B7FC-4E29-B986-6F65474122C6}"/>
              </a:ext>
            </a:extLst>
          </p:cNvPr>
          <p:cNvGraphicFramePr>
            <a:graphicFrameLocks noGrp="1"/>
          </p:cNvGraphicFramePr>
          <p:nvPr>
            <p:extLst/>
          </p:nvPr>
        </p:nvGraphicFramePr>
        <p:xfrm>
          <a:off x="1714608" y="1774916"/>
          <a:ext cx="8343792" cy="4530193"/>
        </p:xfrm>
        <a:graphic>
          <a:graphicData uri="http://schemas.openxmlformats.org/drawingml/2006/table">
            <a:tbl>
              <a:tblPr firstRow="1" firstCol="1" bandRow="1"/>
              <a:tblGrid>
                <a:gridCol w="3978103">
                  <a:extLst>
                    <a:ext uri="{9D8B030D-6E8A-4147-A177-3AD203B41FA5}">
                      <a16:colId xmlns:a16="http://schemas.microsoft.com/office/drawing/2014/main" val="4063816197"/>
                    </a:ext>
                  </a:extLst>
                </a:gridCol>
                <a:gridCol w="4365689">
                  <a:extLst>
                    <a:ext uri="{9D8B030D-6E8A-4147-A177-3AD203B41FA5}">
                      <a16:colId xmlns:a16="http://schemas.microsoft.com/office/drawing/2014/main" val="1707500762"/>
                    </a:ext>
                  </a:extLst>
                </a:gridCol>
              </a:tblGrid>
              <a:tr h="320536">
                <a:tc>
                  <a:txBody>
                    <a:bodyPr/>
                    <a:lstStyle/>
                    <a:p>
                      <a:pPr marL="0" marR="0" algn="ctr">
                        <a:lnSpc>
                          <a:spcPct val="115000"/>
                        </a:lnSpc>
                        <a:spcBef>
                          <a:spcPts val="0"/>
                        </a:spcBef>
                        <a:spcAft>
                          <a:spcPts val="0"/>
                        </a:spcAft>
                      </a:pPr>
                      <a:r>
                        <a:rPr lang="en-US" sz="2000" b="1"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Have Been Migrated</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To be Migrated</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932709495"/>
                  </a:ext>
                </a:extLst>
              </a:tr>
              <a:tr h="683761">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AT&amp;T Mobility</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Bright house (Network not ready)</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1442034974"/>
                  </a:ext>
                </a:extLst>
              </a:tr>
              <a:tr h="320536">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Level 3</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Verizon Business</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3070544864"/>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Comcast</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Troy Cable (Moves 09/08)</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3465547858"/>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Intrado/West</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AT&amp;T CLEC</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222054966"/>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Verizon Wireless</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Century Link (Last to Move)</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2871568115"/>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Southern Link</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Frontier</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25409741"/>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Sprint</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TDS</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1895975289"/>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TCS</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l"/>
                      <a:endParaRPr lang="en-US" sz="2000" dirty="0">
                        <a:solidFill>
                          <a:srgbClr val="000000"/>
                        </a:solidFill>
                        <a:effectLst/>
                        <a:latin typeface="Gotham" panose="02000504050000020004" pitchFamily="2"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204321290"/>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T-Mobile</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 </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1804658598"/>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Intelloquent</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 </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556322347"/>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Bandwith</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 </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2376306990"/>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AT&amp;T ILEC</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 </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1070634841"/>
                  </a:ext>
                </a:extLst>
              </a:tr>
            </a:tbl>
          </a:graphicData>
        </a:graphic>
      </p:graphicFrame>
      <p:sp>
        <p:nvSpPr>
          <p:cNvPr id="4" name="TextBox 3">
            <a:extLst>
              <a:ext uri="{FF2B5EF4-FFF2-40B4-BE49-F238E27FC236}">
                <a16:creationId xmlns:a16="http://schemas.microsoft.com/office/drawing/2014/main" id="{0A0E95F3-AC68-4D60-8175-EE8F836B3D8F}"/>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9</a:t>
            </a:r>
          </a:p>
        </p:txBody>
      </p:sp>
    </p:spTree>
    <p:extLst>
      <p:ext uri="{BB962C8B-B14F-4D97-AF65-F5344CB8AC3E}">
        <p14:creationId xmlns:p14="http://schemas.microsoft.com/office/powerpoint/2010/main" val="9073317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85000" lnSpcReduction="10000"/>
          </a:bodyPr>
          <a:lstStyle/>
          <a:p>
            <a:r>
              <a:rPr lang="en-AU" dirty="0"/>
              <a:t>Stage 3.b – Directly receive and selectively route wireline calls – </a:t>
            </a:r>
            <a:r>
              <a:rPr lang="en-US" dirty="0"/>
              <a:t>Mobile Legacy Selective Router</a:t>
            </a:r>
          </a:p>
        </p:txBody>
      </p:sp>
      <p:graphicFrame>
        <p:nvGraphicFramePr>
          <p:cNvPr id="3" name="Table 2">
            <a:extLst>
              <a:ext uri="{FF2B5EF4-FFF2-40B4-BE49-F238E27FC236}">
                <a16:creationId xmlns:a16="http://schemas.microsoft.com/office/drawing/2014/main" id="{CF283CCA-04B9-4241-B7A5-5ECCBDCD220C}"/>
              </a:ext>
            </a:extLst>
          </p:cNvPr>
          <p:cNvGraphicFramePr>
            <a:graphicFrameLocks noGrp="1"/>
          </p:cNvGraphicFramePr>
          <p:nvPr>
            <p:extLst/>
          </p:nvPr>
        </p:nvGraphicFramePr>
        <p:xfrm>
          <a:off x="1328516" y="1917230"/>
          <a:ext cx="9534968" cy="4082738"/>
        </p:xfrm>
        <a:graphic>
          <a:graphicData uri="http://schemas.openxmlformats.org/drawingml/2006/table">
            <a:tbl>
              <a:tblPr firstRow="1" firstCol="1" bandRow="1"/>
              <a:tblGrid>
                <a:gridCol w="4214733">
                  <a:extLst>
                    <a:ext uri="{9D8B030D-6E8A-4147-A177-3AD203B41FA5}">
                      <a16:colId xmlns:a16="http://schemas.microsoft.com/office/drawing/2014/main" val="3486286265"/>
                    </a:ext>
                  </a:extLst>
                </a:gridCol>
                <a:gridCol w="5320235">
                  <a:extLst>
                    <a:ext uri="{9D8B030D-6E8A-4147-A177-3AD203B41FA5}">
                      <a16:colId xmlns:a16="http://schemas.microsoft.com/office/drawing/2014/main" val="3453799253"/>
                    </a:ext>
                  </a:extLst>
                </a:gridCol>
              </a:tblGrid>
              <a:tr h="337255">
                <a:tc>
                  <a:txBody>
                    <a:bodyPr/>
                    <a:lstStyle/>
                    <a:p>
                      <a:pPr marL="0" marR="0" algn="ctr">
                        <a:lnSpc>
                          <a:spcPct val="115000"/>
                        </a:lnSpc>
                        <a:spcBef>
                          <a:spcPts val="0"/>
                        </a:spcBef>
                        <a:spcAft>
                          <a:spcPts val="0"/>
                        </a:spcAft>
                      </a:pPr>
                      <a:r>
                        <a:rPr lang="en-US" sz="2400" b="1"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Have Been Migrated</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To be Migrated</a:t>
                      </a:r>
                      <a:endParaRPr lang="en-US" sz="24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9116649"/>
                  </a:ext>
                </a:extLst>
              </a:tr>
              <a:tr h="337255">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AT&amp;T Mobility</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0CECE"/>
                    </a:solidFill>
                  </a:tcPr>
                </a:tc>
                <a:tc>
                  <a:txBody>
                    <a:bodyPr/>
                    <a:lstStyle/>
                    <a:p>
                      <a:pPr marL="0" marR="0" algn="ctr">
                        <a:lnSpc>
                          <a:spcPct val="115000"/>
                        </a:lnSpc>
                        <a:spcBef>
                          <a:spcPts val="0"/>
                        </a:spcBef>
                        <a:spcAft>
                          <a:spcPts val="0"/>
                        </a:spcAft>
                      </a:pPr>
                      <a:r>
                        <a:rPr lang="en-US" sz="2400" dirty="0" err="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Brighthouse</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0CECE"/>
                    </a:solidFill>
                  </a:tcPr>
                </a:tc>
                <a:extLst>
                  <a:ext uri="{0D108BD9-81ED-4DB2-BD59-A6C34878D82A}">
                    <a16:rowId xmlns:a16="http://schemas.microsoft.com/office/drawing/2014/main" val="2724427803"/>
                  </a:ext>
                </a:extLst>
              </a:tr>
              <a:tr h="337255">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Level 3</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Verizon Business</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86829576"/>
                  </a:ext>
                </a:extLst>
              </a:tr>
              <a:tr h="337255">
                <a:tc>
                  <a:txBody>
                    <a:bodyPr/>
                    <a:lstStyle/>
                    <a:p>
                      <a:pPr marL="0" marR="0" algn="ctr">
                        <a:lnSpc>
                          <a:spcPct val="115000"/>
                        </a:lnSpc>
                        <a:spcBef>
                          <a:spcPts val="0"/>
                        </a:spcBef>
                        <a:spcAft>
                          <a:spcPts val="0"/>
                        </a:spcAft>
                      </a:pPr>
                      <a:r>
                        <a:rPr lang="en-US" sz="24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Verizon Wireless</a:t>
                      </a:r>
                      <a:endParaRPr lang="en-US" sz="24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AT&amp;T ILEC</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extLst>
                  <a:ext uri="{0D108BD9-81ED-4DB2-BD59-A6C34878D82A}">
                    <a16:rowId xmlns:a16="http://schemas.microsoft.com/office/drawing/2014/main" val="2569146636"/>
                  </a:ext>
                </a:extLst>
              </a:tr>
              <a:tr h="337255">
                <a:tc>
                  <a:txBody>
                    <a:bodyPr/>
                    <a:lstStyle/>
                    <a:p>
                      <a:pPr marL="0" marR="0" algn="ctr">
                        <a:lnSpc>
                          <a:spcPct val="115000"/>
                        </a:lnSpc>
                        <a:spcBef>
                          <a:spcPts val="0"/>
                        </a:spcBef>
                        <a:spcAft>
                          <a:spcPts val="0"/>
                        </a:spcAft>
                      </a:pPr>
                      <a:r>
                        <a:rPr lang="en-US" sz="24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Southern Link</a:t>
                      </a:r>
                      <a:endParaRPr lang="en-US" sz="24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AT&amp;T CLEC</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5064084"/>
                  </a:ext>
                </a:extLst>
              </a:tr>
              <a:tr h="337255">
                <a:tc>
                  <a:txBody>
                    <a:bodyPr/>
                    <a:lstStyle/>
                    <a:p>
                      <a:pPr marL="0" marR="0" algn="ctr">
                        <a:lnSpc>
                          <a:spcPct val="115000"/>
                        </a:lnSpc>
                        <a:spcBef>
                          <a:spcPts val="0"/>
                        </a:spcBef>
                        <a:spcAft>
                          <a:spcPts val="0"/>
                        </a:spcAft>
                      </a:pPr>
                      <a:r>
                        <a:rPr lang="en-US" sz="24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Sprint</a:t>
                      </a:r>
                      <a:endParaRPr lang="en-US" sz="24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Comcast</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extLst>
                  <a:ext uri="{0D108BD9-81ED-4DB2-BD59-A6C34878D82A}">
                    <a16:rowId xmlns:a16="http://schemas.microsoft.com/office/drawing/2014/main" val="3795118251"/>
                  </a:ext>
                </a:extLst>
              </a:tr>
              <a:tr h="337255">
                <a:tc>
                  <a:txBody>
                    <a:bodyPr/>
                    <a:lstStyle/>
                    <a:p>
                      <a:pPr marL="0" marR="0" algn="ctr">
                        <a:lnSpc>
                          <a:spcPct val="115000"/>
                        </a:lnSpc>
                        <a:spcBef>
                          <a:spcPts val="0"/>
                        </a:spcBef>
                        <a:spcAft>
                          <a:spcPts val="0"/>
                        </a:spcAft>
                      </a:pPr>
                      <a:r>
                        <a:rPr lang="en-US" sz="24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TCS</a:t>
                      </a:r>
                      <a:endParaRPr lang="en-US" sz="24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Frontier</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12065964"/>
                  </a:ext>
                </a:extLst>
              </a:tr>
              <a:tr h="337255">
                <a:tc>
                  <a:txBody>
                    <a:bodyPr/>
                    <a:lstStyle/>
                    <a:p>
                      <a:pPr marL="0" marR="0" algn="ctr">
                        <a:lnSpc>
                          <a:spcPct val="115000"/>
                        </a:lnSpc>
                        <a:spcBef>
                          <a:spcPts val="0"/>
                        </a:spcBef>
                        <a:spcAft>
                          <a:spcPts val="0"/>
                        </a:spcAft>
                      </a:pPr>
                      <a:r>
                        <a:rPr lang="en-US" sz="24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T-Mobile</a:t>
                      </a:r>
                      <a:endParaRPr lang="en-US" sz="24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TDS</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extLst>
                  <a:ext uri="{0D108BD9-81ED-4DB2-BD59-A6C34878D82A}">
                    <a16:rowId xmlns:a16="http://schemas.microsoft.com/office/drawing/2014/main" val="4072732761"/>
                  </a:ext>
                </a:extLst>
              </a:tr>
              <a:tr h="337255">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 Century Link</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400" dirty="0" err="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Intrado</a:t>
                      </a: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/West</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60393580"/>
                  </a:ext>
                </a:extLst>
              </a:tr>
              <a:tr h="337255">
                <a:tc>
                  <a:txBody>
                    <a:bodyPr/>
                    <a:lstStyle/>
                    <a:p>
                      <a:pPr marL="0" marR="0" algn="ctr">
                        <a:lnSpc>
                          <a:spcPct val="115000"/>
                        </a:lnSpc>
                        <a:spcBef>
                          <a:spcPts val="0"/>
                        </a:spcBef>
                        <a:spcAft>
                          <a:spcPts val="0"/>
                        </a:spcAft>
                      </a:pPr>
                      <a:r>
                        <a:rPr lang="en-US" sz="24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 </a:t>
                      </a:r>
                      <a:endParaRPr lang="en-US" sz="24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marL="0" marR="0" algn="ctr">
                        <a:lnSpc>
                          <a:spcPct val="115000"/>
                        </a:lnSpc>
                        <a:spcBef>
                          <a:spcPts val="0"/>
                        </a:spcBef>
                        <a:spcAft>
                          <a:spcPts val="0"/>
                        </a:spcAft>
                      </a:pPr>
                      <a:r>
                        <a:rPr lang="en-US" sz="2400" dirty="0" err="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Intelloquent</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extLst>
                  <a:ext uri="{0D108BD9-81ED-4DB2-BD59-A6C34878D82A}">
                    <a16:rowId xmlns:a16="http://schemas.microsoft.com/office/drawing/2014/main" val="4216413484"/>
                  </a:ext>
                </a:extLst>
              </a:tr>
              <a:tr h="337255">
                <a:tc>
                  <a:txBody>
                    <a:bodyPr/>
                    <a:lstStyle/>
                    <a:p>
                      <a:pPr marL="0" marR="0" algn="ctr">
                        <a:lnSpc>
                          <a:spcPct val="115000"/>
                        </a:lnSpc>
                        <a:spcBef>
                          <a:spcPts val="0"/>
                        </a:spcBef>
                        <a:spcAft>
                          <a:spcPts val="0"/>
                        </a:spcAft>
                      </a:pPr>
                      <a:r>
                        <a:rPr lang="en-US" sz="24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 </a:t>
                      </a:r>
                      <a:endParaRPr lang="en-US" sz="24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400" dirty="0" err="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Bandwith</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55923915"/>
                  </a:ext>
                </a:extLst>
              </a:tr>
            </a:tbl>
          </a:graphicData>
        </a:graphic>
      </p:graphicFrame>
      <p:sp>
        <p:nvSpPr>
          <p:cNvPr id="4" name="TextBox 3">
            <a:extLst>
              <a:ext uri="{FF2B5EF4-FFF2-40B4-BE49-F238E27FC236}">
                <a16:creationId xmlns:a16="http://schemas.microsoft.com/office/drawing/2014/main" id="{6868D144-4CD8-4E31-9508-FFD8E5BBE924}"/>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9</a:t>
            </a:r>
          </a:p>
        </p:txBody>
      </p:sp>
    </p:spTree>
    <p:extLst>
      <p:ext uri="{BB962C8B-B14F-4D97-AF65-F5344CB8AC3E}">
        <p14:creationId xmlns:p14="http://schemas.microsoft.com/office/powerpoint/2010/main" val="34011600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AU" dirty="0"/>
              <a:t>Stage 4 – Install and enable </a:t>
            </a:r>
            <a:r>
              <a:rPr lang="en-AU" dirty="0" err="1"/>
              <a:t>Texty</a:t>
            </a:r>
            <a:r>
              <a:rPr lang="en-AU" dirty="0"/>
              <a:t> in the PSAP</a:t>
            </a:r>
            <a:endParaRPr lang="en-US" dirty="0"/>
          </a:p>
          <a:p>
            <a:endParaRPr lang="en-US" dirty="0"/>
          </a:p>
        </p:txBody>
      </p:sp>
      <p:sp>
        <p:nvSpPr>
          <p:cNvPr id="3" name="Rectangle 2">
            <a:extLst>
              <a:ext uri="{FF2B5EF4-FFF2-40B4-BE49-F238E27FC236}">
                <a16:creationId xmlns:a16="http://schemas.microsoft.com/office/drawing/2014/main" id="{CED60D09-751C-4BF8-8CFB-2CB55E674A63}"/>
              </a:ext>
            </a:extLst>
          </p:cNvPr>
          <p:cNvSpPr/>
          <p:nvPr/>
        </p:nvSpPr>
        <p:spPr>
          <a:xfrm>
            <a:off x="825796" y="2764459"/>
            <a:ext cx="6096000" cy="1329082"/>
          </a:xfrm>
          <a:prstGeom prst="rect">
            <a:avLst/>
          </a:prstGeom>
        </p:spPr>
        <p:txBody>
          <a:bodyPr>
            <a:spAutoFit/>
          </a:bodyPr>
          <a:lstStyle/>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Gotham" panose="02000504050000020004" pitchFamily="2" charset="0"/>
                <a:ea typeface="Calibri" panose="020F0502020204030204" pitchFamily="34" charset="0"/>
                <a:cs typeface="Times New Roman" panose="02020603050405020304" pitchFamily="18" charset="0"/>
              </a:rPr>
              <a:t>99% of the population is currently served by outbound Texty. </a:t>
            </a: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Gotham" panose="02000504050000020004" pitchFamily="2" charset="0"/>
                <a:ea typeface="Calibri" panose="020F0502020204030204" pitchFamily="34" charset="0"/>
                <a:cs typeface="Times New Roman" panose="02020603050405020304" pitchFamily="18" charset="0"/>
              </a:rPr>
              <a:t>94% of the population is currently served by inbound Texty.</a:t>
            </a:r>
          </a:p>
        </p:txBody>
      </p:sp>
      <p:pic>
        <p:nvPicPr>
          <p:cNvPr id="6" name="Picture 5">
            <a:extLst>
              <a:ext uri="{FF2B5EF4-FFF2-40B4-BE49-F238E27FC236}">
                <a16:creationId xmlns:a16="http://schemas.microsoft.com/office/drawing/2014/main" id="{770CB553-65D7-48A8-9153-3AC3DC73FC1F}"/>
              </a:ext>
            </a:extLst>
          </p:cNvPr>
          <p:cNvPicPr/>
          <p:nvPr/>
        </p:nvPicPr>
        <p:blipFill>
          <a:blip r:embed="rId3" cstate="print">
            <a:extLst>
              <a:ext uri="{28A0092B-C50C-407E-A947-70E740481C1C}">
                <a14:useLocalDpi xmlns:a14="http://schemas.microsoft.com/office/drawing/2010/main" val="0"/>
              </a:ext>
            </a:extLst>
          </a:blip>
          <a:srcRect/>
          <a:stretch/>
        </p:blipFill>
        <p:spPr bwMode="auto">
          <a:xfrm>
            <a:off x="7050624" y="849401"/>
            <a:ext cx="4274357" cy="5531520"/>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93841F88-6A52-4EEB-A421-9326852E66E6}"/>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11</a:t>
            </a:r>
          </a:p>
        </p:txBody>
      </p:sp>
    </p:spTree>
    <p:extLst>
      <p:ext uri="{BB962C8B-B14F-4D97-AF65-F5344CB8AC3E}">
        <p14:creationId xmlns:p14="http://schemas.microsoft.com/office/powerpoint/2010/main" val="37102532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AU" dirty="0"/>
              <a:t>Stage 4 – Install and enable </a:t>
            </a:r>
            <a:r>
              <a:rPr lang="en-AU" dirty="0" err="1"/>
              <a:t>Texty</a:t>
            </a:r>
            <a:r>
              <a:rPr lang="en-AU" dirty="0"/>
              <a:t> in the PSAP</a:t>
            </a:r>
            <a:endParaRPr lang="en-US" dirty="0"/>
          </a:p>
          <a:p>
            <a:endParaRPr lang="en-US" dirty="0"/>
          </a:p>
        </p:txBody>
      </p:sp>
      <p:graphicFrame>
        <p:nvGraphicFramePr>
          <p:cNvPr id="3" name="Table 2">
            <a:extLst>
              <a:ext uri="{FF2B5EF4-FFF2-40B4-BE49-F238E27FC236}">
                <a16:creationId xmlns:a16="http://schemas.microsoft.com/office/drawing/2014/main" id="{58C54A83-FFC2-4176-8FBC-8407C1234039}"/>
              </a:ext>
            </a:extLst>
          </p:cNvPr>
          <p:cNvGraphicFramePr>
            <a:graphicFrameLocks noGrp="1"/>
          </p:cNvGraphicFramePr>
          <p:nvPr>
            <p:extLst/>
          </p:nvPr>
        </p:nvGraphicFramePr>
        <p:xfrm>
          <a:off x="2767" y="3858"/>
          <a:ext cx="12189234" cy="6854140"/>
        </p:xfrm>
        <a:graphic>
          <a:graphicData uri="http://schemas.openxmlformats.org/drawingml/2006/table">
            <a:tbl>
              <a:tblPr firstRow="1" firstCol="1" bandRow="1"/>
              <a:tblGrid>
                <a:gridCol w="2447415">
                  <a:extLst>
                    <a:ext uri="{9D8B030D-6E8A-4147-A177-3AD203B41FA5}">
                      <a16:colId xmlns:a16="http://schemas.microsoft.com/office/drawing/2014/main" val="1563239134"/>
                    </a:ext>
                  </a:extLst>
                </a:gridCol>
                <a:gridCol w="7107934">
                  <a:extLst>
                    <a:ext uri="{9D8B030D-6E8A-4147-A177-3AD203B41FA5}">
                      <a16:colId xmlns:a16="http://schemas.microsoft.com/office/drawing/2014/main" val="2421521701"/>
                    </a:ext>
                  </a:extLst>
                </a:gridCol>
                <a:gridCol w="2633885">
                  <a:extLst>
                    <a:ext uri="{9D8B030D-6E8A-4147-A177-3AD203B41FA5}">
                      <a16:colId xmlns:a16="http://schemas.microsoft.com/office/drawing/2014/main" val="3214476982"/>
                    </a:ext>
                  </a:extLst>
                </a:gridCol>
              </a:tblGrid>
              <a:tr h="801371">
                <a:tc>
                  <a:txBody>
                    <a:bodyPr/>
                    <a:lstStyle/>
                    <a:p>
                      <a:pPr marL="0" marR="0" algn="ctr">
                        <a:lnSpc>
                          <a:spcPct val="115000"/>
                        </a:lnSpc>
                        <a:spcBef>
                          <a:spcPts val="0"/>
                        </a:spcBef>
                        <a:spcAft>
                          <a:spcPts val="1000"/>
                        </a:spcAft>
                      </a:pPr>
                      <a:r>
                        <a:rPr lang="en-US" sz="1800" b="1" dirty="0">
                          <a:effectLst/>
                          <a:latin typeface="Gotham" panose="02000504050000020004" pitchFamily="2" charset="0"/>
                          <a:ea typeface="Calibri" panose="020F0502020204030204" pitchFamily="34" charset="0"/>
                          <a:cs typeface="Times New Roman" panose="02020603050405020304" pitchFamily="18" charset="0"/>
                        </a:rPr>
                        <a:t>PSAP</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BDBD"/>
                    </a:solidFill>
                  </a:tcPr>
                </a:tc>
                <a:tc>
                  <a:txBody>
                    <a:bodyPr/>
                    <a:lstStyle/>
                    <a:p>
                      <a:pPr marL="0" marR="0" algn="ctr">
                        <a:lnSpc>
                          <a:spcPct val="115000"/>
                        </a:lnSpc>
                        <a:spcBef>
                          <a:spcPts val="0"/>
                        </a:spcBef>
                        <a:spcAft>
                          <a:spcPts val="1000"/>
                        </a:spcAft>
                      </a:pPr>
                      <a:r>
                        <a:rPr lang="en-US" sz="1800" b="1"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Status</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BDBD"/>
                    </a:solidFill>
                  </a:tcPr>
                </a:tc>
                <a:tc>
                  <a:txBody>
                    <a:bodyPr/>
                    <a:lstStyle/>
                    <a:p>
                      <a:pPr marL="0" marR="0" algn="ctr">
                        <a:lnSpc>
                          <a:spcPct val="115000"/>
                        </a:lnSpc>
                        <a:spcBef>
                          <a:spcPts val="0"/>
                        </a:spcBef>
                        <a:spcAft>
                          <a:spcPts val="1000"/>
                        </a:spcAft>
                      </a:pPr>
                      <a:r>
                        <a:rPr lang="en-US" sz="1800" b="1"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Inbound Text Availability</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BDBD"/>
                    </a:solidFill>
                  </a:tcPr>
                </a:tc>
                <a:extLst>
                  <a:ext uri="{0D108BD9-81ED-4DB2-BD59-A6C34878D82A}">
                    <a16:rowId xmlns:a16="http://schemas.microsoft.com/office/drawing/2014/main" val="2294220016"/>
                  </a:ext>
                </a:extLst>
              </a:tr>
              <a:tr h="801371">
                <a:tc>
                  <a:txBody>
                    <a:bodyPr/>
                    <a:lstStyle/>
                    <a:p>
                      <a:pPr marL="0" marR="0" algn="ctr">
                        <a:lnSpc>
                          <a:spcPct val="115000"/>
                        </a:lnSpc>
                        <a:spcBef>
                          <a:spcPts val="0"/>
                        </a:spcBef>
                        <a:spcAft>
                          <a:spcPts val="1000"/>
                        </a:spcAft>
                      </a:pPr>
                      <a:r>
                        <a:rPr lang="en-US" sz="18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Hueytown</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8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No response to my July 27th correspondence</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8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Answered by Jefferson 911</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09997238"/>
                  </a:ext>
                </a:extLst>
              </a:tr>
              <a:tr h="801371">
                <a:tc>
                  <a:txBody>
                    <a:bodyPr/>
                    <a:lstStyle/>
                    <a:p>
                      <a:pPr marL="0" marR="0" algn="ctr">
                        <a:lnSpc>
                          <a:spcPct val="115000"/>
                        </a:lnSpc>
                        <a:spcBef>
                          <a:spcPts val="0"/>
                        </a:spcBef>
                        <a:spcAft>
                          <a:spcPts val="1000"/>
                        </a:spcAft>
                      </a:pPr>
                      <a:r>
                        <a:rPr lang="en-US" sz="18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Irondale</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1000"/>
                        </a:spcAft>
                      </a:pPr>
                      <a:r>
                        <a:rPr lang="en-US" sz="18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No response to my July 27th correspondence</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1000"/>
                        </a:spcAft>
                      </a:pPr>
                      <a:r>
                        <a:rPr lang="en-US" sz="18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Answered by Jefferson 911</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4168541348"/>
                  </a:ext>
                </a:extLst>
              </a:tr>
              <a:tr h="801371">
                <a:tc>
                  <a:txBody>
                    <a:bodyPr/>
                    <a:lstStyle/>
                    <a:p>
                      <a:pPr marL="0" marR="0" algn="ctr">
                        <a:lnSpc>
                          <a:spcPct val="115000"/>
                        </a:lnSpc>
                        <a:spcBef>
                          <a:spcPts val="0"/>
                        </a:spcBef>
                        <a:spcAft>
                          <a:spcPts val="1000"/>
                        </a:spcAft>
                      </a:pPr>
                      <a:r>
                        <a:rPr lang="en-US" sz="18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Lauderdale</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8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9-1-1 Board would like to wait until after the ANGEN cut to turn up Texty inbound</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8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None</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43714244"/>
                  </a:ext>
                </a:extLst>
              </a:tr>
              <a:tr h="801371">
                <a:tc>
                  <a:txBody>
                    <a:bodyPr/>
                    <a:lstStyle/>
                    <a:p>
                      <a:pPr marL="0" marR="0" algn="ctr">
                        <a:lnSpc>
                          <a:spcPct val="115000"/>
                        </a:lnSpc>
                        <a:spcBef>
                          <a:spcPts val="0"/>
                        </a:spcBef>
                        <a:spcAft>
                          <a:spcPts val="1000"/>
                        </a:spcAft>
                      </a:pPr>
                      <a:r>
                        <a:rPr lang="en-US" sz="18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Lee</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1000"/>
                        </a:spcAft>
                      </a:pPr>
                      <a:r>
                        <a:rPr lang="en-US" sz="18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The 9-1-1 Board voted to not go forward with text-for-911 implementation</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1000"/>
                        </a:spcAft>
                      </a:pPr>
                      <a:r>
                        <a:rPr lang="en-US" sz="18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Answered by Auburn</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761894714"/>
                  </a:ext>
                </a:extLst>
              </a:tr>
              <a:tr h="443172">
                <a:tc>
                  <a:txBody>
                    <a:bodyPr/>
                    <a:lstStyle/>
                    <a:p>
                      <a:pPr marL="0" marR="0" algn="ctr">
                        <a:lnSpc>
                          <a:spcPct val="115000"/>
                        </a:lnSpc>
                        <a:spcBef>
                          <a:spcPts val="0"/>
                        </a:spcBef>
                        <a:spcAft>
                          <a:spcPts val="1000"/>
                        </a:spcAft>
                      </a:pPr>
                      <a:r>
                        <a:rPr lang="en-US" sz="18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Madison</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8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Inbound text to be turned up on 12/08/20</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8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None</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40284480"/>
                  </a:ext>
                </a:extLst>
              </a:tr>
              <a:tr h="801371">
                <a:tc>
                  <a:txBody>
                    <a:bodyPr/>
                    <a:lstStyle/>
                    <a:p>
                      <a:pPr marL="0" marR="0" algn="ctr">
                        <a:lnSpc>
                          <a:spcPct val="115000"/>
                        </a:lnSpc>
                        <a:spcBef>
                          <a:spcPts val="0"/>
                        </a:spcBef>
                        <a:spcAft>
                          <a:spcPts val="1000"/>
                        </a:spcAft>
                      </a:pPr>
                      <a:r>
                        <a:rPr lang="en-US" sz="18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Midfield</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1000"/>
                        </a:spcAft>
                      </a:pPr>
                      <a:r>
                        <a:rPr lang="en-US" sz="18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No response to my July 27th correspondence</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1000"/>
                        </a:spcAft>
                      </a:pPr>
                      <a:r>
                        <a:rPr lang="en-US" sz="18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Answered by Jefferson 911</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770731355"/>
                  </a:ext>
                </a:extLst>
              </a:tr>
              <a:tr h="801371">
                <a:tc>
                  <a:txBody>
                    <a:bodyPr/>
                    <a:lstStyle/>
                    <a:p>
                      <a:pPr marL="0" marR="0" algn="ctr">
                        <a:lnSpc>
                          <a:spcPct val="115000"/>
                        </a:lnSpc>
                        <a:spcBef>
                          <a:spcPts val="0"/>
                        </a:spcBef>
                        <a:spcAft>
                          <a:spcPts val="1000"/>
                        </a:spcAft>
                      </a:pPr>
                      <a:r>
                        <a:rPr lang="en-US" sz="18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Pleasant Grove</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8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No response to my July 27th correspondence</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18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Answered by Jefferson 911</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16161685"/>
                  </a:ext>
                </a:extLst>
              </a:tr>
              <a:tr h="801371">
                <a:tc>
                  <a:txBody>
                    <a:bodyPr/>
                    <a:lstStyle/>
                    <a:p>
                      <a:pPr marL="0" marR="0" algn="ctr">
                        <a:lnSpc>
                          <a:spcPct val="115000"/>
                        </a:lnSpc>
                        <a:spcBef>
                          <a:spcPts val="0"/>
                        </a:spcBef>
                        <a:spcAft>
                          <a:spcPts val="1000"/>
                        </a:spcAft>
                      </a:pPr>
                      <a:r>
                        <a:rPr lang="en-US" sz="18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Tarrant</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1000"/>
                        </a:spcAft>
                      </a:pPr>
                      <a:r>
                        <a:rPr lang="en-US" sz="18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No response to my July 27th correspondence</a:t>
                      </a:r>
                      <a:endParaRPr lang="en-US" sz="18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1000"/>
                        </a:spcAft>
                      </a:pPr>
                      <a:r>
                        <a:rPr lang="en-US" sz="18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Answered by Jefferson 911</a:t>
                      </a:r>
                      <a:endParaRPr lang="en-US" sz="18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2027967778"/>
                  </a:ext>
                </a:extLst>
              </a:tr>
            </a:tbl>
          </a:graphicData>
        </a:graphic>
      </p:graphicFrame>
    </p:spTree>
    <p:extLst>
      <p:ext uri="{BB962C8B-B14F-4D97-AF65-F5344CB8AC3E}">
        <p14:creationId xmlns:p14="http://schemas.microsoft.com/office/powerpoint/2010/main" val="33507641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txBox="1">
            <a:spLocks/>
          </p:cNvSpPr>
          <p:nvPr/>
        </p:nvSpPr>
        <p:spPr>
          <a:xfrm>
            <a:off x="180976" y="1544256"/>
            <a:ext cx="4044211" cy="4627880"/>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5000"/>
              </a:lnSpc>
              <a:spcBef>
                <a:spcPts val="0"/>
              </a:spcBef>
              <a:spcAft>
                <a:spcPts val="10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There was a total of 1,610 inbound and 7,344 outbound text sessions for the reporting period – 81% of all text messages were PSAP initiated.</a:t>
            </a:r>
          </a:p>
          <a:p>
            <a:pPr marL="0" marR="0" lvl="0" indent="0" algn="l" defTabSz="914400" rtl="0" eaLnBrk="1" fontAlgn="auto" latinLnBrk="0" hangingPunct="1">
              <a:lnSpc>
                <a:spcPct val="115000"/>
              </a:lnSpc>
              <a:spcBef>
                <a:spcPts val="0"/>
              </a:spcBef>
              <a:spcAft>
                <a:spcPts val="10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 Please note that Baldwin County starts a text for every open line or hang-up. </a:t>
            </a:r>
          </a:p>
          <a:p>
            <a:pPr marL="0" marR="0" lvl="0" indent="0" algn="l" defTabSz="914400" rtl="0" eaLnBrk="1" fontAlgn="auto" latinLnBrk="0" hangingPunct="1">
              <a:lnSpc>
                <a:spcPct val="115000"/>
              </a:lnSpc>
              <a:spcBef>
                <a:spcPts val="0"/>
              </a:spcBef>
              <a:spcAft>
                <a:spcPts val="10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Calhoun County performs inbound testing multiple times a day.</a:t>
            </a:r>
          </a:p>
        </p:txBody>
      </p:sp>
      <p:graphicFrame>
        <p:nvGraphicFramePr>
          <p:cNvPr id="4" name="Chart 3">
            <a:extLst>
              <a:ext uri="{FF2B5EF4-FFF2-40B4-BE49-F238E27FC236}">
                <a16:creationId xmlns:a16="http://schemas.microsoft.com/office/drawing/2014/main" id="{5B33DBC3-D407-49CE-9F3C-4DB5DAE2B7EF}"/>
              </a:ext>
            </a:extLst>
          </p:cNvPr>
          <p:cNvGraphicFramePr/>
          <p:nvPr>
            <p:extLst/>
          </p:nvPr>
        </p:nvGraphicFramePr>
        <p:xfrm>
          <a:off x="4423521" y="1798636"/>
          <a:ext cx="7676330" cy="414496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3A15656D-9436-492C-80A8-2BEC94C4222E}"/>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19</a:t>
            </a:r>
          </a:p>
        </p:txBody>
      </p:sp>
    </p:spTree>
    <p:extLst>
      <p:ext uri="{BB962C8B-B14F-4D97-AF65-F5344CB8AC3E}">
        <p14:creationId xmlns:p14="http://schemas.microsoft.com/office/powerpoint/2010/main" val="41993782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txBox="1">
            <a:spLocks/>
          </p:cNvSpPr>
          <p:nvPr/>
        </p:nvSpPr>
        <p:spPr>
          <a:xfrm>
            <a:off x="6448639" y="2584887"/>
            <a:ext cx="4450357" cy="23827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Be sure to log out and log back in at the beginning of every shift!</a:t>
            </a:r>
          </a:p>
        </p:txBody>
      </p:sp>
      <p:pic>
        <p:nvPicPr>
          <p:cNvPr id="3" name="Picture 2" descr="A close up of a logo&#10;&#10;Description automatically generated">
            <a:extLst>
              <a:ext uri="{FF2B5EF4-FFF2-40B4-BE49-F238E27FC236}">
                <a16:creationId xmlns:a16="http://schemas.microsoft.com/office/drawing/2014/main" id="{82CC6D03-3AFB-4D56-83EE-3CD1D0D8B372}"/>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293004" y="2704055"/>
            <a:ext cx="3599727" cy="1449890"/>
          </a:xfrm>
          <a:prstGeom prst="rect">
            <a:avLst/>
          </a:prstGeom>
          <a:ln>
            <a:noFill/>
          </a:ln>
        </p:spPr>
      </p:pic>
    </p:spTree>
    <p:extLst>
      <p:ext uri="{BB962C8B-B14F-4D97-AF65-F5344CB8AC3E}">
        <p14:creationId xmlns:p14="http://schemas.microsoft.com/office/powerpoint/2010/main" val="407420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latin typeface="Times New Roman" panose="02020603050405020304" pitchFamily="18" charset="0"/>
                <a:cs typeface="Times New Roman" panose="02020603050405020304" pitchFamily="18" charset="0"/>
              </a:rPr>
              <a:t>Project Types – Categorize &amp; Prioritize</a:t>
            </a:r>
            <a:endParaRPr lang="en-US" sz="2400" dirty="0">
              <a:latin typeface="Times New Roman" panose="02020603050405020304" pitchFamily="18" charset="0"/>
              <a:cs typeface="Times New Roman" panose="02020603050405020304" pitchFamily="18" charset="0"/>
            </a:endParaRPr>
          </a:p>
        </p:txBody>
      </p:sp>
      <p:sp>
        <p:nvSpPr>
          <p:cNvPr id="6" name="Text Placeholder 5">
            <a:extLst>
              <a:ext uri="{FF2B5EF4-FFF2-40B4-BE49-F238E27FC236}">
                <a16:creationId xmlns:a16="http://schemas.microsoft.com/office/drawing/2014/main" id="{265EAABF-739F-4606-B96F-70214381C767}"/>
              </a:ext>
            </a:extLst>
          </p:cNvPr>
          <p:cNvSpPr>
            <a:spLocks noGrp="1"/>
          </p:cNvSpPr>
          <p:nvPr>
            <p:ph type="body" idx="1"/>
          </p:nvPr>
        </p:nvSpPr>
        <p:spPr/>
        <p:txBody>
          <a:bodyPr>
            <a:normAutofit/>
          </a:bodyPr>
          <a:lstStyle/>
          <a:p>
            <a:r>
              <a:rPr lang="en-US" sz="2800" b="1" dirty="0">
                <a:latin typeface="Times New Roman" panose="02020603050405020304" pitchFamily="18" charset="0"/>
                <a:cs typeface="Times New Roman" panose="02020603050405020304" pitchFamily="18" charset="0"/>
              </a:rPr>
              <a:t>Categorization</a:t>
            </a:r>
          </a:p>
        </p:txBody>
      </p:sp>
      <p:sp>
        <p:nvSpPr>
          <p:cNvPr id="2" name="Content Placeholder 1"/>
          <p:cNvSpPr>
            <a:spLocks noGrp="1"/>
          </p:cNvSpPr>
          <p:nvPr>
            <p:ph sz="half" idx="2"/>
          </p:nvPr>
        </p:nvSpPr>
        <p:spPr/>
        <p:txBody>
          <a:bodyPr numCol="1">
            <a:normAutofit fontScale="92500" lnSpcReduction="10000"/>
          </a:bodyPr>
          <a:lstStyle/>
          <a:p>
            <a:pPr marL="571500" lvl="1" indent="-571500">
              <a:spcAft>
                <a:spcPts val="200"/>
              </a:spcAft>
              <a:buClrTx/>
              <a:buFont typeface="Arial" panose="020B0604020202020204" pitchFamily="34" charset="0"/>
              <a:buChar cha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CAD </a:t>
            </a:r>
          </a:p>
          <a:p>
            <a:pPr marL="571500" lvl="1" indent="-571500">
              <a:spcAft>
                <a:spcPts val="200"/>
              </a:spcAft>
              <a:buClrTx/>
              <a:buFont typeface="Arial" panose="020B0604020202020204" pitchFamily="34" charset="0"/>
              <a:buChar cha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Facility Enhancements</a:t>
            </a:r>
          </a:p>
          <a:p>
            <a:pPr marL="571500" lvl="1" indent="-571500">
              <a:spcAft>
                <a:spcPts val="200"/>
              </a:spcAft>
              <a:buClrTx/>
              <a:buFont typeface="Arial" panose="020B0604020202020204" pitchFamily="34" charset="0"/>
              <a:buChar cha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GIS-related</a:t>
            </a:r>
          </a:p>
          <a:p>
            <a:pPr marL="571500" lvl="1" indent="-571500">
              <a:spcAft>
                <a:spcPts val="200"/>
              </a:spcAft>
              <a:buClrTx/>
              <a:buFont typeface="Arial" panose="020B0604020202020204" pitchFamily="34" charset="0"/>
              <a:buChar cha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NG911 CPE</a:t>
            </a:r>
          </a:p>
          <a:p>
            <a:pPr marL="571500" lvl="1" indent="-571500">
              <a:spcAft>
                <a:spcPts val="200"/>
              </a:spcAft>
              <a:buClrTx/>
              <a:buFont typeface="Arial" panose="020B0604020202020204" pitchFamily="34" charset="0"/>
              <a:buChar cha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NG911 Recorder</a:t>
            </a:r>
          </a:p>
          <a:p>
            <a:pPr marL="571500" lvl="1" indent="-571500">
              <a:spcAft>
                <a:spcPts val="200"/>
              </a:spcAft>
              <a:buClrTx/>
              <a:buFont typeface="Arial" panose="020B0604020202020204" pitchFamily="34" charset="0"/>
              <a:buChar cha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Radio Equipment/ Consoles</a:t>
            </a:r>
          </a:p>
          <a:p>
            <a:pPr marL="571500" lvl="1" indent="-571500">
              <a:spcAft>
                <a:spcPts val="200"/>
              </a:spcAft>
              <a:buClrTx/>
              <a:buFont typeface="Arial" panose="020B0604020202020204" pitchFamily="34" charset="0"/>
              <a:buChar cha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Regional Connectivity Project</a:t>
            </a:r>
          </a:p>
          <a:p>
            <a:pPr marL="571500" lvl="1" indent="-571500">
              <a:spcAft>
                <a:spcPts val="200"/>
              </a:spcAft>
              <a:buClrTx/>
              <a:buFont typeface="Arial" panose="020B0604020202020204" pitchFamily="34" charset="0"/>
              <a:buChar cha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Consolidation Project</a:t>
            </a: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a16="http://schemas.microsoft.com/office/drawing/2014/main" id="{40C56762-2561-401F-83ED-549AAEF8B1F2}"/>
              </a:ext>
            </a:extLst>
          </p:cNvPr>
          <p:cNvSpPr>
            <a:spLocks noGrp="1"/>
          </p:cNvSpPr>
          <p:nvPr>
            <p:ph type="body" sz="quarter" idx="3"/>
          </p:nvPr>
        </p:nvSpPr>
        <p:spPr/>
        <p:txBody>
          <a:bodyPr>
            <a:normAutofit/>
          </a:bodyPr>
          <a:lstStyle/>
          <a:p>
            <a:r>
              <a:rPr lang="en-US" sz="2800" b="1" dirty="0">
                <a:latin typeface="Times New Roman" panose="02020603050405020304" pitchFamily="18" charset="0"/>
                <a:cs typeface="Times New Roman" panose="02020603050405020304" pitchFamily="18" charset="0"/>
              </a:rPr>
              <a:t>prioritization</a:t>
            </a:r>
          </a:p>
        </p:txBody>
      </p:sp>
      <p:sp>
        <p:nvSpPr>
          <p:cNvPr id="8" name="Content Placeholder 7">
            <a:extLst>
              <a:ext uri="{FF2B5EF4-FFF2-40B4-BE49-F238E27FC236}">
                <a16:creationId xmlns:a16="http://schemas.microsoft.com/office/drawing/2014/main" id="{757526CA-6103-4FA0-9655-A6D2A15E46EF}"/>
              </a:ext>
            </a:extLst>
          </p:cNvPr>
          <p:cNvSpPr>
            <a:spLocks noGrp="1"/>
          </p:cNvSpPr>
          <p:nvPr>
            <p:ph sz="quarter" idx="4"/>
          </p:nvPr>
        </p:nvSpPr>
        <p:spPr>
          <a:xfrm>
            <a:off x="6156960" y="2438442"/>
            <a:ext cx="4937760" cy="3378200"/>
          </a:xfrm>
        </p:spPr>
        <p:txBody>
          <a:bodyPr>
            <a:normAutofit fontScale="92500" lnSpcReduction="10000"/>
          </a:bodyPr>
          <a:lstStyle/>
          <a:p>
            <a:pPr marL="457200" indent="-457200">
              <a:spcBef>
                <a:spcPts val="200"/>
              </a:spcBef>
              <a:buClrTx/>
              <a:buFont typeface="+mj-lt"/>
              <a:buAutoNum type="arabicParen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NG911 CPE</a:t>
            </a:r>
          </a:p>
          <a:p>
            <a:pPr marL="457200" indent="-457200">
              <a:spcBef>
                <a:spcPts val="200"/>
              </a:spcBef>
              <a:buClrTx/>
              <a:buFont typeface="+mj-lt"/>
              <a:buAutoNum type="arabicParen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Regional Connectivity Project</a:t>
            </a:r>
          </a:p>
          <a:p>
            <a:pPr marL="457200" indent="-457200">
              <a:spcBef>
                <a:spcPts val="200"/>
              </a:spcBef>
              <a:buClrTx/>
              <a:buFont typeface="+mj-lt"/>
              <a:buAutoNum type="arabicParen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NG911 Recorder</a:t>
            </a:r>
          </a:p>
          <a:p>
            <a:pPr marL="457200" indent="-457200">
              <a:spcBef>
                <a:spcPts val="200"/>
              </a:spcBef>
              <a:buClrTx/>
              <a:buFont typeface="+mj-lt"/>
              <a:buAutoNum type="arabicParen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CAD</a:t>
            </a:r>
          </a:p>
          <a:p>
            <a:pPr marL="457200" indent="-457200">
              <a:spcBef>
                <a:spcPts val="200"/>
              </a:spcBef>
              <a:buClrTx/>
              <a:buFont typeface="+mj-lt"/>
              <a:buAutoNum type="arabicParen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Consolidation Project</a:t>
            </a:r>
          </a:p>
          <a:p>
            <a:pPr marL="457200" indent="-457200">
              <a:spcBef>
                <a:spcPts val="200"/>
              </a:spcBef>
              <a:buClrTx/>
              <a:buFont typeface="+mj-lt"/>
              <a:buAutoNum type="arabicParen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Radio Equipment/Consoles</a:t>
            </a:r>
          </a:p>
          <a:p>
            <a:pPr marL="457200" indent="-457200">
              <a:spcBef>
                <a:spcPts val="200"/>
              </a:spcBef>
              <a:buClrTx/>
              <a:buFont typeface="+mj-lt"/>
              <a:buAutoNum type="arabicParen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GIS-related</a:t>
            </a:r>
          </a:p>
          <a:p>
            <a:pPr marL="457200" indent="-457200">
              <a:spcBef>
                <a:spcPts val="200"/>
              </a:spcBef>
              <a:buClrTx/>
              <a:buFont typeface="+mj-lt"/>
              <a:buAutoNum type="arabicParenR"/>
            </a:pPr>
            <a:r>
              <a:rPr lang="en-US" sz="3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Facility Enhancements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1" y="5920873"/>
            <a:ext cx="385765" cy="390528"/>
          </a:xfrm>
          <a:prstGeom prst="rect">
            <a:avLst/>
          </a:prstGeom>
        </p:spPr>
      </p:pic>
      <p:sp>
        <p:nvSpPr>
          <p:cNvPr id="9" name="Rectangle: Rounded Corners 8">
            <a:extLst>
              <a:ext uri="{FF2B5EF4-FFF2-40B4-BE49-F238E27FC236}">
                <a16:creationId xmlns:a16="http://schemas.microsoft.com/office/drawing/2014/main" id="{C605BC35-C55E-4FC2-A3B6-9EC184787248}"/>
              </a:ext>
            </a:extLst>
          </p:cNvPr>
          <p:cNvSpPr/>
          <p:nvPr/>
        </p:nvSpPr>
        <p:spPr>
          <a:xfrm>
            <a:off x="6482811" y="2447300"/>
            <a:ext cx="4528637" cy="1551531"/>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F94212CC-5929-448F-B207-476C87AC0118}"/>
              </a:ext>
            </a:extLst>
          </p:cNvPr>
          <p:cNvSpPr/>
          <p:nvPr/>
        </p:nvSpPr>
        <p:spPr>
          <a:xfrm>
            <a:off x="6482813" y="4060202"/>
            <a:ext cx="4528637" cy="657314"/>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C6878449-B9CA-4FD4-AB7E-9466917B49A1}"/>
              </a:ext>
            </a:extLst>
          </p:cNvPr>
          <p:cNvSpPr/>
          <p:nvPr/>
        </p:nvSpPr>
        <p:spPr>
          <a:xfrm>
            <a:off x="6482812" y="5223708"/>
            <a:ext cx="4528637" cy="41869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1C4078A4-BDA9-47EC-BD47-7746DDDC40EA}"/>
              </a:ext>
            </a:extLst>
          </p:cNvPr>
          <p:cNvSpPr/>
          <p:nvPr/>
        </p:nvSpPr>
        <p:spPr>
          <a:xfrm>
            <a:off x="6482812" y="4770487"/>
            <a:ext cx="4528637" cy="418699"/>
          </a:xfrm>
          <a:prstGeom prst="roundRect">
            <a:avLst/>
          </a:prstGeom>
          <a:no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882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animBg="1"/>
      <p:bldP spid="13" grpId="0" animBg="1"/>
      <p:bldP spid="15" grpId="0" animBg="1"/>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826CB5-5838-43BE-B843-E581E4C48053}"/>
              </a:ext>
            </a:extLst>
          </p:cNvPr>
          <p:cNvSpPr txBox="1"/>
          <p:nvPr/>
        </p:nvSpPr>
        <p:spPr>
          <a:xfrm>
            <a:off x="659217" y="1104709"/>
            <a:ext cx="9952075" cy="3015505"/>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anose="02000803030000020004" pitchFamily="2" charset="0"/>
                <a:ea typeface="Calibri" panose="020F0502020204030204" pitchFamily="34" charset="0"/>
                <a:cs typeface="Times New Roman" panose="02020603050405020304" pitchFamily="18" charset="0"/>
              </a:rPr>
              <a:t>Border Connectivity</a:t>
            </a: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22860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Georgia:</a:t>
            </a:r>
          </a:p>
          <a:p>
            <a:pPr marL="800100" marR="0" lvl="1"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West Point, Polk, Heard, and Harris are now connected.</a:t>
            </a:r>
          </a:p>
          <a:p>
            <a:pPr marL="800100" marR="0" lvl="1"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Seminole is ready to be connected</a:t>
            </a:r>
          </a:p>
          <a:p>
            <a:pPr marL="800100" marR="0" lvl="1" indent="-342900" algn="just"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Circuits have been ordered for Walker and SOWEGA 911 (Early/Stewart/Randolph).</a:t>
            </a:r>
          </a:p>
        </p:txBody>
      </p:sp>
      <p:sp>
        <p:nvSpPr>
          <p:cNvPr id="2" name="TextBox 1">
            <a:extLst>
              <a:ext uri="{FF2B5EF4-FFF2-40B4-BE49-F238E27FC236}">
                <a16:creationId xmlns:a16="http://schemas.microsoft.com/office/drawing/2014/main" id="{CA5E2138-1ACA-45DF-B09C-E79965FC6C3D}"/>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12</a:t>
            </a:r>
          </a:p>
        </p:txBody>
      </p:sp>
    </p:spTree>
    <p:extLst>
      <p:ext uri="{BB962C8B-B14F-4D97-AF65-F5344CB8AC3E}">
        <p14:creationId xmlns:p14="http://schemas.microsoft.com/office/powerpoint/2010/main" val="36545344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826CB5-5838-43BE-B843-E581E4C48053}"/>
              </a:ext>
            </a:extLst>
          </p:cNvPr>
          <p:cNvSpPr txBox="1"/>
          <p:nvPr/>
        </p:nvSpPr>
        <p:spPr>
          <a:xfrm>
            <a:off x="659217" y="1104709"/>
            <a:ext cx="9952075" cy="4289700"/>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anose="02000803030000020004" pitchFamily="2" charset="0"/>
                <a:ea typeface="Calibri" panose="020F0502020204030204" pitchFamily="34" charset="0"/>
                <a:cs typeface="Times New Roman" panose="02020603050405020304" pitchFamily="18" charset="0"/>
              </a:rPr>
              <a:t>Border Connectivity</a:t>
            </a:r>
            <a:endParaRPr kumimoji="0" lang="en-US" sz="2400" b="1"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228600" marR="0" lvl="0" indent="-22860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otham" panose="02000504050000020004"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Florida: </a:t>
            </a:r>
          </a:p>
          <a:p>
            <a:pPr marL="800100" marR="0" lvl="1"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Circuits have been ordered for Santa Rosa, Walton, and Holmes.</a:t>
            </a:r>
          </a:p>
          <a:p>
            <a:pPr marL="800100" marR="0" lvl="1"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Awaiting MOUs from Escambia and Okaloosa.</a:t>
            </a:r>
          </a:p>
          <a:p>
            <a:pPr marL="800100" marR="0" lvl="1"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Awaiting engagement from Jackson.</a:t>
            </a:r>
          </a:p>
          <a:p>
            <a:pPr marL="800100" marR="0" lvl="1" indent="-342900" algn="just"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US" sz="2400" b="0" i="0" u="none" strike="sng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A follow-up meeting will be held on December 2</a:t>
            </a:r>
            <a:r>
              <a:rPr kumimoji="0" lang="en-US" sz="2400" b="0" i="0" u="none" strike="sngStrike" kern="1200" cap="none" spc="0" normalizeH="0" baseline="3000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nd</a:t>
            </a:r>
            <a:r>
              <a:rPr kumimoji="0" lang="en-US" sz="2400" b="0" i="0" u="none" strike="sng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 in Okaloosa County for all border counties wishing to have cross-state connectivity. </a:t>
            </a:r>
          </a:p>
        </p:txBody>
      </p:sp>
      <p:sp>
        <p:nvSpPr>
          <p:cNvPr id="2" name="TextBox 1">
            <a:extLst>
              <a:ext uri="{FF2B5EF4-FFF2-40B4-BE49-F238E27FC236}">
                <a16:creationId xmlns:a16="http://schemas.microsoft.com/office/drawing/2014/main" id="{9FF166E9-306C-4C39-8A48-C2C621195B70}"/>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12</a:t>
            </a:r>
          </a:p>
        </p:txBody>
      </p:sp>
    </p:spTree>
    <p:extLst>
      <p:ext uri="{BB962C8B-B14F-4D97-AF65-F5344CB8AC3E}">
        <p14:creationId xmlns:p14="http://schemas.microsoft.com/office/powerpoint/2010/main" val="5398255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826CB5-5838-43BE-B843-E581E4C48053}"/>
              </a:ext>
            </a:extLst>
          </p:cNvPr>
          <p:cNvSpPr txBox="1"/>
          <p:nvPr/>
        </p:nvSpPr>
        <p:spPr>
          <a:xfrm>
            <a:off x="659217" y="1104709"/>
            <a:ext cx="9952075" cy="3015505"/>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anose="02000803030000020004" pitchFamily="2" charset="0"/>
                <a:ea typeface="Calibri" panose="020F0502020204030204" pitchFamily="34" charset="0"/>
                <a:cs typeface="Times New Roman" panose="02020603050405020304" pitchFamily="18" charset="0"/>
              </a:rPr>
              <a:t>Border Connectivity</a:t>
            </a:r>
            <a:endParaRPr kumimoji="0" lang="en-US" sz="2400" b="1"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228600" marR="0" lvl="0" indent="-22860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otham" panose="02000504050000020004"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Mississippi:</a:t>
            </a:r>
          </a:p>
          <a:p>
            <a:pPr marL="342900" marR="0" lvl="0" indent="-342900" algn="just"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We have completed the necessary interconnection agreements to connect to the AT&amp;T legacy selective routers in Mississippi. The next step is to order circuits for cross-border connectivity.   </a:t>
            </a:r>
          </a:p>
        </p:txBody>
      </p:sp>
      <p:sp>
        <p:nvSpPr>
          <p:cNvPr id="3" name="TextBox 2">
            <a:extLst>
              <a:ext uri="{FF2B5EF4-FFF2-40B4-BE49-F238E27FC236}">
                <a16:creationId xmlns:a16="http://schemas.microsoft.com/office/drawing/2014/main" id="{045DB3C3-E575-4379-9120-982D83FB4C74}"/>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12</a:t>
            </a:r>
          </a:p>
        </p:txBody>
      </p:sp>
    </p:spTree>
    <p:extLst>
      <p:ext uri="{BB962C8B-B14F-4D97-AF65-F5344CB8AC3E}">
        <p14:creationId xmlns:p14="http://schemas.microsoft.com/office/powerpoint/2010/main" val="38319108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826CB5-5838-43BE-B843-E581E4C48053}"/>
              </a:ext>
            </a:extLst>
          </p:cNvPr>
          <p:cNvSpPr txBox="1"/>
          <p:nvPr/>
        </p:nvSpPr>
        <p:spPr>
          <a:xfrm>
            <a:off x="659217" y="1104709"/>
            <a:ext cx="9952075" cy="344023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anose="02000803030000020004" pitchFamily="2" charset="0"/>
                <a:ea typeface="Calibri" panose="020F0502020204030204" pitchFamily="34" charset="0"/>
                <a:cs typeface="Times New Roman" panose="02020603050405020304" pitchFamily="18" charset="0"/>
              </a:rPr>
              <a:t>Border Connectivity</a:t>
            </a:r>
            <a:endParaRPr kumimoji="0" lang="en-US" sz="2400" b="1"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228600" marR="0" lvl="0" indent="-22860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otham" panose="02000504050000020004"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Tennessee</a:t>
            </a:r>
          </a:p>
          <a:p>
            <a:pPr marL="457200" marR="0" lvl="1" indent="0" algn="just" defTabSz="914400" rtl="0" eaLnBrk="1" fontAlgn="auto" latinLnBrk="0" hangingPunct="1">
              <a:lnSpc>
                <a:spcPct val="115000"/>
              </a:lnSpc>
              <a:spcBef>
                <a:spcPts val="0"/>
              </a:spcBef>
              <a:spcAft>
                <a:spcPts val="1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The Tennessee ESInet plans to move to AT&amp;T's national ESI-net by the end of Q1 2021. We already have connectivity in place to the national ESI-net and will coordinate with Board staff and 9-1-1 Authority to leverage this connectivity for border transfers.</a:t>
            </a:r>
          </a:p>
        </p:txBody>
      </p:sp>
      <p:sp>
        <p:nvSpPr>
          <p:cNvPr id="2" name="TextBox 1">
            <a:extLst>
              <a:ext uri="{FF2B5EF4-FFF2-40B4-BE49-F238E27FC236}">
                <a16:creationId xmlns:a16="http://schemas.microsoft.com/office/drawing/2014/main" id="{3534A098-0893-4225-8125-3A720D0A3031}"/>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13</a:t>
            </a:r>
          </a:p>
        </p:txBody>
      </p:sp>
    </p:spTree>
    <p:extLst>
      <p:ext uri="{BB962C8B-B14F-4D97-AF65-F5344CB8AC3E}">
        <p14:creationId xmlns:p14="http://schemas.microsoft.com/office/powerpoint/2010/main" val="4034239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826CB5-5838-43BE-B843-E581E4C48053}"/>
              </a:ext>
            </a:extLst>
          </p:cNvPr>
          <p:cNvSpPr txBox="1"/>
          <p:nvPr/>
        </p:nvSpPr>
        <p:spPr>
          <a:xfrm>
            <a:off x="659217" y="1104709"/>
            <a:ext cx="9952075" cy="339637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anose="02000803030000020004" pitchFamily="2" charset="0"/>
                <a:ea typeface="Calibri" panose="020F0502020204030204" pitchFamily="34" charset="0"/>
                <a:cs typeface="Times New Roman" panose="02020603050405020304" pitchFamily="18" charset="0"/>
              </a:rPr>
              <a:t>ANGEN Maintenance Plan</a:t>
            </a:r>
            <a:endParaRPr kumimoji="0" lang="en-US" sz="2400" b="1"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6000"/>
              </a:lnSpc>
              <a:spcBef>
                <a:spcPts val="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Arial" panose="020B0604020202020204" pitchFamily="34" charset="0"/>
                <a:cs typeface="+mn-cs"/>
              </a:rPr>
              <a:t>Each non-RPSS PSAP currently active on the ANGEN network shall be visited by a technician to maintain and test all aspects of ANGEN connectivity and call routing. RPSS already performs the below activities for its sites as a part of quarterly maintenance.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2" name="TextBox 1">
            <a:extLst>
              <a:ext uri="{FF2B5EF4-FFF2-40B4-BE49-F238E27FC236}">
                <a16:creationId xmlns:a16="http://schemas.microsoft.com/office/drawing/2014/main" id="{3534A098-0893-4225-8125-3A720D0A3031}"/>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13</a:t>
            </a:r>
          </a:p>
        </p:txBody>
      </p:sp>
    </p:spTree>
    <p:extLst>
      <p:ext uri="{BB962C8B-B14F-4D97-AF65-F5344CB8AC3E}">
        <p14:creationId xmlns:p14="http://schemas.microsoft.com/office/powerpoint/2010/main" val="1094346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826CB5-5838-43BE-B843-E581E4C48053}"/>
              </a:ext>
            </a:extLst>
          </p:cNvPr>
          <p:cNvSpPr txBox="1"/>
          <p:nvPr/>
        </p:nvSpPr>
        <p:spPr>
          <a:xfrm>
            <a:off x="659217" y="1104709"/>
            <a:ext cx="9952075" cy="445044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anose="02000803030000020004" pitchFamily="2" charset="0"/>
                <a:ea typeface="Calibri" panose="020F0502020204030204" pitchFamily="34" charset="0"/>
                <a:cs typeface="Times New Roman" panose="02020603050405020304" pitchFamily="18" charset="0"/>
              </a:rPr>
              <a:t>ANGEN Maintenance Plan</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365760" marR="36576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panose="02000504050000020004" pitchFamily="2" charset="0"/>
                <a:ea typeface="Arial" panose="020B0604020202020204" pitchFamily="34" charset="0"/>
                <a:cs typeface="+mn-cs"/>
              </a:rPr>
              <a:t>Activities to Include:</a:t>
            </a:r>
          </a:p>
          <a:p>
            <a:pPr marL="365760" marR="36576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6576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Arial" panose="020B0604020202020204" pitchFamily="34" charset="0"/>
                <a:cs typeface="+mn-cs"/>
              </a:rPr>
              <a:t>1.  Verification of primary network health.</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6576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Arial" panose="020B0604020202020204" pitchFamily="34" charset="0"/>
                <a:cs typeface="+mn-cs"/>
              </a:rPr>
              <a:t>2. Verification of secondary network health.</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6576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Arial" panose="020B0604020202020204" pitchFamily="34" charset="0"/>
                <a:cs typeface="+mn-cs"/>
              </a:rPr>
              <a:t>3. Verification of tertiary network health.</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6576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Arial" panose="020B0604020202020204" pitchFamily="34" charset="0"/>
                <a:cs typeface="+mn-cs"/>
              </a:rPr>
              <a:t>4. Verification of 4G network health.</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6576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Arial" panose="020B0604020202020204" pitchFamily="34" charset="0"/>
                <a:cs typeface="+mn-cs"/>
              </a:rPr>
              <a:t>5. Verification of failover capabilities between routers.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6576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Arial" panose="020B0604020202020204" pitchFamily="34" charset="0"/>
                <a:cs typeface="+mn-cs"/>
              </a:rPr>
              <a:t>6. Verification of network switch health.</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6576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Arial" panose="020B0604020202020204" pitchFamily="34" charset="0"/>
                <a:cs typeface="+mn-cs"/>
              </a:rPr>
              <a:t>7. Verification of the proper functionality of AudioCodes 	gateways.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2" name="TextBox 1">
            <a:extLst>
              <a:ext uri="{FF2B5EF4-FFF2-40B4-BE49-F238E27FC236}">
                <a16:creationId xmlns:a16="http://schemas.microsoft.com/office/drawing/2014/main" id="{3534A098-0893-4225-8125-3A720D0A3031}"/>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13</a:t>
            </a:r>
          </a:p>
        </p:txBody>
      </p:sp>
    </p:spTree>
    <p:extLst>
      <p:ext uri="{BB962C8B-B14F-4D97-AF65-F5344CB8AC3E}">
        <p14:creationId xmlns:p14="http://schemas.microsoft.com/office/powerpoint/2010/main" val="26998767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826CB5-5838-43BE-B843-E581E4C48053}"/>
              </a:ext>
            </a:extLst>
          </p:cNvPr>
          <p:cNvSpPr txBox="1"/>
          <p:nvPr/>
        </p:nvSpPr>
        <p:spPr>
          <a:xfrm>
            <a:off x="659217" y="1104709"/>
            <a:ext cx="9952075" cy="481978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anose="02000803030000020004" pitchFamily="2" charset="0"/>
                <a:ea typeface="Calibri" panose="020F0502020204030204" pitchFamily="34" charset="0"/>
                <a:cs typeface="Times New Roman" panose="02020603050405020304" pitchFamily="18" charset="0"/>
              </a:rPr>
              <a:t>ANGEN Maintenance Plan</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365760" marR="36576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panose="02000504050000020004" pitchFamily="2" charset="0"/>
                <a:ea typeface="Arial" panose="020B0604020202020204" pitchFamily="34" charset="0"/>
                <a:cs typeface="+mn-cs"/>
              </a:rPr>
              <a:t>Activities to Include:</a:t>
            </a:r>
          </a:p>
          <a:p>
            <a:pPr marL="365760" marR="36576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6576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Arial" panose="020B0604020202020204" pitchFamily="34" charset="0"/>
                <a:cs typeface="+mn-cs"/>
              </a:rPr>
              <a:t>8. Verification of MEVO failure scenarios.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6576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Arial" panose="020B0604020202020204" pitchFamily="34" charset="0"/>
                <a:cs typeface="+mn-cs"/>
              </a:rPr>
              <a:t>9. Verification of all speed dial functionality from MEVO and 	CPE.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6576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Arial" panose="020B0604020202020204" pitchFamily="34" charset="0"/>
                <a:cs typeface="+mn-cs"/>
              </a:rPr>
              <a:t>10.Verification of the status of all MEVO phones and refresh if 	needed.</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6576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Arial" panose="020B0604020202020204" pitchFamily="34" charset="0"/>
                <a:cs typeface="+mn-cs"/>
              </a:rPr>
              <a:t>11. Verification of Indigital ALI from both CPE devices.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6576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Arial" panose="020B0604020202020204" pitchFamily="34" charset="0"/>
                <a:cs typeface="+mn-cs"/>
              </a:rPr>
              <a:t>12.Verification of AT&amp;T ALI connections where applicable.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6576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Arial" panose="020B0604020202020204" pitchFamily="34" charset="0"/>
                <a:cs typeface="+mn-cs"/>
              </a:rPr>
              <a:t>13. Meet with administrative staff to ensure needs are being 	met.</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2" name="TextBox 1">
            <a:extLst>
              <a:ext uri="{FF2B5EF4-FFF2-40B4-BE49-F238E27FC236}">
                <a16:creationId xmlns:a16="http://schemas.microsoft.com/office/drawing/2014/main" id="{3534A098-0893-4225-8125-3A720D0A3031}"/>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13</a:t>
            </a:r>
          </a:p>
        </p:txBody>
      </p:sp>
    </p:spTree>
    <p:extLst>
      <p:ext uri="{BB962C8B-B14F-4D97-AF65-F5344CB8AC3E}">
        <p14:creationId xmlns:p14="http://schemas.microsoft.com/office/powerpoint/2010/main" val="1794703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AU" dirty="0" err="1"/>
              <a:t>ESiNet</a:t>
            </a:r>
            <a:r>
              <a:rPr lang="en-AU" dirty="0"/>
              <a:t> Trends</a:t>
            </a:r>
            <a:endParaRPr lang="en-US" dirty="0"/>
          </a:p>
          <a:p>
            <a:endParaRPr lang="en-US" dirty="0"/>
          </a:p>
        </p:txBody>
      </p:sp>
      <p:sp>
        <p:nvSpPr>
          <p:cNvPr id="4" name="Text Placeholder 3">
            <a:extLst>
              <a:ext uri="{FF2B5EF4-FFF2-40B4-BE49-F238E27FC236}">
                <a16:creationId xmlns:a16="http://schemas.microsoft.com/office/drawing/2014/main" id="{623003B7-0B9F-4854-808E-92B6085FBEF9}"/>
              </a:ext>
            </a:extLst>
          </p:cNvPr>
          <p:cNvSpPr>
            <a:spLocks noGrp="1"/>
          </p:cNvSpPr>
          <p:nvPr>
            <p:ph type="body" sz="quarter" idx="14"/>
          </p:nvPr>
        </p:nvSpPr>
        <p:spPr>
          <a:xfrm>
            <a:off x="7412997" y="1774917"/>
            <a:ext cx="4540103" cy="4455041"/>
          </a:xfrm>
        </p:spPr>
        <p:txBody>
          <a:bodyPr>
            <a:normAutofit fontScale="92500"/>
          </a:bodyPr>
          <a:lstStyle/>
          <a:p>
            <a:pPr marL="0" marR="0" algn="just">
              <a:lnSpc>
                <a:spcPct val="115000"/>
              </a:lnSpc>
              <a:spcBef>
                <a:spcPts val="0"/>
              </a:spcBef>
              <a:spcAft>
                <a:spcPts val="1000"/>
              </a:spcAft>
            </a:pPr>
            <a:r>
              <a:rPr lang="en-US" sz="2000" dirty="0">
                <a:effectLst/>
                <a:latin typeface="Gotham" panose="02000504050000020004" pitchFamily="2" charset="0"/>
                <a:ea typeface="Calibri" panose="020F0502020204030204" pitchFamily="34" charset="0"/>
                <a:cs typeface="Times New Roman" panose="02020603050405020304" pitchFamily="18" charset="0"/>
              </a:rPr>
              <a:t>The busiest day during the period was September 16th – 13,890 calls were processed. The second busiest day was October 29th – 15,566 calls were processed. The most active days noted were due to Hurricane Sally and Hurricane Zeta.</a:t>
            </a:r>
          </a:p>
          <a:p>
            <a:pPr marL="0" marR="0" algn="just">
              <a:lnSpc>
                <a:spcPct val="115000"/>
              </a:lnSpc>
              <a:spcBef>
                <a:spcPts val="0"/>
              </a:spcBef>
              <a:spcAft>
                <a:spcPts val="1000"/>
              </a:spcAft>
            </a:pPr>
            <a:r>
              <a:rPr lang="en-US" sz="2000" dirty="0">
                <a:effectLst/>
                <a:latin typeface="Gotham" panose="02000504050000020004" pitchFamily="2" charset="0"/>
                <a:ea typeface="Calibri" panose="020F0502020204030204" pitchFamily="34" charset="0"/>
                <a:cs typeface="Times New Roman" panose="02020603050405020304" pitchFamily="18" charset="0"/>
              </a:rPr>
              <a:t>The average call volume per day was 9,769, which is down from 10,082 in the previous reporting period—total calls since the last report was 595,930.</a:t>
            </a:r>
          </a:p>
          <a:p>
            <a:endParaRPr lang="en-US" dirty="0"/>
          </a:p>
        </p:txBody>
      </p:sp>
      <p:pic>
        <p:nvPicPr>
          <p:cNvPr id="5" name="Picture 4" descr="Chart, line chart&#10;&#10;Description automatically generated">
            <a:extLst>
              <a:ext uri="{FF2B5EF4-FFF2-40B4-BE49-F238E27FC236}">
                <a16:creationId xmlns:a16="http://schemas.microsoft.com/office/drawing/2014/main" id="{B76CAF44-ABF6-47D9-8970-65F13899630B}"/>
              </a:ext>
            </a:extLst>
          </p:cNvPr>
          <p:cNvPicPr/>
          <p:nvPr/>
        </p:nvPicPr>
        <p:blipFill>
          <a:blip r:embed="rId3"/>
          <a:stretch>
            <a:fillRect/>
          </a:stretch>
        </p:blipFill>
        <p:spPr>
          <a:xfrm>
            <a:off x="661986" y="1812535"/>
            <a:ext cx="6086475" cy="3962400"/>
          </a:xfrm>
          <a:prstGeom prst="rect">
            <a:avLst/>
          </a:prstGeom>
        </p:spPr>
      </p:pic>
      <p:sp>
        <p:nvSpPr>
          <p:cNvPr id="2" name="TextBox 1">
            <a:extLst>
              <a:ext uri="{FF2B5EF4-FFF2-40B4-BE49-F238E27FC236}">
                <a16:creationId xmlns:a16="http://schemas.microsoft.com/office/drawing/2014/main" id="{B77769F1-AF09-4019-B7FC-2591C8545905}"/>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15</a:t>
            </a:r>
          </a:p>
        </p:txBody>
      </p:sp>
    </p:spTree>
    <p:extLst>
      <p:ext uri="{BB962C8B-B14F-4D97-AF65-F5344CB8AC3E}">
        <p14:creationId xmlns:p14="http://schemas.microsoft.com/office/powerpoint/2010/main" val="11258517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txBox="1">
            <a:spLocks/>
          </p:cNvSpPr>
          <p:nvPr/>
        </p:nvSpPr>
        <p:spPr>
          <a:xfrm>
            <a:off x="661988" y="5144530"/>
            <a:ext cx="10791825" cy="18535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 Placeholder 8"/>
          <p:cNvSpPr>
            <a:spLocks noGrp="1"/>
          </p:cNvSpPr>
          <p:nvPr>
            <p:ph type="body" sz="quarter" idx="14"/>
          </p:nvPr>
        </p:nvSpPr>
        <p:spPr>
          <a:xfrm>
            <a:off x="407525" y="5245455"/>
            <a:ext cx="11650515" cy="4483371"/>
          </a:xfrm>
        </p:spPr>
        <p:txBody>
          <a:bodyPr/>
          <a:lstStyle/>
          <a:p>
            <a:pPr marL="0" marR="0" algn="ctr">
              <a:lnSpc>
                <a:spcPct val="115000"/>
              </a:lnSpc>
              <a:spcBef>
                <a:spcPts val="0"/>
              </a:spcBef>
              <a:spcAft>
                <a:spcPts val="1000"/>
              </a:spcAft>
            </a:pPr>
            <a:r>
              <a:rPr lang="en-US" sz="2000" dirty="0">
                <a:effectLst/>
                <a:latin typeface="Gotham" panose="02000504050000020004" pitchFamily="2" charset="0"/>
                <a:ea typeface="Calibri" panose="020F0502020204030204" pitchFamily="34" charset="0"/>
                <a:cs typeface="Times New Roman" panose="02020603050405020304" pitchFamily="18" charset="0"/>
              </a:rPr>
              <a:t>The 4:00 a.m. hour has been the least busy hour across the network this year. The 5:00 p.m. hour was the most active hour for this reporting period.</a:t>
            </a:r>
          </a:p>
          <a:p>
            <a:endParaRPr lang="en-US" dirty="0"/>
          </a:p>
        </p:txBody>
      </p:sp>
      <p:pic>
        <p:nvPicPr>
          <p:cNvPr id="6" name="Picture 5" descr="Chart, bar chart&#10;&#10;Description automatically generated">
            <a:extLst>
              <a:ext uri="{FF2B5EF4-FFF2-40B4-BE49-F238E27FC236}">
                <a16:creationId xmlns:a16="http://schemas.microsoft.com/office/drawing/2014/main" id="{C01A4F9F-C666-4D50-A7C7-4DCCDC028F3E}"/>
              </a:ext>
            </a:extLst>
          </p:cNvPr>
          <p:cNvPicPr/>
          <p:nvPr/>
        </p:nvPicPr>
        <p:blipFill>
          <a:blip r:embed="rId3"/>
          <a:stretch>
            <a:fillRect/>
          </a:stretch>
        </p:blipFill>
        <p:spPr>
          <a:xfrm>
            <a:off x="2422364" y="1316286"/>
            <a:ext cx="7347272" cy="3330181"/>
          </a:xfrm>
          <a:prstGeom prst="rect">
            <a:avLst/>
          </a:prstGeom>
        </p:spPr>
      </p:pic>
      <p:sp>
        <p:nvSpPr>
          <p:cNvPr id="2" name="TextBox 1">
            <a:extLst>
              <a:ext uri="{FF2B5EF4-FFF2-40B4-BE49-F238E27FC236}">
                <a16:creationId xmlns:a16="http://schemas.microsoft.com/office/drawing/2014/main" id="{FB07A99E-0FBD-4AA4-A27F-F0803F92EC8D}"/>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16</a:t>
            </a:r>
          </a:p>
        </p:txBody>
      </p:sp>
    </p:spTree>
    <p:extLst>
      <p:ext uri="{BB962C8B-B14F-4D97-AF65-F5344CB8AC3E}">
        <p14:creationId xmlns:p14="http://schemas.microsoft.com/office/powerpoint/2010/main" val="5245117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txBox="1">
            <a:spLocks/>
          </p:cNvSpPr>
          <p:nvPr/>
        </p:nvSpPr>
        <p:spPr>
          <a:xfrm>
            <a:off x="443697" y="1444323"/>
            <a:ext cx="4626014" cy="4035452"/>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10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Tuesday was the busiest day of the week for this report. This was due to Hurricane Sally's landfall. </a:t>
            </a:r>
          </a:p>
          <a:p>
            <a:pPr marL="0" marR="0" lvl="0" indent="0" algn="ctr" defTabSz="914400" rtl="0" eaLnBrk="1" fontAlgn="auto" latinLnBrk="0" hangingPunct="1">
              <a:lnSpc>
                <a:spcPct val="115000"/>
              </a:lnSpc>
              <a:spcBef>
                <a:spcPts val="0"/>
              </a:spcBef>
              <a:spcAft>
                <a:spcPts val="10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The second busiest day was Thursday due to the wide-spread wind event due to Hurricane Zeta's landfall.</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Chart, bar chart&#10;&#10;Description automatically generated">
            <a:extLst>
              <a:ext uri="{FF2B5EF4-FFF2-40B4-BE49-F238E27FC236}">
                <a16:creationId xmlns:a16="http://schemas.microsoft.com/office/drawing/2014/main" id="{DFC07C42-F3F1-42FF-8BD0-54CEFAD4D105}"/>
              </a:ext>
            </a:extLst>
          </p:cNvPr>
          <p:cNvPicPr/>
          <p:nvPr/>
        </p:nvPicPr>
        <p:blipFill>
          <a:blip r:embed="rId3"/>
          <a:stretch>
            <a:fillRect/>
          </a:stretch>
        </p:blipFill>
        <p:spPr>
          <a:xfrm>
            <a:off x="5418880" y="1411274"/>
            <a:ext cx="6329423" cy="4035452"/>
          </a:xfrm>
          <a:prstGeom prst="rect">
            <a:avLst/>
          </a:prstGeom>
        </p:spPr>
      </p:pic>
      <p:sp>
        <p:nvSpPr>
          <p:cNvPr id="2" name="TextBox 1">
            <a:extLst>
              <a:ext uri="{FF2B5EF4-FFF2-40B4-BE49-F238E27FC236}">
                <a16:creationId xmlns:a16="http://schemas.microsoft.com/office/drawing/2014/main" id="{997485FD-8810-4FE6-AD0E-894F5928EEAC}"/>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16</a:t>
            </a:r>
          </a:p>
        </p:txBody>
      </p:sp>
    </p:spTree>
    <p:extLst>
      <p:ext uri="{BB962C8B-B14F-4D97-AF65-F5344CB8AC3E}">
        <p14:creationId xmlns:p14="http://schemas.microsoft.com/office/powerpoint/2010/main" val="624932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8096885" y="640080"/>
            <a:ext cx="3659246" cy="2926080"/>
          </a:xfrm>
        </p:spPr>
        <p:txBody>
          <a:bodyPr vert="horz" lIns="91440" tIns="45720" rIns="91440" bIns="45720" rtlCol="0" anchor="b">
            <a:normAutofit/>
          </a:bodyPr>
          <a:lstStyle/>
          <a:p>
            <a:r>
              <a:rPr lang="en-US" sz="4400" dirty="0">
                <a:solidFill>
                  <a:srgbClr val="FFFFFF"/>
                </a:solidFill>
                <a:latin typeface="Times New Roman" panose="02020603050405020304" pitchFamily="18" charset="0"/>
                <a:cs typeface="Times New Roman" panose="02020603050405020304" pitchFamily="18" charset="0"/>
              </a:rPr>
              <a:t>Remaining Eligible</a:t>
            </a:r>
            <a:br>
              <a:rPr lang="en-US" sz="4400" dirty="0">
                <a:solidFill>
                  <a:srgbClr val="FFFFFF"/>
                </a:solidFill>
                <a:latin typeface="Times New Roman" panose="02020603050405020304" pitchFamily="18" charset="0"/>
                <a:cs typeface="Times New Roman" panose="02020603050405020304" pitchFamily="18" charset="0"/>
              </a:rPr>
            </a:br>
            <a:r>
              <a:rPr lang="en-US" sz="4400" dirty="0">
                <a:solidFill>
                  <a:srgbClr val="FFFFFF"/>
                </a:solidFill>
                <a:latin typeface="Times New Roman" panose="02020603050405020304" pitchFamily="18" charset="0"/>
                <a:cs typeface="Times New Roman" panose="02020603050405020304" pitchFamily="18" charset="0"/>
              </a:rPr>
              <a:t>Project Types= $1,472,485.37</a:t>
            </a:r>
          </a:p>
        </p:txBody>
      </p:sp>
      <p:sp>
        <p:nvSpPr>
          <p:cNvPr id="32" name="Rectangle 31">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3" name="Chart 12">
            <a:extLst>
              <a:ext uri="{FF2B5EF4-FFF2-40B4-BE49-F238E27FC236}">
                <a16:creationId xmlns:a16="http://schemas.microsoft.com/office/drawing/2014/main" id="{5596DE95-6A76-436B-B14C-396D778B5EFC}"/>
              </a:ext>
            </a:extLst>
          </p:cNvPr>
          <p:cNvGraphicFramePr>
            <a:graphicFrameLocks/>
          </p:cNvGraphicFramePr>
          <p:nvPr>
            <p:extLst/>
          </p:nvPr>
        </p:nvGraphicFramePr>
        <p:xfrm>
          <a:off x="51384" y="64011"/>
          <a:ext cx="7390131" cy="67299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5379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7485FD-8810-4FE6-AD0E-894F5928EEAC}"/>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17</a:t>
            </a:r>
          </a:p>
        </p:txBody>
      </p:sp>
      <p:graphicFrame>
        <p:nvGraphicFramePr>
          <p:cNvPr id="5" name="Chart 4">
            <a:extLst>
              <a:ext uri="{FF2B5EF4-FFF2-40B4-BE49-F238E27FC236}">
                <a16:creationId xmlns:a16="http://schemas.microsoft.com/office/drawing/2014/main" id="{5591668D-CFD7-4876-B4F8-9B3CE5238213}"/>
              </a:ext>
            </a:extLst>
          </p:cNvPr>
          <p:cNvGraphicFramePr/>
          <p:nvPr>
            <p:extLst/>
          </p:nvPr>
        </p:nvGraphicFramePr>
        <p:xfrm>
          <a:off x="1030147" y="949123"/>
          <a:ext cx="10405640" cy="461829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EC32D64-40C7-433A-AFE0-6BA2486B0E8A}"/>
              </a:ext>
            </a:extLst>
          </p:cNvPr>
          <p:cNvSpPr txBox="1"/>
          <p:nvPr/>
        </p:nvSpPr>
        <p:spPr>
          <a:xfrm>
            <a:off x="2878238" y="5734086"/>
            <a:ext cx="6435524" cy="40466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These are on-network transfers.</a:t>
            </a: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25888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7485FD-8810-4FE6-AD0E-894F5928EEAC}"/>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17</a:t>
            </a:r>
          </a:p>
        </p:txBody>
      </p:sp>
      <p:sp>
        <p:nvSpPr>
          <p:cNvPr id="7" name="TextBox 6">
            <a:extLst>
              <a:ext uri="{FF2B5EF4-FFF2-40B4-BE49-F238E27FC236}">
                <a16:creationId xmlns:a16="http://schemas.microsoft.com/office/drawing/2014/main" id="{1EC32D64-40C7-433A-AFE0-6BA2486B0E8A}"/>
              </a:ext>
            </a:extLst>
          </p:cNvPr>
          <p:cNvSpPr txBox="1"/>
          <p:nvPr/>
        </p:nvSpPr>
        <p:spPr>
          <a:xfrm>
            <a:off x="520861" y="5734086"/>
            <a:ext cx="10799179" cy="758606"/>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These are a combination of on network (through border connectivity) and off network (through PSTN connectivity) transfers.</a:t>
            </a: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p:txBody>
      </p:sp>
      <p:graphicFrame>
        <p:nvGraphicFramePr>
          <p:cNvPr id="6" name="Chart 5">
            <a:extLst>
              <a:ext uri="{FF2B5EF4-FFF2-40B4-BE49-F238E27FC236}">
                <a16:creationId xmlns:a16="http://schemas.microsoft.com/office/drawing/2014/main" id="{422C89CA-B4C0-4DF2-9305-5E7C59E0924B}"/>
              </a:ext>
            </a:extLst>
          </p:cNvPr>
          <p:cNvGraphicFramePr/>
          <p:nvPr>
            <p:extLst/>
          </p:nvPr>
        </p:nvGraphicFramePr>
        <p:xfrm>
          <a:off x="239210" y="883953"/>
          <a:ext cx="11713580" cy="46113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4016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7485FD-8810-4FE6-AD0E-894F5928EEAC}"/>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18</a:t>
            </a:r>
          </a:p>
        </p:txBody>
      </p:sp>
      <p:sp>
        <p:nvSpPr>
          <p:cNvPr id="7" name="TextBox 6">
            <a:extLst>
              <a:ext uri="{FF2B5EF4-FFF2-40B4-BE49-F238E27FC236}">
                <a16:creationId xmlns:a16="http://schemas.microsoft.com/office/drawing/2014/main" id="{1EC32D64-40C7-433A-AFE0-6BA2486B0E8A}"/>
              </a:ext>
            </a:extLst>
          </p:cNvPr>
          <p:cNvSpPr txBox="1"/>
          <p:nvPr/>
        </p:nvSpPr>
        <p:spPr>
          <a:xfrm>
            <a:off x="532436" y="5807006"/>
            <a:ext cx="10799179" cy="40466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These are off network (through PSTN connectivity) transfers.</a:t>
            </a: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p:txBody>
      </p:sp>
      <p:graphicFrame>
        <p:nvGraphicFramePr>
          <p:cNvPr id="5" name="Chart 4">
            <a:extLst>
              <a:ext uri="{FF2B5EF4-FFF2-40B4-BE49-F238E27FC236}">
                <a16:creationId xmlns:a16="http://schemas.microsoft.com/office/drawing/2014/main" id="{813EC240-6281-468E-AB32-78121557B1E7}"/>
              </a:ext>
            </a:extLst>
          </p:cNvPr>
          <p:cNvGraphicFramePr/>
          <p:nvPr>
            <p:extLst/>
          </p:nvPr>
        </p:nvGraphicFramePr>
        <p:xfrm>
          <a:off x="1182546" y="1160362"/>
          <a:ext cx="9826907" cy="4537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69260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txBox="1">
            <a:spLocks/>
          </p:cNvSpPr>
          <p:nvPr/>
        </p:nvSpPr>
        <p:spPr>
          <a:xfrm>
            <a:off x="876170" y="1532701"/>
            <a:ext cx="10791825" cy="543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5B9BD5"/>
                </a:solidFill>
                <a:effectLst/>
                <a:uLnTx/>
                <a:uFillTx/>
                <a:latin typeface="Times New Roman" panose="02020603050405020304" pitchFamily="18" charset="0"/>
                <a:ea typeface="+mn-ea"/>
                <a:cs typeface="Times New Roman" panose="02020603050405020304" pitchFamily="18" charset="0"/>
              </a:rPr>
              <a:t>ANGEN 2.0 has now processed over 7.9 million calls!</a:t>
            </a:r>
            <a:endParaRPr kumimoji="0" lang="en-US" sz="2400" b="0" i="0" u="none" strike="noStrike" kern="1200" cap="none" spc="0" normalizeH="0" baseline="0" noProof="0" dirty="0">
              <a:ln>
                <a:noFill/>
              </a:ln>
              <a:solidFill>
                <a:srgbClr val="5B9BD5"/>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Placeholder 5"/>
          <p:cNvSpPr txBox="1">
            <a:spLocks/>
          </p:cNvSpPr>
          <p:nvPr/>
        </p:nvSpPr>
        <p:spPr>
          <a:xfrm>
            <a:off x="876170" y="5257983"/>
            <a:ext cx="10791825" cy="12600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5000"/>
              </a:lnSpc>
              <a:spcBef>
                <a:spcPts val="0"/>
              </a:spcBef>
              <a:spcAft>
                <a:spcPts val="10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Average call volume per day: 8,013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Total Call Volume Feb 12, 2018, to October 31, 2020: 7,956,881</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55252B8B-6B19-4E8D-9CF6-0DE86C7383BF}"/>
              </a:ext>
            </a:extLst>
          </p:cNvPr>
          <p:cNvPicPr/>
          <p:nvPr/>
        </p:nvPicPr>
        <p:blipFill>
          <a:blip r:embed="rId3"/>
          <a:stretch>
            <a:fillRect/>
          </a:stretch>
        </p:blipFill>
        <p:spPr>
          <a:xfrm>
            <a:off x="357696" y="2231005"/>
            <a:ext cx="11476608" cy="2550343"/>
          </a:xfrm>
          <a:prstGeom prst="rect">
            <a:avLst/>
          </a:prstGeom>
        </p:spPr>
      </p:pic>
      <p:sp>
        <p:nvSpPr>
          <p:cNvPr id="2" name="TextBox 1">
            <a:extLst>
              <a:ext uri="{FF2B5EF4-FFF2-40B4-BE49-F238E27FC236}">
                <a16:creationId xmlns:a16="http://schemas.microsoft.com/office/drawing/2014/main" id="{130CEA6E-68E5-4871-8CE7-76C0ECCB8745}"/>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18</a:t>
            </a:r>
          </a:p>
        </p:txBody>
      </p:sp>
    </p:spTree>
    <p:extLst>
      <p:ext uri="{BB962C8B-B14F-4D97-AF65-F5344CB8AC3E}">
        <p14:creationId xmlns:p14="http://schemas.microsoft.com/office/powerpoint/2010/main" val="11055111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AU" dirty="0"/>
              <a:t>Trouble Ticket Analysis</a:t>
            </a:r>
            <a:endParaRPr lang="en-US" dirty="0"/>
          </a:p>
          <a:p>
            <a:endParaRPr lang="en-US" dirty="0"/>
          </a:p>
        </p:txBody>
      </p:sp>
      <p:sp>
        <p:nvSpPr>
          <p:cNvPr id="7" name="Rectangle 6"/>
          <p:cNvSpPr/>
          <p:nvPr/>
        </p:nvSpPr>
        <p:spPr>
          <a:xfrm>
            <a:off x="1593796" y="5237513"/>
            <a:ext cx="920779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total of 437 tickets have been created since the last report.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58% of those tickets were network-related	</a:t>
            </a:r>
          </a:p>
        </p:txBody>
      </p:sp>
      <p:pic>
        <p:nvPicPr>
          <p:cNvPr id="8" name="Picture 7">
            <a:extLst>
              <a:ext uri="{FF2B5EF4-FFF2-40B4-BE49-F238E27FC236}">
                <a16:creationId xmlns:a16="http://schemas.microsoft.com/office/drawing/2014/main" id="{51A9D4CD-78E6-46BF-BDDC-52F3CA6D1A47}"/>
              </a:ext>
            </a:extLst>
          </p:cNvPr>
          <p:cNvPicPr/>
          <p:nvPr/>
        </p:nvPicPr>
        <p:blipFill>
          <a:blip r:embed="rId3"/>
          <a:stretch>
            <a:fillRect/>
          </a:stretch>
        </p:blipFill>
        <p:spPr bwMode="auto">
          <a:xfrm>
            <a:off x="6580869" y="1882848"/>
            <a:ext cx="4872942" cy="3246734"/>
          </a:xfrm>
          <a:prstGeom prst="rect">
            <a:avLst/>
          </a:prstGeom>
          <a:noFill/>
          <a:ln>
            <a:noFill/>
          </a:ln>
        </p:spPr>
      </p:pic>
      <p:pic>
        <p:nvPicPr>
          <p:cNvPr id="9" name="Picture 8">
            <a:extLst>
              <a:ext uri="{FF2B5EF4-FFF2-40B4-BE49-F238E27FC236}">
                <a16:creationId xmlns:a16="http://schemas.microsoft.com/office/drawing/2014/main" id="{C53FBCB8-9DCE-4AB6-BBDD-5157B54B170B}"/>
              </a:ext>
            </a:extLst>
          </p:cNvPr>
          <p:cNvPicPr/>
          <p:nvPr/>
        </p:nvPicPr>
        <p:blipFill>
          <a:blip r:embed="rId4"/>
          <a:stretch>
            <a:fillRect/>
          </a:stretch>
        </p:blipFill>
        <p:spPr bwMode="auto">
          <a:xfrm>
            <a:off x="539902" y="1805633"/>
            <a:ext cx="5657791" cy="3246734"/>
          </a:xfrm>
          <a:prstGeom prst="rect">
            <a:avLst/>
          </a:prstGeom>
          <a:noFill/>
          <a:ln>
            <a:noFill/>
          </a:ln>
        </p:spPr>
      </p:pic>
      <p:sp>
        <p:nvSpPr>
          <p:cNvPr id="2" name="TextBox 1">
            <a:extLst>
              <a:ext uri="{FF2B5EF4-FFF2-40B4-BE49-F238E27FC236}">
                <a16:creationId xmlns:a16="http://schemas.microsoft.com/office/drawing/2014/main" id="{2040A1B8-7483-4577-8A95-490DB7880430}"/>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20</a:t>
            </a:r>
          </a:p>
        </p:txBody>
      </p:sp>
    </p:spTree>
    <p:extLst>
      <p:ext uri="{BB962C8B-B14F-4D97-AF65-F5344CB8AC3E}">
        <p14:creationId xmlns:p14="http://schemas.microsoft.com/office/powerpoint/2010/main" val="19697989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8766" y="2151727"/>
            <a:ext cx="10714467"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easiest and most efficient way to notify INdigital of trouble or to report a problem is to call the NSOC (National Service Operations Center) at (877)469-2010 or email support@indigital.net.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NSOC is staffed 24/7/365.</a:t>
            </a:r>
          </a:p>
        </p:txBody>
      </p:sp>
    </p:spTree>
    <p:extLst>
      <p:ext uri="{BB962C8B-B14F-4D97-AF65-F5344CB8AC3E}">
        <p14:creationId xmlns:p14="http://schemas.microsoft.com/office/powerpoint/2010/main" val="38339381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AU" dirty="0"/>
              <a:t>Significant Event Analysis – Hurricane Sally</a:t>
            </a:r>
            <a:endParaRPr lang="en-US" dirty="0"/>
          </a:p>
          <a:p>
            <a:endParaRPr lang="en-US" dirty="0"/>
          </a:p>
        </p:txBody>
      </p:sp>
      <p:pic>
        <p:nvPicPr>
          <p:cNvPr id="6" name="AlabamaHurricaneSally_2020-09">
            <a:hlinkClick r:id="" action="ppaction://media"/>
            <a:extLst>
              <a:ext uri="{FF2B5EF4-FFF2-40B4-BE49-F238E27FC236}">
                <a16:creationId xmlns:a16="http://schemas.microsoft.com/office/drawing/2014/main" id="{5E62ABB1-B9C4-451C-80A3-AF8C25E639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180124A-1AFE-4D57-923A-063980D351F8}"/>
              </a:ext>
            </a:extLst>
          </p:cNvPr>
          <p:cNvSpPr txBox="1"/>
          <p:nvPr/>
        </p:nvSpPr>
        <p:spPr>
          <a:xfrm>
            <a:off x="2901387" y="6213781"/>
            <a:ext cx="63892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Hurricane Sandy	</a:t>
            </a:r>
          </a:p>
        </p:txBody>
      </p:sp>
    </p:spTree>
    <p:extLst>
      <p:ext uri="{BB962C8B-B14F-4D97-AF65-F5344CB8AC3E}">
        <p14:creationId xmlns:p14="http://schemas.microsoft.com/office/powerpoint/2010/main" val="44395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AU" dirty="0"/>
              <a:t>Significant Event Analysis – Hurricane Sally</a:t>
            </a:r>
            <a:endParaRPr lang="en-US" dirty="0"/>
          </a:p>
          <a:p>
            <a:endParaRPr lang="en-US" dirty="0"/>
          </a:p>
        </p:txBody>
      </p:sp>
      <p:pic>
        <p:nvPicPr>
          <p:cNvPr id="5" name="Picture 4">
            <a:extLst>
              <a:ext uri="{FF2B5EF4-FFF2-40B4-BE49-F238E27FC236}">
                <a16:creationId xmlns:a16="http://schemas.microsoft.com/office/drawing/2014/main" id="{F0F5966C-FCE7-4F54-B44D-2A1E4F1CF8D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15308" y="1774917"/>
            <a:ext cx="9361384" cy="3398967"/>
          </a:xfrm>
          <a:prstGeom prst="rect">
            <a:avLst/>
          </a:prstGeom>
          <a:noFill/>
        </p:spPr>
      </p:pic>
      <p:sp>
        <p:nvSpPr>
          <p:cNvPr id="8" name="TextBox 7">
            <a:extLst>
              <a:ext uri="{FF2B5EF4-FFF2-40B4-BE49-F238E27FC236}">
                <a16:creationId xmlns:a16="http://schemas.microsoft.com/office/drawing/2014/main" id="{7B31BC4B-2D20-4DCA-93B3-6DF9F9EB988D}"/>
              </a:ext>
            </a:extLst>
          </p:cNvPr>
          <p:cNvSpPr txBox="1"/>
          <p:nvPr/>
        </p:nvSpPr>
        <p:spPr>
          <a:xfrm>
            <a:off x="1018572" y="5173884"/>
            <a:ext cx="10154856" cy="1316579"/>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Baldwin 9-1-1 experienced a 506% increase in call volume during the thirty-six hours surrounding landfall as opposed to the previous week.</a:t>
            </a: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3E8EB5B-D0F5-424D-B8A6-F7405FBF3A77}"/>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40</a:t>
            </a:r>
          </a:p>
        </p:txBody>
      </p:sp>
    </p:spTree>
    <p:extLst>
      <p:ext uri="{BB962C8B-B14F-4D97-AF65-F5344CB8AC3E}">
        <p14:creationId xmlns:p14="http://schemas.microsoft.com/office/powerpoint/2010/main" val="33221116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AU" dirty="0"/>
              <a:t>Significant Event Analysis – Hurricane Sally</a:t>
            </a:r>
            <a:endParaRPr lang="en-US" dirty="0"/>
          </a:p>
          <a:p>
            <a:endParaRPr lang="en-US" dirty="0"/>
          </a:p>
        </p:txBody>
      </p:sp>
      <p:pic>
        <p:nvPicPr>
          <p:cNvPr id="6" name="Picture 5" descr="Chart&#10;&#10;Description automatically generated">
            <a:extLst>
              <a:ext uri="{FF2B5EF4-FFF2-40B4-BE49-F238E27FC236}">
                <a16:creationId xmlns:a16="http://schemas.microsoft.com/office/drawing/2014/main" id="{49F7C05A-984A-4126-9860-5BEE0D600258}"/>
              </a:ext>
            </a:extLst>
          </p:cNvPr>
          <p:cNvPicPr/>
          <p:nvPr/>
        </p:nvPicPr>
        <p:blipFill>
          <a:blip r:embed="rId3"/>
          <a:stretch>
            <a:fillRect/>
          </a:stretch>
        </p:blipFill>
        <p:spPr>
          <a:xfrm>
            <a:off x="3136022" y="1918539"/>
            <a:ext cx="6112149" cy="3308167"/>
          </a:xfrm>
          <a:prstGeom prst="rect">
            <a:avLst/>
          </a:prstGeom>
        </p:spPr>
      </p:pic>
      <p:sp>
        <p:nvSpPr>
          <p:cNvPr id="7" name="TextBox 6">
            <a:extLst>
              <a:ext uri="{FF2B5EF4-FFF2-40B4-BE49-F238E27FC236}">
                <a16:creationId xmlns:a16="http://schemas.microsoft.com/office/drawing/2014/main" id="{981A5EB1-CA0B-4832-9ED4-D7E2D5EAF162}"/>
              </a:ext>
            </a:extLst>
          </p:cNvPr>
          <p:cNvSpPr txBox="1"/>
          <p:nvPr/>
        </p:nvSpPr>
        <p:spPr>
          <a:xfrm>
            <a:off x="1765621" y="5370329"/>
            <a:ext cx="8660757" cy="89184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A total of 49 calls were alternately routed from Baldwin 9-1-1 to Mobile due to the influx of call volume.</a:t>
            </a: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AA5B48A-D08E-4539-8360-5BF22033836E}"/>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40</a:t>
            </a:r>
          </a:p>
        </p:txBody>
      </p:sp>
    </p:spTree>
    <p:extLst>
      <p:ext uri="{BB962C8B-B14F-4D97-AF65-F5344CB8AC3E}">
        <p14:creationId xmlns:p14="http://schemas.microsoft.com/office/powerpoint/2010/main" val="1947298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AU" dirty="0"/>
              <a:t>Significant Event Analysis – Hurricane Sally</a:t>
            </a:r>
            <a:endParaRPr lang="en-US" dirty="0"/>
          </a:p>
          <a:p>
            <a:endParaRPr lang="en-US" dirty="0"/>
          </a:p>
        </p:txBody>
      </p:sp>
      <p:sp>
        <p:nvSpPr>
          <p:cNvPr id="8" name="TextBox 7">
            <a:extLst>
              <a:ext uri="{FF2B5EF4-FFF2-40B4-BE49-F238E27FC236}">
                <a16:creationId xmlns:a16="http://schemas.microsoft.com/office/drawing/2014/main" id="{7B31BC4B-2D20-4DCA-93B3-6DF9F9EB988D}"/>
              </a:ext>
            </a:extLst>
          </p:cNvPr>
          <p:cNvSpPr txBox="1"/>
          <p:nvPr/>
        </p:nvSpPr>
        <p:spPr>
          <a:xfrm>
            <a:off x="1018572" y="5173884"/>
            <a:ext cx="10154856" cy="89184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Mobile 9-1-1 experienced a 41% increase in call volume in the thirty-six hours surround Hurricane Sally landfall. </a:t>
            </a:r>
          </a:p>
        </p:txBody>
      </p:sp>
      <p:sp>
        <p:nvSpPr>
          <p:cNvPr id="3" name="TextBox 2">
            <a:extLst>
              <a:ext uri="{FF2B5EF4-FFF2-40B4-BE49-F238E27FC236}">
                <a16:creationId xmlns:a16="http://schemas.microsoft.com/office/drawing/2014/main" id="{83E8EB5B-D0F5-424D-B8A6-F7405FBF3A77}"/>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40</a:t>
            </a:r>
          </a:p>
        </p:txBody>
      </p:sp>
      <p:pic>
        <p:nvPicPr>
          <p:cNvPr id="6" name="Picture 5">
            <a:extLst>
              <a:ext uri="{FF2B5EF4-FFF2-40B4-BE49-F238E27FC236}">
                <a16:creationId xmlns:a16="http://schemas.microsoft.com/office/drawing/2014/main" id="{B9A0E25E-C79B-4DA8-8361-324B3C05DA8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56527" y="1863524"/>
            <a:ext cx="10154856" cy="3219560"/>
          </a:xfrm>
          <a:prstGeom prst="rect">
            <a:avLst/>
          </a:prstGeom>
          <a:noFill/>
        </p:spPr>
      </p:pic>
    </p:spTree>
    <p:extLst>
      <p:ext uri="{BB962C8B-B14F-4D97-AF65-F5344CB8AC3E}">
        <p14:creationId xmlns:p14="http://schemas.microsoft.com/office/powerpoint/2010/main" val="2306023182"/>
      </p:ext>
    </p:extLst>
  </p:cSld>
  <p:clrMapOvr>
    <a:masterClrMapping/>
  </p:clrMapOvr>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Retrospect">
  <a:themeElements>
    <a:clrScheme name="Custom 1">
      <a:dk1>
        <a:sysClr val="windowText" lastClr="000000"/>
      </a:dk1>
      <a:lt1>
        <a:sysClr val="window" lastClr="FFFFFF"/>
      </a:lt1>
      <a:dk2>
        <a:srgbClr val="17406D"/>
      </a:dk2>
      <a:lt2>
        <a:srgbClr val="DBEFF9"/>
      </a:lt2>
      <a:accent1>
        <a:srgbClr val="FFFFFF"/>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1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148</TotalTime>
  <Words>6320</Words>
  <Application>Microsoft Office PowerPoint</Application>
  <PresentationFormat>Widescreen</PresentationFormat>
  <Paragraphs>1420</Paragraphs>
  <Slides>115</Slides>
  <Notes>115</Notes>
  <HiddenSlides>0</HiddenSlides>
  <MMClips>1</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115</vt:i4>
      </vt:variant>
    </vt:vector>
  </HeadingPairs>
  <TitlesOfParts>
    <vt:vector size="134" baseType="lpstr">
      <vt:lpstr>Arial</vt:lpstr>
      <vt:lpstr>Calibri</vt:lpstr>
      <vt:lpstr>Calibri Light</vt:lpstr>
      <vt:lpstr>Copperplate Gothic Bold</vt:lpstr>
      <vt:lpstr>Georgia</vt:lpstr>
      <vt:lpstr>Gotham</vt:lpstr>
      <vt:lpstr>Gotham Bold</vt:lpstr>
      <vt:lpstr>Open Sans</vt:lpstr>
      <vt:lpstr>Symbol</vt:lpstr>
      <vt:lpstr>Times New Roman</vt:lpstr>
      <vt:lpstr>Wingdings</vt:lpstr>
      <vt:lpstr>Retrospect</vt:lpstr>
      <vt:lpstr>Retrospect</vt:lpstr>
      <vt:lpstr>1_Retrospect</vt:lpstr>
      <vt:lpstr>Office Theme</vt:lpstr>
      <vt:lpstr>1_Office Theme</vt:lpstr>
      <vt:lpstr>2_Office Theme</vt:lpstr>
      <vt:lpstr>3_Office Theme</vt:lpstr>
      <vt:lpstr>Worksheet</vt:lpstr>
      <vt:lpstr>PowerPoint Presentation</vt:lpstr>
      <vt:lpstr>November 19, 2020 Board Meeting Renaissance Montgomery Hotel &amp; Spa at the Convention Center Montgomery, AL</vt:lpstr>
      <vt:lpstr>Agenda</vt:lpstr>
      <vt:lpstr>Committee Reports (Tabs 3-4)</vt:lpstr>
      <vt:lpstr>Finance Committee Meeting Agenda (Tab 3)       November 4, 2020 Montgomery, AL</vt:lpstr>
      <vt:lpstr>Grant  Cycle 5 Facts </vt:lpstr>
      <vt:lpstr>General Conditions &amp; Eligibility </vt:lpstr>
      <vt:lpstr>Project Types – Categorize &amp; Prioritize</vt:lpstr>
      <vt:lpstr>Remaining Eligible Project Types= $1,472,485.37</vt:lpstr>
      <vt:lpstr>NG911 CPE</vt:lpstr>
      <vt:lpstr>Regional Connectivity Project</vt:lpstr>
      <vt:lpstr>NG911 Recorder</vt:lpstr>
      <vt:lpstr>CAD</vt:lpstr>
      <vt:lpstr>Consolidation Project</vt:lpstr>
      <vt:lpstr> Radio Equipment/Consoles (not furniture)</vt:lpstr>
      <vt:lpstr>GIS-related</vt:lpstr>
      <vt:lpstr>Facility Enhancements</vt:lpstr>
      <vt:lpstr>Recommended Project Awards =$783,392.00 </vt:lpstr>
      <vt:lpstr>PowerPoint Presentation</vt:lpstr>
      <vt:lpstr>PowerPoint Presentation</vt:lpstr>
      <vt:lpstr>Legacy 9-1-1 Cost Reimbursement</vt:lpstr>
      <vt:lpstr>Estimated Monthly 9-1-1 Legacy Costs</vt:lpstr>
      <vt:lpstr>Reimbursement Requirements</vt:lpstr>
      <vt:lpstr>What is included in Legacy 9-1-1 Cost?</vt:lpstr>
      <vt:lpstr>How do I request reimbursement?</vt:lpstr>
      <vt:lpstr>Submission Calendar</vt:lpstr>
      <vt:lpstr>Annual ECD Certification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 &amp; Outreach Committee Meeting Agenda (Tab 4)      November 12, 2020 Pelham, AL</vt:lpstr>
      <vt:lpstr>Evaluation</vt:lpstr>
      <vt:lpstr>Technical Proposal</vt:lpstr>
      <vt:lpstr>Business Proposal</vt:lpstr>
      <vt:lpstr>Evaluation (Steps 1 &amp; 2 concurrently)</vt:lpstr>
      <vt:lpstr>Evaluation (continued)</vt:lpstr>
      <vt:lpstr>Overall Evaluation Results</vt:lpstr>
      <vt:lpstr>Why Virtual Academy?</vt:lpstr>
      <vt:lpstr>Recap</vt:lpstr>
      <vt:lpstr>Next Steps (Immediate &amp; Concurrent)</vt:lpstr>
      <vt:lpstr>Staff Reports (Tabs 3-6)</vt:lpstr>
      <vt:lpstr>Director’s Report (Tab 3)</vt:lpstr>
      <vt:lpstr>Updates and Considerations</vt:lpstr>
      <vt:lpstr>Recent Deadlines/Activities</vt:lpstr>
      <vt:lpstr>Ongoing Deadlines/Activities</vt:lpstr>
      <vt:lpstr>Upcoming Deadlines/Activities</vt:lpstr>
      <vt:lpstr>PowerPoint Presentation</vt:lpstr>
      <vt:lpstr>Legal Report (Tab 4)</vt:lpstr>
      <vt:lpstr>Legal Report</vt:lpstr>
      <vt:lpstr>Financial Report- September 2020 YTD (Tab 5)</vt:lpstr>
      <vt:lpstr>PowerPoint Presentation</vt:lpstr>
      <vt:lpstr>PowerPoint Presentation</vt:lpstr>
      <vt:lpstr>PowerPoint Presentation</vt:lpstr>
      <vt:lpstr>PowerPoint Presentation</vt:lpstr>
      <vt:lpstr>PowerPoint Presentation</vt:lpstr>
      <vt:lpstr>ANGEN Report (Tab 6)</vt:lpstr>
      <vt:lpstr>ANGEN September – November Project Review </vt:lpstr>
      <vt:lpstr>Past Months’ Activity </vt:lpstr>
      <vt:lpstr>Action Items</vt:lpstr>
      <vt:lpstr>Federal Grant Annual Performance Progress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GIS Report (Tab 9)</vt:lpstr>
      <vt:lpstr>PowerPoint Presentation</vt:lpstr>
      <vt:lpstr>PowerPoint Presentation</vt:lpstr>
      <vt:lpstr>PowerPoint Presentation</vt:lpstr>
      <vt:lpstr>Old Business </vt:lpstr>
      <vt:lpstr>New Business </vt:lpstr>
      <vt:lpstr>Public Comments</vt:lpstr>
      <vt:lpstr>Committee Appointments &amp; Officer Elections (Tabs 12 - 13)</vt:lpstr>
      <vt:lpstr>PowerPoint Presentation</vt:lpstr>
      <vt:lpstr>Next Board Meeting</vt:lpstr>
      <vt:lpstr>Adjournment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Missildine</dc:creator>
  <cp:lastModifiedBy>Leah Missildine</cp:lastModifiedBy>
  <cp:revision>17</cp:revision>
  <cp:lastPrinted>2020-11-19T13:46:06Z</cp:lastPrinted>
  <dcterms:created xsi:type="dcterms:W3CDTF">2020-11-16T21:56:37Z</dcterms:created>
  <dcterms:modified xsi:type="dcterms:W3CDTF">2020-11-19T13:46:52Z</dcterms:modified>
</cp:coreProperties>
</file>