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5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5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5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5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5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5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0" r:id="rId1"/>
    <p:sldMasterId id="2147483660" r:id="rId2"/>
    <p:sldMasterId id="2147483845" r:id="rId3"/>
    <p:sldMasterId id="2147483870" r:id="rId4"/>
    <p:sldMasterId id="2147483882" r:id="rId5"/>
    <p:sldMasterId id="2147483888" r:id="rId6"/>
  </p:sldMasterIdLst>
  <p:notesMasterIdLst>
    <p:notesMasterId r:id="rId82"/>
  </p:notesMasterIdLst>
  <p:handoutMasterIdLst>
    <p:handoutMasterId r:id="rId83"/>
  </p:handoutMasterIdLst>
  <p:sldIdLst>
    <p:sldId id="763" r:id="rId7"/>
    <p:sldId id="324" r:id="rId8"/>
    <p:sldId id="257" r:id="rId9"/>
    <p:sldId id="764" r:id="rId10"/>
    <p:sldId id="771" r:id="rId11"/>
    <p:sldId id="930" r:id="rId12"/>
    <p:sldId id="772" r:id="rId13"/>
    <p:sldId id="851" r:id="rId14"/>
    <p:sldId id="691" r:id="rId15"/>
    <p:sldId id="403" r:id="rId16"/>
    <p:sldId id="857" r:id="rId17"/>
    <p:sldId id="931" r:id="rId18"/>
    <p:sldId id="925" r:id="rId19"/>
    <p:sldId id="585" r:id="rId20"/>
    <p:sldId id="707" r:id="rId21"/>
    <p:sldId id="750" r:id="rId22"/>
    <p:sldId id="932" r:id="rId23"/>
    <p:sldId id="866" r:id="rId24"/>
    <p:sldId id="410" r:id="rId25"/>
    <p:sldId id="622" r:id="rId26"/>
    <p:sldId id="623" r:id="rId27"/>
    <p:sldId id="535" r:id="rId28"/>
    <p:sldId id="626" r:id="rId29"/>
    <p:sldId id="411" r:id="rId30"/>
    <p:sldId id="860" r:id="rId31"/>
    <p:sldId id="439" r:id="rId32"/>
    <p:sldId id="256" r:id="rId33"/>
    <p:sldId id="923" r:id="rId34"/>
    <p:sldId id="924" r:id="rId35"/>
    <p:sldId id="259" r:id="rId36"/>
    <p:sldId id="886" r:id="rId37"/>
    <p:sldId id="887" r:id="rId38"/>
    <p:sldId id="888" r:id="rId39"/>
    <p:sldId id="889" r:id="rId40"/>
    <p:sldId id="890" r:id="rId41"/>
    <p:sldId id="891" r:id="rId42"/>
    <p:sldId id="892" r:id="rId43"/>
    <p:sldId id="893" r:id="rId44"/>
    <p:sldId id="894" r:id="rId45"/>
    <p:sldId id="895" r:id="rId46"/>
    <p:sldId id="896" r:id="rId47"/>
    <p:sldId id="897" r:id="rId48"/>
    <p:sldId id="898" r:id="rId49"/>
    <p:sldId id="899" r:id="rId50"/>
    <p:sldId id="900" r:id="rId51"/>
    <p:sldId id="901" r:id="rId52"/>
    <p:sldId id="902" r:id="rId53"/>
    <p:sldId id="903" r:id="rId54"/>
    <p:sldId id="904" r:id="rId55"/>
    <p:sldId id="905" r:id="rId56"/>
    <p:sldId id="906" r:id="rId57"/>
    <p:sldId id="907" r:id="rId58"/>
    <p:sldId id="908" r:id="rId59"/>
    <p:sldId id="909" r:id="rId60"/>
    <p:sldId id="910" r:id="rId61"/>
    <p:sldId id="911" r:id="rId62"/>
    <p:sldId id="912" r:id="rId63"/>
    <p:sldId id="913" r:id="rId64"/>
    <p:sldId id="914" r:id="rId65"/>
    <p:sldId id="915" r:id="rId66"/>
    <p:sldId id="916" r:id="rId67"/>
    <p:sldId id="917" r:id="rId68"/>
    <p:sldId id="867" r:id="rId69"/>
    <p:sldId id="927" r:id="rId70"/>
    <p:sldId id="928" r:id="rId71"/>
    <p:sldId id="920" r:id="rId72"/>
    <p:sldId id="929" r:id="rId73"/>
    <p:sldId id="267" r:id="rId74"/>
    <p:sldId id="667" r:id="rId75"/>
    <p:sldId id="864" r:id="rId76"/>
    <p:sldId id="865" r:id="rId77"/>
    <p:sldId id="618" r:id="rId78"/>
    <p:sldId id="264" r:id="rId79"/>
    <p:sldId id="265" r:id="rId80"/>
    <p:sldId id="762" r:id="rId81"/>
  </p:sldIdLst>
  <p:sldSz cx="12192000" cy="68580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6BA42C"/>
    <a:srgbClr val="E2D91E"/>
    <a:srgbClr val="FF6600"/>
    <a:srgbClr val="00CC00"/>
    <a:srgbClr val="99CCFF"/>
    <a:srgbClr val="818CC1"/>
    <a:srgbClr val="4D4D4D"/>
    <a:srgbClr val="FF33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2609" autoAdjust="0"/>
  </p:normalViewPr>
  <p:slideViewPr>
    <p:cSldViewPr snapToGrid="0">
      <p:cViewPr varScale="1">
        <p:scale>
          <a:sx n="90" d="100"/>
          <a:sy n="90" d="100"/>
        </p:scale>
        <p:origin x="1230" y="96"/>
      </p:cViewPr>
      <p:guideLst>
        <p:guide orient="horz" pos="2160"/>
        <p:guide pos="3840"/>
      </p:guideLst>
    </p:cSldViewPr>
  </p:slideViewPr>
  <p:notesTextViewPr>
    <p:cViewPr>
      <p:scale>
        <a:sx n="75" d="100"/>
        <a:sy n="75" d="100"/>
      </p:scale>
      <p:origin x="0" y="0"/>
    </p:cViewPr>
  </p:notesTextViewPr>
  <p:sorterViewPr>
    <p:cViewPr>
      <p:scale>
        <a:sx n="90" d="100"/>
        <a:sy n="90" d="100"/>
      </p:scale>
      <p:origin x="0" y="-3600"/>
    </p:cViewPr>
  </p:sorterViewPr>
  <p:notesViewPr>
    <p:cSldViewPr snapToGrid="0">
      <p:cViewPr varScale="1">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5.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6.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r>
              <a:rPr lang="en-US"/>
              <a:t>Cost Recovery -</a:t>
            </a:r>
            <a:r>
              <a:rPr lang="en-US" baseline="0"/>
              <a:t> By Carrier</a:t>
            </a:r>
            <a:endParaRPr lang="en-US"/>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title>
    <c:autoTitleDeleted val="0"/>
    <c:plotArea>
      <c:layout>
        <c:manualLayout>
          <c:layoutTarget val="inner"/>
          <c:xMode val="edge"/>
          <c:yMode val="edge"/>
          <c:x val="7.8665575704592192E-2"/>
          <c:y val="0.20763257306015043"/>
          <c:w val="0.89135657185553896"/>
          <c:h val="0.64610307432501168"/>
        </c:manualLayout>
      </c:layout>
      <c:barChart>
        <c:barDir val="col"/>
        <c:grouping val="clustered"/>
        <c:varyColors val="0"/>
        <c:ser>
          <c:idx val="0"/>
          <c:order val="0"/>
          <c:tx>
            <c:strRef>
              <c:f>'[Chart in Microsoft PowerPoint]Sheet1'!$B$1</c:f>
              <c:strCache>
                <c:ptCount val="1"/>
                <c:pt idx="0">
                  <c:v>FYE20 Approved</c:v>
                </c:pt>
              </c:strCache>
            </c:strRef>
          </c:tx>
          <c:spPr>
            <a:solidFill>
              <a:schemeClr val="accent6"/>
            </a:solidFill>
            <a:ln>
              <a:solidFill>
                <a:schemeClr val="accent6"/>
              </a:solidFill>
            </a:ln>
            <a:effectLst/>
          </c:spPr>
          <c:invertIfNegative val="0"/>
          <c:dLbls>
            <c:numFmt formatCode="&quot;$&quot;#,##0.00_);[Red]\(&quot;$&quot;#,##0.00\)" sourceLinked="0"/>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 in Microsoft PowerPoint]Sheet1'!$A$2:$A$5</c:f>
              <c:strCache>
                <c:ptCount val="4"/>
                <c:pt idx="0">
                  <c:v>Cspire/Cellular South</c:v>
                </c:pt>
                <c:pt idx="1">
                  <c:v>Pinebelt</c:v>
                </c:pt>
                <c:pt idx="2">
                  <c:v>SouthernLINC</c:v>
                </c:pt>
                <c:pt idx="3">
                  <c:v>Sprint</c:v>
                </c:pt>
              </c:strCache>
            </c:strRef>
          </c:cat>
          <c:val>
            <c:numRef>
              <c:f>'[Chart in Microsoft PowerPoint]Sheet1'!$B$2:$B$5</c:f>
              <c:numCache>
                <c:formatCode>#,##0.00</c:formatCode>
                <c:ptCount val="4"/>
                <c:pt idx="0" formatCode="&quot;$&quot;#,##0.00_);[Red]\(&quot;$&quot;#,##0.00\)">
                  <c:v>587440</c:v>
                </c:pt>
                <c:pt idx="1">
                  <c:v>91240</c:v>
                </c:pt>
                <c:pt idx="2">
                  <c:v>779040</c:v>
                </c:pt>
                <c:pt idx="3">
                  <c:v>733783.76</c:v>
                </c:pt>
              </c:numCache>
            </c:numRef>
          </c:val>
          <c:extLst>
            <c:ext xmlns:c16="http://schemas.microsoft.com/office/drawing/2014/chart" uri="{C3380CC4-5D6E-409C-BE32-E72D297353CC}">
              <c16:uniqueId val="{00000000-913C-4201-B853-C644CE905E87}"/>
            </c:ext>
          </c:extLst>
        </c:ser>
        <c:ser>
          <c:idx val="1"/>
          <c:order val="1"/>
          <c:tx>
            <c:strRef>
              <c:f>'[Chart in Microsoft PowerPoint]Sheet1'!$C$1</c:f>
              <c:strCache>
                <c:ptCount val="1"/>
                <c:pt idx="0">
                  <c:v>FYE20 Actual</c:v>
                </c:pt>
              </c:strCache>
            </c:strRef>
          </c:tx>
          <c:spPr>
            <a:solidFill>
              <a:schemeClr val="accent2"/>
            </a:solidFill>
            <a:ln>
              <a:noFill/>
            </a:ln>
            <a:effectLst/>
          </c:spPr>
          <c:invertIfNegative val="0"/>
          <c:dLbls>
            <c:numFmt formatCode="&quot;$&quot;#,##0.00_);[Red]\(&quot;$&quot;#,##0.00\)" sourceLinked="0"/>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 in Microsoft PowerPoint]Sheet1'!$A$2:$A$5</c:f>
              <c:strCache>
                <c:ptCount val="4"/>
                <c:pt idx="0">
                  <c:v>Cspire/Cellular South</c:v>
                </c:pt>
                <c:pt idx="1">
                  <c:v>Pinebelt</c:v>
                </c:pt>
                <c:pt idx="2">
                  <c:v>SouthernLINC</c:v>
                </c:pt>
                <c:pt idx="3">
                  <c:v>Sprint</c:v>
                </c:pt>
              </c:strCache>
            </c:strRef>
          </c:cat>
          <c:val>
            <c:numRef>
              <c:f>'[Chart in Microsoft PowerPoint]Sheet1'!$C$2:$C$5</c:f>
              <c:numCache>
                <c:formatCode>#,##0.00</c:formatCode>
                <c:ptCount val="4"/>
                <c:pt idx="0" formatCode="&quot;$&quot;#,##0.00_);[Red]\(&quot;$&quot;#,##0.00\)">
                  <c:v>377132.77</c:v>
                </c:pt>
                <c:pt idx="1">
                  <c:v>75069.08</c:v>
                </c:pt>
                <c:pt idx="2">
                  <c:v>433812.37</c:v>
                </c:pt>
                <c:pt idx="3">
                  <c:v>274348.90999999997</c:v>
                </c:pt>
              </c:numCache>
            </c:numRef>
          </c:val>
          <c:extLst>
            <c:ext xmlns:c16="http://schemas.microsoft.com/office/drawing/2014/chart" uri="{C3380CC4-5D6E-409C-BE32-E72D297353CC}">
              <c16:uniqueId val="{00000001-913C-4201-B853-C644CE905E87}"/>
            </c:ext>
          </c:extLst>
        </c:ser>
        <c:dLbls>
          <c:dLblPos val="outEnd"/>
          <c:showLegendKey val="0"/>
          <c:showVal val="1"/>
          <c:showCatName val="0"/>
          <c:showSerName val="0"/>
          <c:showPercent val="0"/>
          <c:showBubbleSize val="0"/>
        </c:dLbls>
        <c:gapWidth val="444"/>
        <c:overlap val="-90"/>
        <c:axId val="445216720"/>
        <c:axId val="445215736"/>
        <c:extLst>
          <c:ext xmlns:c15="http://schemas.microsoft.com/office/drawing/2012/chart" uri="{02D57815-91ED-43cb-92C2-25804820EDAC}">
            <c15:filteredBarSeries>
              <c15:ser>
                <c:idx val="2"/>
                <c:order val="2"/>
                <c:tx>
                  <c:strRef>
                    <c:extLst>
                      <c:ext uri="{02D57815-91ED-43cb-92C2-25804820EDAC}">
                        <c15:formulaRef>
                          <c15:sqref>'[Chart in Microsoft PowerPoint]Sheet1'!$D$1</c15:sqref>
                        </c15:formulaRef>
                      </c:ext>
                    </c:extLst>
                    <c:strCache>
                      <c:ptCount val="1"/>
                      <c:pt idx="0">
                        <c:v>FYE21 Plan</c:v>
                      </c:pt>
                    </c:strCache>
                  </c:strRef>
                </c:tx>
                <c:spPr>
                  <a:solidFill>
                    <a:schemeClr val="accent3"/>
                  </a:solidFill>
                  <a:ln>
                    <a:noFill/>
                  </a:ln>
                  <a:effectLst/>
                </c:spPr>
                <c:invertIfNegative val="0"/>
                <c:dLbls>
                  <c:numFmt formatCode="&quot;$&quot;#,##0.00_);[Red]\(&quot;$&quot;#,##0.00\)" sourceLinked="0"/>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'[Chart in Microsoft PowerPoint]Sheet1'!$A$2:$A$5</c15:sqref>
                        </c15:formulaRef>
                      </c:ext>
                    </c:extLst>
                    <c:strCache>
                      <c:ptCount val="4"/>
                      <c:pt idx="0">
                        <c:v>Cspire/Cellular South</c:v>
                      </c:pt>
                      <c:pt idx="1">
                        <c:v>Pinebelt</c:v>
                      </c:pt>
                      <c:pt idx="2">
                        <c:v>SouthernLINC</c:v>
                      </c:pt>
                      <c:pt idx="3">
                        <c:v>Sprint</c:v>
                      </c:pt>
                    </c:strCache>
                  </c:strRef>
                </c:cat>
                <c:val>
                  <c:numRef>
                    <c:extLst>
                      <c:ext uri="{02D57815-91ED-43cb-92C2-25804820EDAC}">
                        <c15:formulaRef>
                          <c15:sqref>'[Chart in Microsoft PowerPoint]Sheet1'!$D$2:$D$5</c15:sqref>
                        </c15:formulaRef>
                      </c:ext>
                    </c:extLst>
                    <c:numCache>
                      <c:formatCode>#,##0.00</c:formatCode>
                      <c:ptCount val="4"/>
                      <c:pt idx="0" formatCode="&quot;$&quot;#,##0.00_);[Red]\(&quot;$&quot;#,##0.00\)">
                        <c:v>508800</c:v>
                      </c:pt>
                      <c:pt idx="1">
                        <c:v>88540</c:v>
                      </c:pt>
                      <c:pt idx="2">
                        <c:v>791240</c:v>
                      </c:pt>
                      <c:pt idx="3">
                        <c:v>747843.4</c:v>
                      </c:pt>
                    </c:numCache>
                  </c:numRef>
                </c:val>
                <c:extLst>
                  <c:ext xmlns:c16="http://schemas.microsoft.com/office/drawing/2014/chart" uri="{C3380CC4-5D6E-409C-BE32-E72D297353CC}">
                    <c16:uniqueId val="{00000002-913C-4201-B853-C644CE905E87}"/>
                  </c:ext>
                </c:extLst>
              </c15:ser>
            </c15:filteredBarSeries>
          </c:ext>
        </c:extLst>
      </c:barChart>
      <c:catAx>
        <c:axId val="44521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b" anchorCtr="0"/>
          <a:lstStyle/>
          <a:p>
            <a:pPr>
              <a:defRPr sz="800" b="0"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crossAx val="445215736"/>
        <c:crosses val="autoZero"/>
        <c:auto val="1"/>
        <c:lblAlgn val="ctr"/>
        <c:lblOffset val="100"/>
        <c:tickLblSkip val="1"/>
        <c:noMultiLvlLbl val="0"/>
      </c:catAx>
      <c:valAx>
        <c:axId val="445215736"/>
        <c:scaling>
          <c:orientation val="minMax"/>
        </c:scaling>
        <c:delete val="1"/>
        <c:axPos val="l"/>
        <c:numFmt formatCode="&quot;$&quot;#,##0.00_);[Red]\(&quot;$&quot;#,##0.00\)" sourceLinked="1"/>
        <c:majorTickMark val="none"/>
        <c:minorTickMark val="none"/>
        <c:tickLblPos val="nextTo"/>
        <c:crossAx val="445216720"/>
        <c:crosses val="autoZero"/>
        <c:crossBetween val="between"/>
      </c:valAx>
      <c:spPr>
        <a:noFill/>
        <a:ln>
          <a:noFill/>
        </a:ln>
        <a:effectLst/>
      </c:spPr>
    </c:plotArea>
    <c:legend>
      <c:legendPos val="t"/>
      <c:layout>
        <c:manualLayout>
          <c:xMode val="edge"/>
          <c:yMode val="edge"/>
          <c:x val="0.18223706052114835"/>
          <c:y val="9.5206628091647122E-2"/>
          <c:w val="0.62653192280106196"/>
          <c:h val="0.1435896795163684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noFill/>
    <a:ln>
      <a:noFill/>
    </a:ln>
    <a:effectLst/>
  </c:spPr>
  <c:txPr>
    <a:bodyPr/>
    <a:lstStyle/>
    <a:p>
      <a:pPr>
        <a:defRPr baseline="0">
          <a:latin typeface="Times New Roman" panose="02020603050405020304" pitchFamily="18"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Primary PSAP to Primary PSAP Transfers</a:t>
            </a:r>
          </a:p>
          <a:p>
            <a:pPr>
              <a:defRPr/>
            </a:pPr>
            <a:r>
              <a:rPr lang="en-US"/>
              <a:t>November 1 - December 31, 2020</a:t>
            </a:r>
          </a:p>
          <a:p>
            <a:pPr>
              <a:defRPr/>
            </a:pPr>
            <a:endParaRPr lang="en-US"/>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AL_ESRP_PrimarytoPrimary_SumTal!$D$1</c:f>
              <c:strCache>
                <c:ptCount val="1"/>
                <c:pt idx="0">
                  <c:v>Call Count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AL_ESRP_PrimarytoPrimary_SumTal!$B$2:$B$11</c:f>
              <c:strCache>
                <c:ptCount val="10"/>
                <c:pt idx="0">
                  <c:v>Jefferson to Birmingham</c:v>
                </c:pt>
                <c:pt idx="1">
                  <c:v>Birmingham to Jefferson</c:v>
                </c:pt>
                <c:pt idx="2">
                  <c:v>Mobile to Baldwin</c:v>
                </c:pt>
                <c:pt idx="3">
                  <c:v>Etowah to Calhoun</c:v>
                </c:pt>
                <c:pt idx="4">
                  <c:v>Cleburne to Calhoun</c:v>
                </c:pt>
                <c:pt idx="5">
                  <c:v>Marshall to DeKalb</c:v>
                </c:pt>
                <c:pt idx="6">
                  <c:v>Winston to Walker</c:v>
                </c:pt>
                <c:pt idx="7">
                  <c:v>Tarrant to Birmingham</c:v>
                </c:pt>
                <c:pt idx="8">
                  <c:v>Etowah to Gadsden</c:v>
                </c:pt>
                <c:pt idx="9">
                  <c:v>Midfield to Birmingham</c:v>
                </c:pt>
              </c:strCache>
            </c:strRef>
          </c:cat>
          <c:val>
            <c:numRef>
              <c:f>AL_ESRP_PrimarytoPrimary_SumTal!$D$2:$D$11</c:f>
              <c:numCache>
                <c:formatCode>General</c:formatCode>
                <c:ptCount val="10"/>
                <c:pt idx="0">
                  <c:v>145</c:v>
                </c:pt>
                <c:pt idx="1">
                  <c:v>98</c:v>
                </c:pt>
                <c:pt idx="2">
                  <c:v>66</c:v>
                </c:pt>
                <c:pt idx="3">
                  <c:v>64</c:v>
                </c:pt>
                <c:pt idx="4">
                  <c:v>63</c:v>
                </c:pt>
                <c:pt idx="5">
                  <c:v>62</c:v>
                </c:pt>
                <c:pt idx="6">
                  <c:v>61</c:v>
                </c:pt>
                <c:pt idx="7">
                  <c:v>54</c:v>
                </c:pt>
                <c:pt idx="8">
                  <c:v>51</c:v>
                </c:pt>
                <c:pt idx="9">
                  <c:v>44</c:v>
                </c:pt>
              </c:numCache>
            </c:numRef>
          </c:val>
          <c:extLst>
            <c:ext xmlns:c16="http://schemas.microsoft.com/office/drawing/2014/chart" uri="{C3380CC4-5D6E-409C-BE32-E72D297353CC}">
              <c16:uniqueId val="{00000000-D4A4-4103-8C19-90A4D8D887A0}"/>
            </c:ext>
          </c:extLst>
        </c:ser>
        <c:dLbls>
          <c:dLblPos val="outEnd"/>
          <c:showLegendKey val="0"/>
          <c:showVal val="1"/>
          <c:showCatName val="0"/>
          <c:showSerName val="0"/>
          <c:showPercent val="0"/>
          <c:showBubbleSize val="0"/>
        </c:dLbls>
        <c:gapWidth val="219"/>
        <c:overlap val="-27"/>
        <c:axId val="1904886112"/>
        <c:axId val="1765488880"/>
      </c:barChart>
      <c:catAx>
        <c:axId val="190488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65488880"/>
        <c:crosses val="autoZero"/>
        <c:auto val="1"/>
        <c:lblAlgn val="ctr"/>
        <c:lblOffset val="100"/>
        <c:noMultiLvlLbl val="0"/>
      </c:catAx>
      <c:valAx>
        <c:axId val="176548888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04886112"/>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Out of State Transfers</a:t>
            </a:r>
          </a:p>
          <a:p>
            <a:pPr>
              <a:defRPr/>
            </a:pPr>
            <a:r>
              <a:rPr lang="en-US"/>
              <a:t>November 1 - December 31, 2020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764196390122263"/>
          <c:y val="0.28412318417330151"/>
          <c:w val="0.61370233028110643"/>
          <c:h val="0.6687928057520010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Word]Sheet 1'!$A$1:$A$10</c:f>
              <c:strCache>
                <c:ptCount val="10"/>
                <c:pt idx="0">
                  <c:v>Escambia County Florida Sheriff's Office</c:v>
                </c:pt>
                <c:pt idx="1">
                  <c:v>West Point Georgia Police Department</c:v>
                </c:pt>
                <c:pt idx="2">
                  <c:v>Troup County Georgia Sheriff's Office</c:v>
                </c:pt>
                <c:pt idx="3">
                  <c:v>Quitman County Georgia Sheriff's Office</c:v>
                </c:pt>
                <c:pt idx="4">
                  <c:v>Chattooga County Tennessee 9-1-1</c:v>
                </c:pt>
                <c:pt idx="5">
                  <c:v>Lincoln County Tenessee 9-1-1</c:v>
                </c:pt>
                <c:pt idx="6">
                  <c:v>Giles County Tennessee Sheriff's Office</c:v>
                </c:pt>
                <c:pt idx="7">
                  <c:v>Floyd County Georgia 9-1-1</c:v>
                </c:pt>
                <c:pt idx="8">
                  <c:v>Itawamba County Mississippi Sheriff </c:v>
                </c:pt>
                <c:pt idx="9">
                  <c:v>Heard County Georgia Sheriff</c:v>
                </c:pt>
              </c:strCache>
            </c:strRef>
          </c:cat>
          <c:val>
            <c:numRef>
              <c:f>'[Chart in Microsoft Word]Sheet 1'!$B$1:$B$10</c:f>
              <c:numCache>
                <c:formatCode>General</c:formatCode>
                <c:ptCount val="10"/>
                <c:pt idx="0">
                  <c:v>231</c:v>
                </c:pt>
                <c:pt idx="1">
                  <c:v>133</c:v>
                </c:pt>
                <c:pt idx="2">
                  <c:v>120</c:v>
                </c:pt>
                <c:pt idx="3">
                  <c:v>95</c:v>
                </c:pt>
                <c:pt idx="4">
                  <c:v>88</c:v>
                </c:pt>
                <c:pt idx="5">
                  <c:v>43</c:v>
                </c:pt>
                <c:pt idx="6">
                  <c:v>42</c:v>
                </c:pt>
                <c:pt idx="7">
                  <c:v>30</c:v>
                </c:pt>
                <c:pt idx="8">
                  <c:v>29</c:v>
                </c:pt>
                <c:pt idx="9">
                  <c:v>26</c:v>
                </c:pt>
              </c:numCache>
            </c:numRef>
          </c:val>
          <c:extLst>
            <c:ext xmlns:c16="http://schemas.microsoft.com/office/drawing/2014/chart" uri="{C3380CC4-5D6E-409C-BE32-E72D297353CC}">
              <c16:uniqueId val="{00000000-C5CA-45CC-988E-9EDDA26E031E}"/>
            </c:ext>
          </c:extLst>
        </c:ser>
        <c:dLbls>
          <c:dLblPos val="outEnd"/>
          <c:showLegendKey val="0"/>
          <c:showVal val="1"/>
          <c:showCatName val="0"/>
          <c:showSerName val="0"/>
          <c:showPercent val="0"/>
          <c:showBubbleSize val="0"/>
        </c:dLbls>
        <c:gapWidth val="182"/>
        <c:axId val="1944341680"/>
        <c:axId val="1842328048"/>
      </c:barChart>
      <c:catAx>
        <c:axId val="19443416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42328048"/>
        <c:crosses val="autoZero"/>
        <c:auto val="1"/>
        <c:lblAlgn val="ctr"/>
        <c:lblOffset val="100"/>
        <c:noMultiLvlLbl val="0"/>
      </c:catAx>
      <c:valAx>
        <c:axId val="184232804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4434168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Top Five Secondary PSAP Transfers</a:t>
            </a:r>
          </a:p>
          <a:p>
            <a:pPr>
              <a:defRPr/>
            </a:pPr>
            <a:r>
              <a:rPr lang="en-US"/>
              <a:t>November 1 - December 31, 2020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3'!$B$1:$B$5</c:f>
              <c:strCache>
                <c:ptCount val="5"/>
                <c:pt idx="0">
                  <c:v>Alabama State Trooper's Posts</c:v>
                </c:pt>
                <c:pt idx="1">
                  <c:v>Prichard Police Department</c:v>
                </c:pt>
                <c:pt idx="2">
                  <c:v>Regional Paramedical Service (RPS)</c:v>
                </c:pt>
                <c:pt idx="3">
                  <c:v>Anniston EMS (AEMS)</c:v>
                </c:pt>
                <c:pt idx="4">
                  <c:v>Foley Police Department</c:v>
                </c:pt>
              </c:strCache>
            </c:strRef>
          </c:cat>
          <c:val>
            <c:numRef>
              <c:f>'Sheet 3'!$C$1:$C$5</c:f>
              <c:numCache>
                <c:formatCode>#,##0</c:formatCode>
                <c:ptCount val="5"/>
                <c:pt idx="0" formatCode="_(* #,##0_);_(* \(#,##0\);_(* &quot;-&quot;??_);_(@_)">
                  <c:v>4301</c:v>
                </c:pt>
                <c:pt idx="1">
                  <c:v>1718</c:v>
                </c:pt>
                <c:pt idx="2">
                  <c:v>1321</c:v>
                </c:pt>
                <c:pt idx="3">
                  <c:v>1121</c:v>
                </c:pt>
                <c:pt idx="4" formatCode="General">
                  <c:v>978</c:v>
                </c:pt>
              </c:numCache>
            </c:numRef>
          </c:val>
          <c:extLst>
            <c:ext xmlns:c16="http://schemas.microsoft.com/office/drawing/2014/chart" uri="{C3380CC4-5D6E-409C-BE32-E72D297353CC}">
              <c16:uniqueId val="{00000000-21DF-46C6-B723-08FE117C8AF4}"/>
            </c:ext>
          </c:extLst>
        </c:ser>
        <c:dLbls>
          <c:dLblPos val="outEnd"/>
          <c:showLegendKey val="0"/>
          <c:showVal val="1"/>
          <c:showCatName val="0"/>
          <c:showSerName val="0"/>
          <c:showPercent val="0"/>
          <c:showBubbleSize val="0"/>
        </c:dLbls>
        <c:gapWidth val="219"/>
        <c:overlap val="-27"/>
        <c:axId val="1904850096"/>
        <c:axId val="1957569296"/>
      </c:barChart>
      <c:catAx>
        <c:axId val="190485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7569296"/>
        <c:crosses val="autoZero"/>
        <c:auto val="1"/>
        <c:lblAlgn val="ctr"/>
        <c:lblOffset val="100"/>
        <c:noMultiLvlLbl val="0"/>
      </c:catAx>
      <c:valAx>
        <c:axId val="19575692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04850096"/>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ANGEN Total Call Count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'ANGEN Total Call Counts'!$B$1</c:f>
              <c:strCache>
                <c:ptCount val="1"/>
                <c:pt idx="0">
                  <c:v>Transaction Count</c:v>
                </c:pt>
              </c:strCache>
            </c:strRef>
          </c:tx>
          <c:spPr>
            <a:solidFill>
              <a:schemeClr val="accent1"/>
            </a:solidFill>
            <a:ln>
              <a:noFill/>
            </a:ln>
            <a:effectLst/>
          </c:spPr>
          <c:cat>
            <c:numRef>
              <c:f>'ANGEN Total Call Counts'!$A$2:$A$1056</c:f>
              <c:numCache>
                <c:formatCode>m/d/yyyy</c:formatCode>
                <c:ptCount val="1055"/>
                <c:pt idx="0">
                  <c:v>43143</c:v>
                </c:pt>
                <c:pt idx="1">
                  <c:v>43144</c:v>
                </c:pt>
                <c:pt idx="2">
                  <c:v>43145</c:v>
                </c:pt>
                <c:pt idx="3">
                  <c:v>43146</c:v>
                </c:pt>
                <c:pt idx="4">
                  <c:v>43147</c:v>
                </c:pt>
                <c:pt idx="5">
                  <c:v>43148</c:v>
                </c:pt>
                <c:pt idx="6">
                  <c:v>43149</c:v>
                </c:pt>
                <c:pt idx="7">
                  <c:v>43150</c:v>
                </c:pt>
                <c:pt idx="8">
                  <c:v>43151</c:v>
                </c:pt>
                <c:pt idx="9">
                  <c:v>43152</c:v>
                </c:pt>
                <c:pt idx="10">
                  <c:v>43153</c:v>
                </c:pt>
                <c:pt idx="11">
                  <c:v>43154</c:v>
                </c:pt>
                <c:pt idx="12">
                  <c:v>43155</c:v>
                </c:pt>
                <c:pt idx="13">
                  <c:v>43156</c:v>
                </c:pt>
                <c:pt idx="14">
                  <c:v>43157</c:v>
                </c:pt>
                <c:pt idx="15">
                  <c:v>43158</c:v>
                </c:pt>
                <c:pt idx="16">
                  <c:v>43159</c:v>
                </c:pt>
                <c:pt idx="17">
                  <c:v>43160</c:v>
                </c:pt>
                <c:pt idx="18">
                  <c:v>43161</c:v>
                </c:pt>
                <c:pt idx="19">
                  <c:v>43162</c:v>
                </c:pt>
                <c:pt idx="20">
                  <c:v>43163</c:v>
                </c:pt>
                <c:pt idx="21">
                  <c:v>43164</c:v>
                </c:pt>
                <c:pt idx="22">
                  <c:v>43165</c:v>
                </c:pt>
                <c:pt idx="23">
                  <c:v>43166</c:v>
                </c:pt>
                <c:pt idx="24">
                  <c:v>43167</c:v>
                </c:pt>
                <c:pt idx="25">
                  <c:v>43168</c:v>
                </c:pt>
                <c:pt idx="26">
                  <c:v>43169</c:v>
                </c:pt>
                <c:pt idx="27">
                  <c:v>43170</c:v>
                </c:pt>
                <c:pt idx="28">
                  <c:v>43171</c:v>
                </c:pt>
                <c:pt idx="29">
                  <c:v>43172</c:v>
                </c:pt>
                <c:pt idx="30">
                  <c:v>43173</c:v>
                </c:pt>
                <c:pt idx="31">
                  <c:v>43174</c:v>
                </c:pt>
                <c:pt idx="32">
                  <c:v>43175</c:v>
                </c:pt>
                <c:pt idx="33">
                  <c:v>43176</c:v>
                </c:pt>
                <c:pt idx="34">
                  <c:v>43177</c:v>
                </c:pt>
                <c:pt idx="35">
                  <c:v>43178</c:v>
                </c:pt>
                <c:pt idx="36">
                  <c:v>43179</c:v>
                </c:pt>
                <c:pt idx="37">
                  <c:v>43180</c:v>
                </c:pt>
                <c:pt idx="38">
                  <c:v>43181</c:v>
                </c:pt>
                <c:pt idx="39">
                  <c:v>43182</c:v>
                </c:pt>
                <c:pt idx="40">
                  <c:v>43183</c:v>
                </c:pt>
                <c:pt idx="41">
                  <c:v>43184</c:v>
                </c:pt>
                <c:pt idx="42">
                  <c:v>43185</c:v>
                </c:pt>
                <c:pt idx="43">
                  <c:v>43186</c:v>
                </c:pt>
                <c:pt idx="44">
                  <c:v>43187</c:v>
                </c:pt>
                <c:pt idx="45">
                  <c:v>43188</c:v>
                </c:pt>
                <c:pt idx="46">
                  <c:v>43189</c:v>
                </c:pt>
                <c:pt idx="47">
                  <c:v>43190</c:v>
                </c:pt>
                <c:pt idx="48">
                  <c:v>43191</c:v>
                </c:pt>
                <c:pt idx="49">
                  <c:v>43192</c:v>
                </c:pt>
                <c:pt idx="50">
                  <c:v>43193</c:v>
                </c:pt>
                <c:pt idx="51">
                  <c:v>43194</c:v>
                </c:pt>
                <c:pt idx="52">
                  <c:v>43195</c:v>
                </c:pt>
                <c:pt idx="53">
                  <c:v>43196</c:v>
                </c:pt>
                <c:pt idx="54">
                  <c:v>43197</c:v>
                </c:pt>
                <c:pt idx="55">
                  <c:v>43198</c:v>
                </c:pt>
                <c:pt idx="56">
                  <c:v>43199</c:v>
                </c:pt>
                <c:pt idx="57">
                  <c:v>43200</c:v>
                </c:pt>
                <c:pt idx="58">
                  <c:v>43201</c:v>
                </c:pt>
                <c:pt idx="59">
                  <c:v>43202</c:v>
                </c:pt>
                <c:pt idx="60">
                  <c:v>43203</c:v>
                </c:pt>
                <c:pt idx="61">
                  <c:v>43204</c:v>
                </c:pt>
                <c:pt idx="62">
                  <c:v>43205</c:v>
                </c:pt>
                <c:pt idx="63">
                  <c:v>43206</c:v>
                </c:pt>
                <c:pt idx="64">
                  <c:v>43207</c:v>
                </c:pt>
                <c:pt idx="65">
                  <c:v>43208</c:v>
                </c:pt>
                <c:pt idx="66">
                  <c:v>43209</c:v>
                </c:pt>
                <c:pt idx="67">
                  <c:v>43210</c:v>
                </c:pt>
                <c:pt idx="68">
                  <c:v>43211</c:v>
                </c:pt>
                <c:pt idx="69">
                  <c:v>43212</c:v>
                </c:pt>
                <c:pt idx="70">
                  <c:v>43213</c:v>
                </c:pt>
                <c:pt idx="71">
                  <c:v>43214</c:v>
                </c:pt>
                <c:pt idx="72">
                  <c:v>43215</c:v>
                </c:pt>
                <c:pt idx="73">
                  <c:v>43216</c:v>
                </c:pt>
                <c:pt idx="74">
                  <c:v>43217</c:v>
                </c:pt>
                <c:pt idx="75">
                  <c:v>43218</c:v>
                </c:pt>
                <c:pt idx="76">
                  <c:v>43219</c:v>
                </c:pt>
                <c:pt idx="77">
                  <c:v>43220</c:v>
                </c:pt>
                <c:pt idx="78">
                  <c:v>43221</c:v>
                </c:pt>
                <c:pt idx="79">
                  <c:v>43222</c:v>
                </c:pt>
                <c:pt idx="80">
                  <c:v>43223</c:v>
                </c:pt>
                <c:pt idx="81">
                  <c:v>43224</c:v>
                </c:pt>
                <c:pt idx="82">
                  <c:v>43225</c:v>
                </c:pt>
                <c:pt idx="83">
                  <c:v>43226</c:v>
                </c:pt>
                <c:pt idx="84">
                  <c:v>43227</c:v>
                </c:pt>
                <c:pt idx="85">
                  <c:v>43228</c:v>
                </c:pt>
                <c:pt idx="86">
                  <c:v>43229</c:v>
                </c:pt>
                <c:pt idx="87">
                  <c:v>43230</c:v>
                </c:pt>
                <c:pt idx="88">
                  <c:v>43231</c:v>
                </c:pt>
                <c:pt idx="89">
                  <c:v>43232</c:v>
                </c:pt>
                <c:pt idx="90">
                  <c:v>43233</c:v>
                </c:pt>
                <c:pt idx="91">
                  <c:v>43234</c:v>
                </c:pt>
                <c:pt idx="92">
                  <c:v>43235</c:v>
                </c:pt>
                <c:pt idx="93">
                  <c:v>43236</c:v>
                </c:pt>
                <c:pt idx="94">
                  <c:v>43237</c:v>
                </c:pt>
                <c:pt idx="95">
                  <c:v>43238</c:v>
                </c:pt>
                <c:pt idx="96">
                  <c:v>43239</c:v>
                </c:pt>
                <c:pt idx="97">
                  <c:v>43240</c:v>
                </c:pt>
                <c:pt idx="98">
                  <c:v>43241</c:v>
                </c:pt>
                <c:pt idx="99">
                  <c:v>43242</c:v>
                </c:pt>
                <c:pt idx="100">
                  <c:v>43243</c:v>
                </c:pt>
                <c:pt idx="101">
                  <c:v>43244</c:v>
                </c:pt>
                <c:pt idx="102">
                  <c:v>43245</c:v>
                </c:pt>
                <c:pt idx="103">
                  <c:v>43246</c:v>
                </c:pt>
                <c:pt idx="104">
                  <c:v>43247</c:v>
                </c:pt>
                <c:pt idx="105">
                  <c:v>43248</c:v>
                </c:pt>
                <c:pt idx="106">
                  <c:v>43249</c:v>
                </c:pt>
                <c:pt idx="107">
                  <c:v>43250</c:v>
                </c:pt>
                <c:pt idx="108">
                  <c:v>43251</c:v>
                </c:pt>
                <c:pt idx="109">
                  <c:v>43252</c:v>
                </c:pt>
                <c:pt idx="110">
                  <c:v>43253</c:v>
                </c:pt>
                <c:pt idx="111">
                  <c:v>43254</c:v>
                </c:pt>
                <c:pt idx="112">
                  <c:v>43255</c:v>
                </c:pt>
                <c:pt idx="113">
                  <c:v>43256</c:v>
                </c:pt>
                <c:pt idx="114">
                  <c:v>43257</c:v>
                </c:pt>
                <c:pt idx="115">
                  <c:v>43258</c:v>
                </c:pt>
                <c:pt idx="116">
                  <c:v>43259</c:v>
                </c:pt>
                <c:pt idx="117">
                  <c:v>43260</c:v>
                </c:pt>
                <c:pt idx="118">
                  <c:v>43261</c:v>
                </c:pt>
                <c:pt idx="119">
                  <c:v>43262</c:v>
                </c:pt>
                <c:pt idx="120">
                  <c:v>43263</c:v>
                </c:pt>
                <c:pt idx="121">
                  <c:v>43264</c:v>
                </c:pt>
                <c:pt idx="122">
                  <c:v>43265</c:v>
                </c:pt>
                <c:pt idx="123">
                  <c:v>43266</c:v>
                </c:pt>
                <c:pt idx="124">
                  <c:v>43267</c:v>
                </c:pt>
                <c:pt idx="125">
                  <c:v>43268</c:v>
                </c:pt>
                <c:pt idx="126">
                  <c:v>43269</c:v>
                </c:pt>
                <c:pt idx="127">
                  <c:v>43270</c:v>
                </c:pt>
                <c:pt idx="128">
                  <c:v>43271</c:v>
                </c:pt>
                <c:pt idx="129">
                  <c:v>43272</c:v>
                </c:pt>
                <c:pt idx="130">
                  <c:v>43273</c:v>
                </c:pt>
                <c:pt idx="131">
                  <c:v>43274</c:v>
                </c:pt>
                <c:pt idx="132">
                  <c:v>43275</c:v>
                </c:pt>
                <c:pt idx="133">
                  <c:v>43276</c:v>
                </c:pt>
                <c:pt idx="134">
                  <c:v>43277</c:v>
                </c:pt>
                <c:pt idx="135">
                  <c:v>43278</c:v>
                </c:pt>
                <c:pt idx="136">
                  <c:v>43279</c:v>
                </c:pt>
                <c:pt idx="137">
                  <c:v>43280</c:v>
                </c:pt>
                <c:pt idx="138">
                  <c:v>43281</c:v>
                </c:pt>
                <c:pt idx="139">
                  <c:v>43282</c:v>
                </c:pt>
                <c:pt idx="140">
                  <c:v>43283</c:v>
                </c:pt>
                <c:pt idx="141">
                  <c:v>43284</c:v>
                </c:pt>
                <c:pt idx="142">
                  <c:v>43285</c:v>
                </c:pt>
                <c:pt idx="143">
                  <c:v>43286</c:v>
                </c:pt>
                <c:pt idx="144">
                  <c:v>43287</c:v>
                </c:pt>
                <c:pt idx="145">
                  <c:v>43288</c:v>
                </c:pt>
                <c:pt idx="146">
                  <c:v>43289</c:v>
                </c:pt>
                <c:pt idx="147">
                  <c:v>43290</c:v>
                </c:pt>
                <c:pt idx="148">
                  <c:v>43291</c:v>
                </c:pt>
                <c:pt idx="149">
                  <c:v>43292</c:v>
                </c:pt>
                <c:pt idx="150">
                  <c:v>43293</c:v>
                </c:pt>
                <c:pt idx="151">
                  <c:v>43294</c:v>
                </c:pt>
                <c:pt idx="152">
                  <c:v>43295</c:v>
                </c:pt>
                <c:pt idx="153">
                  <c:v>43296</c:v>
                </c:pt>
                <c:pt idx="154">
                  <c:v>43297</c:v>
                </c:pt>
                <c:pt idx="155">
                  <c:v>43298</c:v>
                </c:pt>
                <c:pt idx="156">
                  <c:v>43299</c:v>
                </c:pt>
                <c:pt idx="157">
                  <c:v>43300</c:v>
                </c:pt>
                <c:pt idx="158">
                  <c:v>43301</c:v>
                </c:pt>
                <c:pt idx="159">
                  <c:v>43302</c:v>
                </c:pt>
                <c:pt idx="160">
                  <c:v>43303</c:v>
                </c:pt>
                <c:pt idx="161">
                  <c:v>43304</c:v>
                </c:pt>
                <c:pt idx="162">
                  <c:v>43305</c:v>
                </c:pt>
                <c:pt idx="163">
                  <c:v>43306</c:v>
                </c:pt>
                <c:pt idx="164">
                  <c:v>43307</c:v>
                </c:pt>
                <c:pt idx="165">
                  <c:v>43308</c:v>
                </c:pt>
                <c:pt idx="166">
                  <c:v>43309</c:v>
                </c:pt>
                <c:pt idx="167">
                  <c:v>43310</c:v>
                </c:pt>
                <c:pt idx="168">
                  <c:v>43311</c:v>
                </c:pt>
                <c:pt idx="169">
                  <c:v>43312</c:v>
                </c:pt>
                <c:pt idx="170">
                  <c:v>43313</c:v>
                </c:pt>
                <c:pt idx="171">
                  <c:v>43314</c:v>
                </c:pt>
                <c:pt idx="172">
                  <c:v>43315</c:v>
                </c:pt>
                <c:pt idx="173">
                  <c:v>43316</c:v>
                </c:pt>
                <c:pt idx="174">
                  <c:v>43317</c:v>
                </c:pt>
                <c:pt idx="175">
                  <c:v>43318</c:v>
                </c:pt>
                <c:pt idx="176">
                  <c:v>43319</c:v>
                </c:pt>
                <c:pt idx="177">
                  <c:v>43320</c:v>
                </c:pt>
                <c:pt idx="178">
                  <c:v>43321</c:v>
                </c:pt>
                <c:pt idx="179">
                  <c:v>43322</c:v>
                </c:pt>
                <c:pt idx="180">
                  <c:v>43323</c:v>
                </c:pt>
                <c:pt idx="181">
                  <c:v>43324</c:v>
                </c:pt>
                <c:pt idx="182">
                  <c:v>43325</c:v>
                </c:pt>
                <c:pt idx="183">
                  <c:v>43326</c:v>
                </c:pt>
                <c:pt idx="184">
                  <c:v>43327</c:v>
                </c:pt>
                <c:pt idx="185">
                  <c:v>43328</c:v>
                </c:pt>
                <c:pt idx="186">
                  <c:v>43329</c:v>
                </c:pt>
                <c:pt idx="187">
                  <c:v>43330</c:v>
                </c:pt>
                <c:pt idx="188">
                  <c:v>43331</c:v>
                </c:pt>
                <c:pt idx="189">
                  <c:v>43332</c:v>
                </c:pt>
                <c:pt idx="190">
                  <c:v>43333</c:v>
                </c:pt>
                <c:pt idx="191">
                  <c:v>43334</c:v>
                </c:pt>
                <c:pt idx="192">
                  <c:v>43335</c:v>
                </c:pt>
                <c:pt idx="193">
                  <c:v>43336</c:v>
                </c:pt>
                <c:pt idx="194">
                  <c:v>43337</c:v>
                </c:pt>
                <c:pt idx="195">
                  <c:v>43338</c:v>
                </c:pt>
                <c:pt idx="196">
                  <c:v>43339</c:v>
                </c:pt>
                <c:pt idx="197">
                  <c:v>43340</c:v>
                </c:pt>
                <c:pt idx="198">
                  <c:v>43341</c:v>
                </c:pt>
                <c:pt idx="199">
                  <c:v>43342</c:v>
                </c:pt>
                <c:pt idx="200">
                  <c:v>43343</c:v>
                </c:pt>
                <c:pt idx="201">
                  <c:v>43344</c:v>
                </c:pt>
                <c:pt idx="202">
                  <c:v>43345</c:v>
                </c:pt>
                <c:pt idx="203">
                  <c:v>43346</c:v>
                </c:pt>
                <c:pt idx="204">
                  <c:v>43347</c:v>
                </c:pt>
                <c:pt idx="205">
                  <c:v>43348</c:v>
                </c:pt>
                <c:pt idx="206">
                  <c:v>43349</c:v>
                </c:pt>
                <c:pt idx="207">
                  <c:v>43350</c:v>
                </c:pt>
                <c:pt idx="208">
                  <c:v>43351</c:v>
                </c:pt>
                <c:pt idx="209">
                  <c:v>43352</c:v>
                </c:pt>
                <c:pt idx="210">
                  <c:v>43353</c:v>
                </c:pt>
                <c:pt idx="211">
                  <c:v>43354</c:v>
                </c:pt>
                <c:pt idx="212">
                  <c:v>43355</c:v>
                </c:pt>
                <c:pt idx="213">
                  <c:v>43356</c:v>
                </c:pt>
                <c:pt idx="214">
                  <c:v>43357</c:v>
                </c:pt>
                <c:pt idx="215">
                  <c:v>43358</c:v>
                </c:pt>
                <c:pt idx="216">
                  <c:v>43359</c:v>
                </c:pt>
                <c:pt idx="217">
                  <c:v>43360</c:v>
                </c:pt>
                <c:pt idx="218">
                  <c:v>43361</c:v>
                </c:pt>
                <c:pt idx="219">
                  <c:v>43362</c:v>
                </c:pt>
                <c:pt idx="220">
                  <c:v>43363</c:v>
                </c:pt>
                <c:pt idx="221">
                  <c:v>43364</c:v>
                </c:pt>
                <c:pt idx="222">
                  <c:v>43365</c:v>
                </c:pt>
                <c:pt idx="223">
                  <c:v>43366</c:v>
                </c:pt>
                <c:pt idx="224">
                  <c:v>43367</c:v>
                </c:pt>
                <c:pt idx="225">
                  <c:v>43368</c:v>
                </c:pt>
                <c:pt idx="226">
                  <c:v>43369</c:v>
                </c:pt>
                <c:pt idx="227">
                  <c:v>43370</c:v>
                </c:pt>
                <c:pt idx="228">
                  <c:v>43371</c:v>
                </c:pt>
                <c:pt idx="229">
                  <c:v>43372</c:v>
                </c:pt>
                <c:pt idx="230">
                  <c:v>43373</c:v>
                </c:pt>
                <c:pt idx="231">
                  <c:v>43374</c:v>
                </c:pt>
                <c:pt idx="232">
                  <c:v>43375</c:v>
                </c:pt>
                <c:pt idx="233">
                  <c:v>43376</c:v>
                </c:pt>
                <c:pt idx="234">
                  <c:v>43377</c:v>
                </c:pt>
                <c:pt idx="235">
                  <c:v>43378</c:v>
                </c:pt>
                <c:pt idx="236">
                  <c:v>43379</c:v>
                </c:pt>
                <c:pt idx="237">
                  <c:v>43380</c:v>
                </c:pt>
                <c:pt idx="238">
                  <c:v>43381</c:v>
                </c:pt>
                <c:pt idx="239">
                  <c:v>43382</c:v>
                </c:pt>
                <c:pt idx="240">
                  <c:v>43383</c:v>
                </c:pt>
                <c:pt idx="241">
                  <c:v>43384</c:v>
                </c:pt>
                <c:pt idx="242">
                  <c:v>43385</c:v>
                </c:pt>
                <c:pt idx="243">
                  <c:v>43386</c:v>
                </c:pt>
                <c:pt idx="244">
                  <c:v>43387</c:v>
                </c:pt>
                <c:pt idx="245">
                  <c:v>43388</c:v>
                </c:pt>
                <c:pt idx="246">
                  <c:v>43389</c:v>
                </c:pt>
                <c:pt idx="247">
                  <c:v>43390</c:v>
                </c:pt>
                <c:pt idx="248">
                  <c:v>43391</c:v>
                </c:pt>
                <c:pt idx="249">
                  <c:v>43392</c:v>
                </c:pt>
                <c:pt idx="250">
                  <c:v>43393</c:v>
                </c:pt>
                <c:pt idx="251">
                  <c:v>43394</c:v>
                </c:pt>
                <c:pt idx="252">
                  <c:v>43395</c:v>
                </c:pt>
                <c:pt idx="253">
                  <c:v>43396</c:v>
                </c:pt>
                <c:pt idx="254">
                  <c:v>43397</c:v>
                </c:pt>
                <c:pt idx="255">
                  <c:v>43398</c:v>
                </c:pt>
                <c:pt idx="256">
                  <c:v>43399</c:v>
                </c:pt>
                <c:pt idx="257">
                  <c:v>43400</c:v>
                </c:pt>
                <c:pt idx="258">
                  <c:v>43401</c:v>
                </c:pt>
                <c:pt idx="259">
                  <c:v>43402</c:v>
                </c:pt>
                <c:pt idx="260">
                  <c:v>43403</c:v>
                </c:pt>
                <c:pt idx="261">
                  <c:v>43404</c:v>
                </c:pt>
                <c:pt idx="262">
                  <c:v>43405</c:v>
                </c:pt>
                <c:pt idx="263">
                  <c:v>43406</c:v>
                </c:pt>
                <c:pt idx="264">
                  <c:v>43407</c:v>
                </c:pt>
                <c:pt idx="265">
                  <c:v>43408</c:v>
                </c:pt>
                <c:pt idx="266">
                  <c:v>43409</c:v>
                </c:pt>
                <c:pt idx="267">
                  <c:v>43410</c:v>
                </c:pt>
                <c:pt idx="268">
                  <c:v>43411</c:v>
                </c:pt>
                <c:pt idx="269">
                  <c:v>43412</c:v>
                </c:pt>
                <c:pt idx="270">
                  <c:v>43413</c:v>
                </c:pt>
                <c:pt idx="271">
                  <c:v>43414</c:v>
                </c:pt>
                <c:pt idx="272">
                  <c:v>43415</c:v>
                </c:pt>
                <c:pt idx="273">
                  <c:v>43416</c:v>
                </c:pt>
                <c:pt idx="274">
                  <c:v>43417</c:v>
                </c:pt>
                <c:pt idx="275">
                  <c:v>43418</c:v>
                </c:pt>
                <c:pt idx="276">
                  <c:v>43419</c:v>
                </c:pt>
                <c:pt idx="277">
                  <c:v>43420</c:v>
                </c:pt>
                <c:pt idx="278">
                  <c:v>43421</c:v>
                </c:pt>
                <c:pt idx="279">
                  <c:v>43422</c:v>
                </c:pt>
                <c:pt idx="280">
                  <c:v>43423</c:v>
                </c:pt>
                <c:pt idx="281">
                  <c:v>43424</c:v>
                </c:pt>
                <c:pt idx="282">
                  <c:v>43425</c:v>
                </c:pt>
                <c:pt idx="283">
                  <c:v>43426</c:v>
                </c:pt>
                <c:pt idx="284">
                  <c:v>43427</c:v>
                </c:pt>
                <c:pt idx="285">
                  <c:v>43428</c:v>
                </c:pt>
                <c:pt idx="286">
                  <c:v>43429</c:v>
                </c:pt>
                <c:pt idx="287">
                  <c:v>43430</c:v>
                </c:pt>
                <c:pt idx="288">
                  <c:v>43431</c:v>
                </c:pt>
                <c:pt idx="289">
                  <c:v>43432</c:v>
                </c:pt>
                <c:pt idx="290">
                  <c:v>43433</c:v>
                </c:pt>
                <c:pt idx="291">
                  <c:v>43434</c:v>
                </c:pt>
                <c:pt idx="292">
                  <c:v>43435</c:v>
                </c:pt>
                <c:pt idx="293">
                  <c:v>43436</c:v>
                </c:pt>
                <c:pt idx="294">
                  <c:v>43437</c:v>
                </c:pt>
                <c:pt idx="295">
                  <c:v>43438</c:v>
                </c:pt>
                <c:pt idx="296">
                  <c:v>43439</c:v>
                </c:pt>
                <c:pt idx="297">
                  <c:v>43440</c:v>
                </c:pt>
                <c:pt idx="298">
                  <c:v>43441</c:v>
                </c:pt>
                <c:pt idx="299">
                  <c:v>43442</c:v>
                </c:pt>
                <c:pt idx="300">
                  <c:v>43443</c:v>
                </c:pt>
                <c:pt idx="301">
                  <c:v>43444</c:v>
                </c:pt>
                <c:pt idx="302">
                  <c:v>43445</c:v>
                </c:pt>
                <c:pt idx="303">
                  <c:v>43446</c:v>
                </c:pt>
                <c:pt idx="304">
                  <c:v>43447</c:v>
                </c:pt>
                <c:pt idx="305">
                  <c:v>43448</c:v>
                </c:pt>
                <c:pt idx="306">
                  <c:v>43449</c:v>
                </c:pt>
                <c:pt idx="307">
                  <c:v>43450</c:v>
                </c:pt>
                <c:pt idx="308">
                  <c:v>43451</c:v>
                </c:pt>
                <c:pt idx="309">
                  <c:v>43452</c:v>
                </c:pt>
                <c:pt idx="310">
                  <c:v>43453</c:v>
                </c:pt>
                <c:pt idx="311">
                  <c:v>43454</c:v>
                </c:pt>
                <c:pt idx="312">
                  <c:v>43455</c:v>
                </c:pt>
                <c:pt idx="313">
                  <c:v>43456</c:v>
                </c:pt>
                <c:pt idx="314">
                  <c:v>43457</c:v>
                </c:pt>
                <c:pt idx="315">
                  <c:v>43458</c:v>
                </c:pt>
                <c:pt idx="316">
                  <c:v>43459</c:v>
                </c:pt>
                <c:pt idx="317">
                  <c:v>43460</c:v>
                </c:pt>
                <c:pt idx="318">
                  <c:v>43461</c:v>
                </c:pt>
                <c:pt idx="319">
                  <c:v>43462</c:v>
                </c:pt>
                <c:pt idx="320">
                  <c:v>43463</c:v>
                </c:pt>
                <c:pt idx="321">
                  <c:v>43464</c:v>
                </c:pt>
                <c:pt idx="322">
                  <c:v>43465</c:v>
                </c:pt>
                <c:pt idx="323">
                  <c:v>43466</c:v>
                </c:pt>
                <c:pt idx="324">
                  <c:v>43467</c:v>
                </c:pt>
                <c:pt idx="325">
                  <c:v>43468</c:v>
                </c:pt>
                <c:pt idx="326">
                  <c:v>43469</c:v>
                </c:pt>
                <c:pt idx="327">
                  <c:v>43470</c:v>
                </c:pt>
                <c:pt idx="328">
                  <c:v>43471</c:v>
                </c:pt>
                <c:pt idx="329">
                  <c:v>43472</c:v>
                </c:pt>
                <c:pt idx="330">
                  <c:v>43473</c:v>
                </c:pt>
                <c:pt idx="331">
                  <c:v>43474</c:v>
                </c:pt>
                <c:pt idx="332">
                  <c:v>43475</c:v>
                </c:pt>
                <c:pt idx="333">
                  <c:v>43476</c:v>
                </c:pt>
                <c:pt idx="334">
                  <c:v>43477</c:v>
                </c:pt>
                <c:pt idx="335">
                  <c:v>43478</c:v>
                </c:pt>
                <c:pt idx="336">
                  <c:v>43479</c:v>
                </c:pt>
                <c:pt idx="337">
                  <c:v>43480</c:v>
                </c:pt>
                <c:pt idx="338">
                  <c:v>43481</c:v>
                </c:pt>
                <c:pt idx="339">
                  <c:v>43482</c:v>
                </c:pt>
                <c:pt idx="340">
                  <c:v>43483</c:v>
                </c:pt>
                <c:pt idx="341">
                  <c:v>43484</c:v>
                </c:pt>
                <c:pt idx="342">
                  <c:v>43485</c:v>
                </c:pt>
                <c:pt idx="343">
                  <c:v>43486</c:v>
                </c:pt>
                <c:pt idx="344">
                  <c:v>43487</c:v>
                </c:pt>
                <c:pt idx="345">
                  <c:v>43488</c:v>
                </c:pt>
                <c:pt idx="346">
                  <c:v>43489</c:v>
                </c:pt>
                <c:pt idx="347">
                  <c:v>43490</c:v>
                </c:pt>
                <c:pt idx="348">
                  <c:v>43491</c:v>
                </c:pt>
                <c:pt idx="349">
                  <c:v>43492</c:v>
                </c:pt>
                <c:pt idx="350">
                  <c:v>43493</c:v>
                </c:pt>
                <c:pt idx="351">
                  <c:v>43494</c:v>
                </c:pt>
                <c:pt idx="352">
                  <c:v>43495</c:v>
                </c:pt>
                <c:pt idx="353">
                  <c:v>43496</c:v>
                </c:pt>
                <c:pt idx="354">
                  <c:v>43497</c:v>
                </c:pt>
                <c:pt idx="355">
                  <c:v>43498</c:v>
                </c:pt>
                <c:pt idx="356">
                  <c:v>43499</c:v>
                </c:pt>
                <c:pt idx="357">
                  <c:v>43500</c:v>
                </c:pt>
                <c:pt idx="358">
                  <c:v>43501</c:v>
                </c:pt>
                <c:pt idx="359">
                  <c:v>43502</c:v>
                </c:pt>
                <c:pt idx="360">
                  <c:v>43503</c:v>
                </c:pt>
                <c:pt idx="361">
                  <c:v>43504</c:v>
                </c:pt>
                <c:pt idx="362">
                  <c:v>43505</c:v>
                </c:pt>
                <c:pt idx="363">
                  <c:v>43506</c:v>
                </c:pt>
                <c:pt idx="364">
                  <c:v>43507</c:v>
                </c:pt>
                <c:pt idx="365">
                  <c:v>43508</c:v>
                </c:pt>
                <c:pt idx="366">
                  <c:v>43509</c:v>
                </c:pt>
                <c:pt idx="367">
                  <c:v>43510</c:v>
                </c:pt>
                <c:pt idx="368">
                  <c:v>43511</c:v>
                </c:pt>
                <c:pt idx="369">
                  <c:v>43512</c:v>
                </c:pt>
                <c:pt idx="370">
                  <c:v>43513</c:v>
                </c:pt>
                <c:pt idx="371">
                  <c:v>43514</c:v>
                </c:pt>
                <c:pt idx="372">
                  <c:v>43515</c:v>
                </c:pt>
                <c:pt idx="373">
                  <c:v>43516</c:v>
                </c:pt>
                <c:pt idx="374">
                  <c:v>43517</c:v>
                </c:pt>
                <c:pt idx="375">
                  <c:v>43518</c:v>
                </c:pt>
                <c:pt idx="376">
                  <c:v>43519</c:v>
                </c:pt>
                <c:pt idx="377">
                  <c:v>43520</c:v>
                </c:pt>
                <c:pt idx="378">
                  <c:v>43521</c:v>
                </c:pt>
                <c:pt idx="379">
                  <c:v>43522</c:v>
                </c:pt>
                <c:pt idx="380">
                  <c:v>43523</c:v>
                </c:pt>
                <c:pt idx="381">
                  <c:v>43524</c:v>
                </c:pt>
                <c:pt idx="382">
                  <c:v>43525</c:v>
                </c:pt>
                <c:pt idx="383">
                  <c:v>43526</c:v>
                </c:pt>
                <c:pt idx="384">
                  <c:v>43527</c:v>
                </c:pt>
                <c:pt idx="385">
                  <c:v>43528</c:v>
                </c:pt>
                <c:pt idx="386">
                  <c:v>43529</c:v>
                </c:pt>
                <c:pt idx="387">
                  <c:v>43530</c:v>
                </c:pt>
                <c:pt idx="388">
                  <c:v>43531</c:v>
                </c:pt>
                <c:pt idx="389">
                  <c:v>43532</c:v>
                </c:pt>
                <c:pt idx="390">
                  <c:v>43533</c:v>
                </c:pt>
                <c:pt idx="391">
                  <c:v>43534</c:v>
                </c:pt>
                <c:pt idx="392">
                  <c:v>43535</c:v>
                </c:pt>
                <c:pt idx="393">
                  <c:v>43536</c:v>
                </c:pt>
                <c:pt idx="394">
                  <c:v>43537</c:v>
                </c:pt>
                <c:pt idx="395">
                  <c:v>43538</c:v>
                </c:pt>
                <c:pt idx="396">
                  <c:v>43539</c:v>
                </c:pt>
                <c:pt idx="397">
                  <c:v>43540</c:v>
                </c:pt>
                <c:pt idx="398">
                  <c:v>43541</c:v>
                </c:pt>
                <c:pt idx="399">
                  <c:v>43542</c:v>
                </c:pt>
                <c:pt idx="400">
                  <c:v>43543</c:v>
                </c:pt>
                <c:pt idx="401">
                  <c:v>43544</c:v>
                </c:pt>
                <c:pt idx="402">
                  <c:v>43545</c:v>
                </c:pt>
                <c:pt idx="403">
                  <c:v>43546</c:v>
                </c:pt>
                <c:pt idx="404">
                  <c:v>43547</c:v>
                </c:pt>
                <c:pt idx="405">
                  <c:v>43548</c:v>
                </c:pt>
                <c:pt idx="406">
                  <c:v>43549</c:v>
                </c:pt>
                <c:pt idx="407">
                  <c:v>43550</c:v>
                </c:pt>
                <c:pt idx="408">
                  <c:v>43551</c:v>
                </c:pt>
                <c:pt idx="409">
                  <c:v>43552</c:v>
                </c:pt>
                <c:pt idx="410">
                  <c:v>43553</c:v>
                </c:pt>
                <c:pt idx="411">
                  <c:v>43554</c:v>
                </c:pt>
                <c:pt idx="412">
                  <c:v>43555</c:v>
                </c:pt>
                <c:pt idx="413">
                  <c:v>43556</c:v>
                </c:pt>
                <c:pt idx="414">
                  <c:v>43557</c:v>
                </c:pt>
                <c:pt idx="415">
                  <c:v>43558</c:v>
                </c:pt>
                <c:pt idx="416">
                  <c:v>43559</c:v>
                </c:pt>
                <c:pt idx="417">
                  <c:v>43560</c:v>
                </c:pt>
                <c:pt idx="418">
                  <c:v>43561</c:v>
                </c:pt>
                <c:pt idx="419">
                  <c:v>43562</c:v>
                </c:pt>
                <c:pt idx="420">
                  <c:v>43563</c:v>
                </c:pt>
                <c:pt idx="421">
                  <c:v>43564</c:v>
                </c:pt>
                <c:pt idx="422">
                  <c:v>43565</c:v>
                </c:pt>
                <c:pt idx="423">
                  <c:v>43566</c:v>
                </c:pt>
                <c:pt idx="424">
                  <c:v>43567</c:v>
                </c:pt>
                <c:pt idx="425">
                  <c:v>43568</c:v>
                </c:pt>
                <c:pt idx="426">
                  <c:v>43569</c:v>
                </c:pt>
                <c:pt idx="427">
                  <c:v>43570</c:v>
                </c:pt>
                <c:pt idx="428">
                  <c:v>43571</c:v>
                </c:pt>
                <c:pt idx="429">
                  <c:v>43572</c:v>
                </c:pt>
                <c:pt idx="430">
                  <c:v>43573</c:v>
                </c:pt>
                <c:pt idx="431">
                  <c:v>43574</c:v>
                </c:pt>
                <c:pt idx="432">
                  <c:v>43575</c:v>
                </c:pt>
                <c:pt idx="433">
                  <c:v>43576</c:v>
                </c:pt>
                <c:pt idx="434">
                  <c:v>43577</c:v>
                </c:pt>
                <c:pt idx="435">
                  <c:v>43578</c:v>
                </c:pt>
                <c:pt idx="436">
                  <c:v>43579</c:v>
                </c:pt>
                <c:pt idx="437">
                  <c:v>43580</c:v>
                </c:pt>
                <c:pt idx="438">
                  <c:v>43581</c:v>
                </c:pt>
                <c:pt idx="439">
                  <c:v>43582</c:v>
                </c:pt>
                <c:pt idx="440">
                  <c:v>43583</c:v>
                </c:pt>
                <c:pt idx="441">
                  <c:v>43584</c:v>
                </c:pt>
                <c:pt idx="442">
                  <c:v>43585</c:v>
                </c:pt>
                <c:pt idx="443">
                  <c:v>43586</c:v>
                </c:pt>
                <c:pt idx="444">
                  <c:v>43587</c:v>
                </c:pt>
                <c:pt idx="445">
                  <c:v>43588</c:v>
                </c:pt>
                <c:pt idx="446">
                  <c:v>43589</c:v>
                </c:pt>
                <c:pt idx="447">
                  <c:v>43590</c:v>
                </c:pt>
                <c:pt idx="448">
                  <c:v>43591</c:v>
                </c:pt>
                <c:pt idx="449">
                  <c:v>43592</c:v>
                </c:pt>
                <c:pt idx="450">
                  <c:v>43593</c:v>
                </c:pt>
                <c:pt idx="451">
                  <c:v>43594</c:v>
                </c:pt>
                <c:pt idx="452">
                  <c:v>43595</c:v>
                </c:pt>
                <c:pt idx="453">
                  <c:v>43596</c:v>
                </c:pt>
                <c:pt idx="454">
                  <c:v>43597</c:v>
                </c:pt>
                <c:pt idx="455">
                  <c:v>43598</c:v>
                </c:pt>
                <c:pt idx="456">
                  <c:v>43599</c:v>
                </c:pt>
                <c:pt idx="457">
                  <c:v>43600</c:v>
                </c:pt>
                <c:pt idx="458">
                  <c:v>43601</c:v>
                </c:pt>
                <c:pt idx="459">
                  <c:v>43602</c:v>
                </c:pt>
                <c:pt idx="460">
                  <c:v>43603</c:v>
                </c:pt>
                <c:pt idx="461">
                  <c:v>43604</c:v>
                </c:pt>
                <c:pt idx="462">
                  <c:v>43605</c:v>
                </c:pt>
                <c:pt idx="463">
                  <c:v>43606</c:v>
                </c:pt>
                <c:pt idx="464">
                  <c:v>43607</c:v>
                </c:pt>
                <c:pt idx="465">
                  <c:v>43608</c:v>
                </c:pt>
                <c:pt idx="466">
                  <c:v>43609</c:v>
                </c:pt>
                <c:pt idx="467">
                  <c:v>43610</c:v>
                </c:pt>
                <c:pt idx="468">
                  <c:v>43611</c:v>
                </c:pt>
                <c:pt idx="469">
                  <c:v>43612</c:v>
                </c:pt>
                <c:pt idx="470">
                  <c:v>43613</c:v>
                </c:pt>
                <c:pt idx="471">
                  <c:v>43614</c:v>
                </c:pt>
                <c:pt idx="472">
                  <c:v>43615</c:v>
                </c:pt>
                <c:pt idx="473">
                  <c:v>43616</c:v>
                </c:pt>
                <c:pt idx="474">
                  <c:v>43617</c:v>
                </c:pt>
                <c:pt idx="475">
                  <c:v>43618</c:v>
                </c:pt>
                <c:pt idx="476">
                  <c:v>43619</c:v>
                </c:pt>
                <c:pt idx="477">
                  <c:v>43620</c:v>
                </c:pt>
                <c:pt idx="478">
                  <c:v>43621</c:v>
                </c:pt>
                <c:pt idx="479">
                  <c:v>43622</c:v>
                </c:pt>
                <c:pt idx="480">
                  <c:v>43623</c:v>
                </c:pt>
                <c:pt idx="481">
                  <c:v>43624</c:v>
                </c:pt>
                <c:pt idx="482">
                  <c:v>43625</c:v>
                </c:pt>
                <c:pt idx="483">
                  <c:v>43626</c:v>
                </c:pt>
                <c:pt idx="484">
                  <c:v>43627</c:v>
                </c:pt>
                <c:pt idx="485">
                  <c:v>43628</c:v>
                </c:pt>
                <c:pt idx="486">
                  <c:v>43629</c:v>
                </c:pt>
                <c:pt idx="487">
                  <c:v>43630</c:v>
                </c:pt>
                <c:pt idx="488">
                  <c:v>43631</c:v>
                </c:pt>
                <c:pt idx="489">
                  <c:v>43632</c:v>
                </c:pt>
                <c:pt idx="490">
                  <c:v>43633</c:v>
                </c:pt>
                <c:pt idx="491">
                  <c:v>43634</c:v>
                </c:pt>
                <c:pt idx="492">
                  <c:v>43635</c:v>
                </c:pt>
                <c:pt idx="493">
                  <c:v>43636</c:v>
                </c:pt>
                <c:pt idx="494">
                  <c:v>43637</c:v>
                </c:pt>
                <c:pt idx="495">
                  <c:v>43638</c:v>
                </c:pt>
                <c:pt idx="496">
                  <c:v>43639</c:v>
                </c:pt>
                <c:pt idx="497">
                  <c:v>43640</c:v>
                </c:pt>
                <c:pt idx="498">
                  <c:v>43641</c:v>
                </c:pt>
                <c:pt idx="499">
                  <c:v>43642</c:v>
                </c:pt>
                <c:pt idx="500">
                  <c:v>43643</c:v>
                </c:pt>
                <c:pt idx="501">
                  <c:v>43644</c:v>
                </c:pt>
                <c:pt idx="502">
                  <c:v>43645</c:v>
                </c:pt>
                <c:pt idx="503">
                  <c:v>43646</c:v>
                </c:pt>
                <c:pt idx="504">
                  <c:v>43647</c:v>
                </c:pt>
                <c:pt idx="505">
                  <c:v>43648</c:v>
                </c:pt>
                <c:pt idx="506">
                  <c:v>43649</c:v>
                </c:pt>
                <c:pt idx="507">
                  <c:v>43650</c:v>
                </c:pt>
                <c:pt idx="508">
                  <c:v>43651</c:v>
                </c:pt>
                <c:pt idx="509">
                  <c:v>43652</c:v>
                </c:pt>
                <c:pt idx="510">
                  <c:v>43653</c:v>
                </c:pt>
                <c:pt idx="511">
                  <c:v>43654</c:v>
                </c:pt>
                <c:pt idx="512">
                  <c:v>43655</c:v>
                </c:pt>
                <c:pt idx="513">
                  <c:v>43656</c:v>
                </c:pt>
                <c:pt idx="514">
                  <c:v>43657</c:v>
                </c:pt>
                <c:pt idx="515">
                  <c:v>43658</c:v>
                </c:pt>
                <c:pt idx="516">
                  <c:v>43659</c:v>
                </c:pt>
                <c:pt idx="517">
                  <c:v>43660</c:v>
                </c:pt>
                <c:pt idx="518">
                  <c:v>43661</c:v>
                </c:pt>
                <c:pt idx="519">
                  <c:v>43662</c:v>
                </c:pt>
                <c:pt idx="520">
                  <c:v>43663</c:v>
                </c:pt>
                <c:pt idx="521">
                  <c:v>43664</c:v>
                </c:pt>
                <c:pt idx="522">
                  <c:v>43665</c:v>
                </c:pt>
                <c:pt idx="523">
                  <c:v>43666</c:v>
                </c:pt>
                <c:pt idx="524">
                  <c:v>43667</c:v>
                </c:pt>
                <c:pt idx="525">
                  <c:v>43668</c:v>
                </c:pt>
                <c:pt idx="526">
                  <c:v>43669</c:v>
                </c:pt>
                <c:pt idx="527">
                  <c:v>43670</c:v>
                </c:pt>
                <c:pt idx="528">
                  <c:v>43671</c:v>
                </c:pt>
                <c:pt idx="529">
                  <c:v>43672</c:v>
                </c:pt>
                <c:pt idx="530">
                  <c:v>43673</c:v>
                </c:pt>
                <c:pt idx="531">
                  <c:v>43674</c:v>
                </c:pt>
                <c:pt idx="532">
                  <c:v>43675</c:v>
                </c:pt>
                <c:pt idx="533">
                  <c:v>43676</c:v>
                </c:pt>
                <c:pt idx="534">
                  <c:v>43677</c:v>
                </c:pt>
                <c:pt idx="535">
                  <c:v>43678</c:v>
                </c:pt>
                <c:pt idx="536">
                  <c:v>43679</c:v>
                </c:pt>
                <c:pt idx="537">
                  <c:v>43680</c:v>
                </c:pt>
                <c:pt idx="538">
                  <c:v>43681</c:v>
                </c:pt>
                <c:pt idx="539">
                  <c:v>43682</c:v>
                </c:pt>
                <c:pt idx="540">
                  <c:v>43683</c:v>
                </c:pt>
                <c:pt idx="541">
                  <c:v>43684</c:v>
                </c:pt>
                <c:pt idx="542">
                  <c:v>43685</c:v>
                </c:pt>
                <c:pt idx="543">
                  <c:v>43686</c:v>
                </c:pt>
                <c:pt idx="544">
                  <c:v>43687</c:v>
                </c:pt>
                <c:pt idx="545">
                  <c:v>43688</c:v>
                </c:pt>
                <c:pt idx="546">
                  <c:v>43689</c:v>
                </c:pt>
                <c:pt idx="547">
                  <c:v>43690</c:v>
                </c:pt>
                <c:pt idx="548">
                  <c:v>43691</c:v>
                </c:pt>
                <c:pt idx="549">
                  <c:v>43692</c:v>
                </c:pt>
                <c:pt idx="550">
                  <c:v>43693</c:v>
                </c:pt>
                <c:pt idx="551">
                  <c:v>43694</c:v>
                </c:pt>
                <c:pt idx="552">
                  <c:v>43695</c:v>
                </c:pt>
                <c:pt idx="553">
                  <c:v>43696</c:v>
                </c:pt>
                <c:pt idx="554">
                  <c:v>43697</c:v>
                </c:pt>
                <c:pt idx="555">
                  <c:v>43698</c:v>
                </c:pt>
                <c:pt idx="556">
                  <c:v>43699</c:v>
                </c:pt>
                <c:pt idx="557">
                  <c:v>43700</c:v>
                </c:pt>
                <c:pt idx="558">
                  <c:v>43701</c:v>
                </c:pt>
                <c:pt idx="559">
                  <c:v>43702</c:v>
                </c:pt>
                <c:pt idx="560">
                  <c:v>43703</c:v>
                </c:pt>
                <c:pt idx="561">
                  <c:v>43704</c:v>
                </c:pt>
                <c:pt idx="562">
                  <c:v>43705</c:v>
                </c:pt>
                <c:pt idx="563">
                  <c:v>43706</c:v>
                </c:pt>
                <c:pt idx="564">
                  <c:v>43707</c:v>
                </c:pt>
                <c:pt idx="565">
                  <c:v>43708</c:v>
                </c:pt>
                <c:pt idx="566">
                  <c:v>43709</c:v>
                </c:pt>
                <c:pt idx="567">
                  <c:v>43710</c:v>
                </c:pt>
                <c:pt idx="568">
                  <c:v>43711</c:v>
                </c:pt>
                <c:pt idx="569">
                  <c:v>43712</c:v>
                </c:pt>
                <c:pt idx="570">
                  <c:v>43713</c:v>
                </c:pt>
                <c:pt idx="571">
                  <c:v>43714</c:v>
                </c:pt>
                <c:pt idx="572">
                  <c:v>43715</c:v>
                </c:pt>
                <c:pt idx="573">
                  <c:v>43716</c:v>
                </c:pt>
                <c:pt idx="574">
                  <c:v>43717</c:v>
                </c:pt>
                <c:pt idx="575">
                  <c:v>43718</c:v>
                </c:pt>
                <c:pt idx="576">
                  <c:v>43719</c:v>
                </c:pt>
                <c:pt idx="577">
                  <c:v>43720</c:v>
                </c:pt>
                <c:pt idx="578">
                  <c:v>43721</c:v>
                </c:pt>
                <c:pt idx="579">
                  <c:v>43722</c:v>
                </c:pt>
                <c:pt idx="580">
                  <c:v>43723</c:v>
                </c:pt>
                <c:pt idx="581">
                  <c:v>43724</c:v>
                </c:pt>
                <c:pt idx="582">
                  <c:v>43725</c:v>
                </c:pt>
                <c:pt idx="583">
                  <c:v>43726</c:v>
                </c:pt>
                <c:pt idx="584">
                  <c:v>43727</c:v>
                </c:pt>
                <c:pt idx="585">
                  <c:v>43728</c:v>
                </c:pt>
                <c:pt idx="586">
                  <c:v>43729</c:v>
                </c:pt>
                <c:pt idx="587">
                  <c:v>43730</c:v>
                </c:pt>
                <c:pt idx="588">
                  <c:v>43731</c:v>
                </c:pt>
                <c:pt idx="589">
                  <c:v>43732</c:v>
                </c:pt>
                <c:pt idx="590">
                  <c:v>43733</c:v>
                </c:pt>
                <c:pt idx="591">
                  <c:v>43734</c:v>
                </c:pt>
                <c:pt idx="592">
                  <c:v>43735</c:v>
                </c:pt>
                <c:pt idx="593">
                  <c:v>43736</c:v>
                </c:pt>
                <c:pt idx="594">
                  <c:v>43737</c:v>
                </c:pt>
                <c:pt idx="595">
                  <c:v>43738</c:v>
                </c:pt>
                <c:pt idx="596">
                  <c:v>43739</c:v>
                </c:pt>
                <c:pt idx="597">
                  <c:v>43740</c:v>
                </c:pt>
                <c:pt idx="598">
                  <c:v>43741</c:v>
                </c:pt>
                <c:pt idx="599">
                  <c:v>43742</c:v>
                </c:pt>
                <c:pt idx="600">
                  <c:v>43743</c:v>
                </c:pt>
                <c:pt idx="601">
                  <c:v>43744</c:v>
                </c:pt>
                <c:pt idx="602">
                  <c:v>43745</c:v>
                </c:pt>
                <c:pt idx="603">
                  <c:v>43746</c:v>
                </c:pt>
                <c:pt idx="604">
                  <c:v>43747</c:v>
                </c:pt>
                <c:pt idx="605">
                  <c:v>43748</c:v>
                </c:pt>
                <c:pt idx="606">
                  <c:v>43749</c:v>
                </c:pt>
                <c:pt idx="607">
                  <c:v>43750</c:v>
                </c:pt>
                <c:pt idx="608">
                  <c:v>43751</c:v>
                </c:pt>
                <c:pt idx="609">
                  <c:v>43752</c:v>
                </c:pt>
                <c:pt idx="610">
                  <c:v>43753</c:v>
                </c:pt>
                <c:pt idx="611">
                  <c:v>43754</c:v>
                </c:pt>
                <c:pt idx="612">
                  <c:v>43755</c:v>
                </c:pt>
                <c:pt idx="613">
                  <c:v>43756</c:v>
                </c:pt>
                <c:pt idx="614">
                  <c:v>43757</c:v>
                </c:pt>
                <c:pt idx="615">
                  <c:v>43758</c:v>
                </c:pt>
                <c:pt idx="616">
                  <c:v>43759</c:v>
                </c:pt>
                <c:pt idx="617">
                  <c:v>43760</c:v>
                </c:pt>
                <c:pt idx="618">
                  <c:v>43761</c:v>
                </c:pt>
                <c:pt idx="619">
                  <c:v>43762</c:v>
                </c:pt>
                <c:pt idx="620">
                  <c:v>43763</c:v>
                </c:pt>
                <c:pt idx="621">
                  <c:v>43764</c:v>
                </c:pt>
                <c:pt idx="622">
                  <c:v>43765</c:v>
                </c:pt>
                <c:pt idx="623">
                  <c:v>43766</c:v>
                </c:pt>
                <c:pt idx="624">
                  <c:v>43767</c:v>
                </c:pt>
                <c:pt idx="625">
                  <c:v>43768</c:v>
                </c:pt>
                <c:pt idx="626">
                  <c:v>43769</c:v>
                </c:pt>
                <c:pt idx="627">
                  <c:v>43770</c:v>
                </c:pt>
                <c:pt idx="628">
                  <c:v>43771</c:v>
                </c:pt>
                <c:pt idx="629">
                  <c:v>43772</c:v>
                </c:pt>
                <c:pt idx="630">
                  <c:v>43773</c:v>
                </c:pt>
                <c:pt idx="631">
                  <c:v>43774</c:v>
                </c:pt>
                <c:pt idx="632">
                  <c:v>43775</c:v>
                </c:pt>
                <c:pt idx="633">
                  <c:v>43776</c:v>
                </c:pt>
                <c:pt idx="634">
                  <c:v>43777</c:v>
                </c:pt>
                <c:pt idx="635">
                  <c:v>43778</c:v>
                </c:pt>
                <c:pt idx="636">
                  <c:v>43779</c:v>
                </c:pt>
                <c:pt idx="637">
                  <c:v>43780</c:v>
                </c:pt>
                <c:pt idx="638">
                  <c:v>43781</c:v>
                </c:pt>
                <c:pt idx="639">
                  <c:v>43782</c:v>
                </c:pt>
                <c:pt idx="640">
                  <c:v>43783</c:v>
                </c:pt>
                <c:pt idx="641">
                  <c:v>43784</c:v>
                </c:pt>
                <c:pt idx="642">
                  <c:v>43785</c:v>
                </c:pt>
                <c:pt idx="643">
                  <c:v>43786</c:v>
                </c:pt>
                <c:pt idx="644">
                  <c:v>43787</c:v>
                </c:pt>
                <c:pt idx="645">
                  <c:v>43788</c:v>
                </c:pt>
                <c:pt idx="646">
                  <c:v>43789</c:v>
                </c:pt>
                <c:pt idx="647">
                  <c:v>43790</c:v>
                </c:pt>
                <c:pt idx="648">
                  <c:v>43791</c:v>
                </c:pt>
                <c:pt idx="649">
                  <c:v>43792</c:v>
                </c:pt>
                <c:pt idx="650">
                  <c:v>43793</c:v>
                </c:pt>
                <c:pt idx="651">
                  <c:v>43794</c:v>
                </c:pt>
                <c:pt idx="652">
                  <c:v>43795</c:v>
                </c:pt>
                <c:pt idx="653">
                  <c:v>43796</c:v>
                </c:pt>
                <c:pt idx="654">
                  <c:v>43797</c:v>
                </c:pt>
                <c:pt idx="655">
                  <c:v>43798</c:v>
                </c:pt>
                <c:pt idx="656">
                  <c:v>43799</c:v>
                </c:pt>
                <c:pt idx="657">
                  <c:v>43800</c:v>
                </c:pt>
                <c:pt idx="658">
                  <c:v>43801</c:v>
                </c:pt>
                <c:pt idx="659">
                  <c:v>43802</c:v>
                </c:pt>
                <c:pt idx="660">
                  <c:v>43803</c:v>
                </c:pt>
                <c:pt idx="661">
                  <c:v>43804</c:v>
                </c:pt>
                <c:pt idx="662">
                  <c:v>43805</c:v>
                </c:pt>
                <c:pt idx="663">
                  <c:v>43806</c:v>
                </c:pt>
                <c:pt idx="664">
                  <c:v>43807</c:v>
                </c:pt>
                <c:pt idx="665">
                  <c:v>43808</c:v>
                </c:pt>
                <c:pt idx="666">
                  <c:v>43809</c:v>
                </c:pt>
                <c:pt idx="667">
                  <c:v>43810</c:v>
                </c:pt>
                <c:pt idx="668">
                  <c:v>43811</c:v>
                </c:pt>
                <c:pt idx="669">
                  <c:v>43812</c:v>
                </c:pt>
                <c:pt idx="670">
                  <c:v>43813</c:v>
                </c:pt>
                <c:pt idx="671">
                  <c:v>43814</c:v>
                </c:pt>
                <c:pt idx="672">
                  <c:v>43815</c:v>
                </c:pt>
                <c:pt idx="673">
                  <c:v>43816</c:v>
                </c:pt>
                <c:pt idx="674">
                  <c:v>43817</c:v>
                </c:pt>
                <c:pt idx="675">
                  <c:v>43818</c:v>
                </c:pt>
                <c:pt idx="676">
                  <c:v>43819</c:v>
                </c:pt>
                <c:pt idx="677">
                  <c:v>43820</c:v>
                </c:pt>
                <c:pt idx="678">
                  <c:v>43821</c:v>
                </c:pt>
                <c:pt idx="679">
                  <c:v>43822</c:v>
                </c:pt>
                <c:pt idx="680">
                  <c:v>43823</c:v>
                </c:pt>
                <c:pt idx="681">
                  <c:v>43824</c:v>
                </c:pt>
                <c:pt idx="682">
                  <c:v>43825</c:v>
                </c:pt>
                <c:pt idx="683">
                  <c:v>43826</c:v>
                </c:pt>
                <c:pt idx="684">
                  <c:v>43827</c:v>
                </c:pt>
                <c:pt idx="685">
                  <c:v>43828</c:v>
                </c:pt>
                <c:pt idx="686">
                  <c:v>43829</c:v>
                </c:pt>
                <c:pt idx="687">
                  <c:v>43830</c:v>
                </c:pt>
                <c:pt idx="688">
                  <c:v>43831</c:v>
                </c:pt>
                <c:pt idx="689">
                  <c:v>43832</c:v>
                </c:pt>
                <c:pt idx="690">
                  <c:v>43833</c:v>
                </c:pt>
                <c:pt idx="691">
                  <c:v>43834</c:v>
                </c:pt>
                <c:pt idx="692">
                  <c:v>43835</c:v>
                </c:pt>
                <c:pt idx="693">
                  <c:v>43836</c:v>
                </c:pt>
                <c:pt idx="694">
                  <c:v>43837</c:v>
                </c:pt>
                <c:pt idx="695">
                  <c:v>43838</c:v>
                </c:pt>
                <c:pt idx="696">
                  <c:v>43839</c:v>
                </c:pt>
                <c:pt idx="697">
                  <c:v>43840</c:v>
                </c:pt>
                <c:pt idx="698">
                  <c:v>43841</c:v>
                </c:pt>
                <c:pt idx="699">
                  <c:v>43842</c:v>
                </c:pt>
                <c:pt idx="700">
                  <c:v>43843</c:v>
                </c:pt>
                <c:pt idx="701">
                  <c:v>43844</c:v>
                </c:pt>
                <c:pt idx="702">
                  <c:v>43845</c:v>
                </c:pt>
                <c:pt idx="703">
                  <c:v>43846</c:v>
                </c:pt>
                <c:pt idx="704">
                  <c:v>43847</c:v>
                </c:pt>
                <c:pt idx="705">
                  <c:v>43848</c:v>
                </c:pt>
                <c:pt idx="706">
                  <c:v>43849</c:v>
                </c:pt>
                <c:pt idx="707">
                  <c:v>43850</c:v>
                </c:pt>
                <c:pt idx="708">
                  <c:v>43851</c:v>
                </c:pt>
                <c:pt idx="709">
                  <c:v>43852</c:v>
                </c:pt>
                <c:pt idx="710">
                  <c:v>43853</c:v>
                </c:pt>
                <c:pt idx="711">
                  <c:v>43854</c:v>
                </c:pt>
                <c:pt idx="712">
                  <c:v>43855</c:v>
                </c:pt>
                <c:pt idx="713">
                  <c:v>43856</c:v>
                </c:pt>
                <c:pt idx="714">
                  <c:v>43857</c:v>
                </c:pt>
                <c:pt idx="715">
                  <c:v>43858</c:v>
                </c:pt>
                <c:pt idx="716">
                  <c:v>43859</c:v>
                </c:pt>
                <c:pt idx="717">
                  <c:v>43860</c:v>
                </c:pt>
                <c:pt idx="718">
                  <c:v>43861</c:v>
                </c:pt>
                <c:pt idx="719">
                  <c:v>43862</c:v>
                </c:pt>
                <c:pt idx="720">
                  <c:v>43863</c:v>
                </c:pt>
                <c:pt idx="721">
                  <c:v>43864</c:v>
                </c:pt>
                <c:pt idx="722">
                  <c:v>43865</c:v>
                </c:pt>
                <c:pt idx="723">
                  <c:v>43866</c:v>
                </c:pt>
                <c:pt idx="724">
                  <c:v>43867</c:v>
                </c:pt>
                <c:pt idx="725">
                  <c:v>43868</c:v>
                </c:pt>
                <c:pt idx="726">
                  <c:v>43869</c:v>
                </c:pt>
                <c:pt idx="727">
                  <c:v>43870</c:v>
                </c:pt>
                <c:pt idx="728">
                  <c:v>43871</c:v>
                </c:pt>
                <c:pt idx="729">
                  <c:v>43872</c:v>
                </c:pt>
                <c:pt idx="730">
                  <c:v>43873</c:v>
                </c:pt>
                <c:pt idx="731">
                  <c:v>43874</c:v>
                </c:pt>
                <c:pt idx="732">
                  <c:v>43875</c:v>
                </c:pt>
                <c:pt idx="733">
                  <c:v>43876</c:v>
                </c:pt>
                <c:pt idx="734">
                  <c:v>43877</c:v>
                </c:pt>
                <c:pt idx="735">
                  <c:v>43878</c:v>
                </c:pt>
                <c:pt idx="736">
                  <c:v>43879</c:v>
                </c:pt>
                <c:pt idx="737">
                  <c:v>43880</c:v>
                </c:pt>
                <c:pt idx="738">
                  <c:v>43881</c:v>
                </c:pt>
                <c:pt idx="739">
                  <c:v>43882</c:v>
                </c:pt>
                <c:pt idx="740">
                  <c:v>43883</c:v>
                </c:pt>
                <c:pt idx="741">
                  <c:v>43884</c:v>
                </c:pt>
                <c:pt idx="742">
                  <c:v>43885</c:v>
                </c:pt>
                <c:pt idx="743">
                  <c:v>43886</c:v>
                </c:pt>
                <c:pt idx="744">
                  <c:v>43887</c:v>
                </c:pt>
                <c:pt idx="745">
                  <c:v>43888</c:v>
                </c:pt>
                <c:pt idx="746">
                  <c:v>43889</c:v>
                </c:pt>
                <c:pt idx="747">
                  <c:v>43890</c:v>
                </c:pt>
                <c:pt idx="748">
                  <c:v>43891</c:v>
                </c:pt>
                <c:pt idx="749">
                  <c:v>43892</c:v>
                </c:pt>
                <c:pt idx="750">
                  <c:v>43893</c:v>
                </c:pt>
                <c:pt idx="751">
                  <c:v>43894</c:v>
                </c:pt>
                <c:pt idx="752">
                  <c:v>43895</c:v>
                </c:pt>
                <c:pt idx="753">
                  <c:v>43896</c:v>
                </c:pt>
                <c:pt idx="754">
                  <c:v>43897</c:v>
                </c:pt>
                <c:pt idx="755">
                  <c:v>43898</c:v>
                </c:pt>
                <c:pt idx="756">
                  <c:v>43899</c:v>
                </c:pt>
                <c:pt idx="757">
                  <c:v>43900</c:v>
                </c:pt>
                <c:pt idx="758">
                  <c:v>43901</c:v>
                </c:pt>
                <c:pt idx="759">
                  <c:v>43902</c:v>
                </c:pt>
                <c:pt idx="760">
                  <c:v>43903</c:v>
                </c:pt>
                <c:pt idx="761">
                  <c:v>43904</c:v>
                </c:pt>
                <c:pt idx="762">
                  <c:v>43905</c:v>
                </c:pt>
                <c:pt idx="763">
                  <c:v>43906</c:v>
                </c:pt>
                <c:pt idx="764">
                  <c:v>43907</c:v>
                </c:pt>
                <c:pt idx="765">
                  <c:v>43908</c:v>
                </c:pt>
                <c:pt idx="766">
                  <c:v>43909</c:v>
                </c:pt>
                <c:pt idx="767">
                  <c:v>43910</c:v>
                </c:pt>
                <c:pt idx="768">
                  <c:v>43911</c:v>
                </c:pt>
                <c:pt idx="769">
                  <c:v>43912</c:v>
                </c:pt>
                <c:pt idx="770">
                  <c:v>43913</c:v>
                </c:pt>
                <c:pt idx="771">
                  <c:v>43914</c:v>
                </c:pt>
                <c:pt idx="772">
                  <c:v>43915</c:v>
                </c:pt>
                <c:pt idx="773">
                  <c:v>43916</c:v>
                </c:pt>
                <c:pt idx="774">
                  <c:v>43917</c:v>
                </c:pt>
                <c:pt idx="775">
                  <c:v>43918</c:v>
                </c:pt>
                <c:pt idx="776">
                  <c:v>43919</c:v>
                </c:pt>
                <c:pt idx="777">
                  <c:v>43920</c:v>
                </c:pt>
                <c:pt idx="778">
                  <c:v>43921</c:v>
                </c:pt>
                <c:pt idx="779">
                  <c:v>43922</c:v>
                </c:pt>
                <c:pt idx="780">
                  <c:v>43923</c:v>
                </c:pt>
                <c:pt idx="781">
                  <c:v>43924</c:v>
                </c:pt>
                <c:pt idx="782">
                  <c:v>43925</c:v>
                </c:pt>
                <c:pt idx="783">
                  <c:v>43926</c:v>
                </c:pt>
                <c:pt idx="784">
                  <c:v>43927</c:v>
                </c:pt>
                <c:pt idx="785">
                  <c:v>43928</c:v>
                </c:pt>
                <c:pt idx="786">
                  <c:v>43929</c:v>
                </c:pt>
                <c:pt idx="787">
                  <c:v>43930</c:v>
                </c:pt>
                <c:pt idx="788">
                  <c:v>43931</c:v>
                </c:pt>
                <c:pt idx="789">
                  <c:v>43932</c:v>
                </c:pt>
                <c:pt idx="790">
                  <c:v>43933</c:v>
                </c:pt>
                <c:pt idx="791">
                  <c:v>43934</c:v>
                </c:pt>
                <c:pt idx="792">
                  <c:v>43935</c:v>
                </c:pt>
                <c:pt idx="793">
                  <c:v>43936</c:v>
                </c:pt>
                <c:pt idx="794">
                  <c:v>43937</c:v>
                </c:pt>
                <c:pt idx="795">
                  <c:v>43938</c:v>
                </c:pt>
                <c:pt idx="796">
                  <c:v>43939</c:v>
                </c:pt>
                <c:pt idx="797">
                  <c:v>43940</c:v>
                </c:pt>
                <c:pt idx="798">
                  <c:v>43941</c:v>
                </c:pt>
                <c:pt idx="799">
                  <c:v>43942</c:v>
                </c:pt>
                <c:pt idx="800">
                  <c:v>43943</c:v>
                </c:pt>
                <c:pt idx="801">
                  <c:v>43944</c:v>
                </c:pt>
                <c:pt idx="802">
                  <c:v>43945</c:v>
                </c:pt>
                <c:pt idx="803">
                  <c:v>43946</c:v>
                </c:pt>
                <c:pt idx="804">
                  <c:v>43947</c:v>
                </c:pt>
                <c:pt idx="805">
                  <c:v>43948</c:v>
                </c:pt>
                <c:pt idx="806">
                  <c:v>43949</c:v>
                </c:pt>
                <c:pt idx="807">
                  <c:v>43950</c:v>
                </c:pt>
                <c:pt idx="808">
                  <c:v>43951</c:v>
                </c:pt>
                <c:pt idx="809">
                  <c:v>43952</c:v>
                </c:pt>
                <c:pt idx="810">
                  <c:v>43953</c:v>
                </c:pt>
                <c:pt idx="811">
                  <c:v>43954</c:v>
                </c:pt>
                <c:pt idx="812">
                  <c:v>43955</c:v>
                </c:pt>
                <c:pt idx="813">
                  <c:v>43956</c:v>
                </c:pt>
                <c:pt idx="814">
                  <c:v>43957</c:v>
                </c:pt>
                <c:pt idx="815">
                  <c:v>43958</c:v>
                </c:pt>
                <c:pt idx="816">
                  <c:v>43959</c:v>
                </c:pt>
                <c:pt idx="817">
                  <c:v>43960</c:v>
                </c:pt>
                <c:pt idx="818">
                  <c:v>43961</c:v>
                </c:pt>
                <c:pt idx="819">
                  <c:v>43962</c:v>
                </c:pt>
                <c:pt idx="820">
                  <c:v>43963</c:v>
                </c:pt>
                <c:pt idx="821">
                  <c:v>43964</c:v>
                </c:pt>
                <c:pt idx="822">
                  <c:v>43965</c:v>
                </c:pt>
                <c:pt idx="823">
                  <c:v>43966</c:v>
                </c:pt>
                <c:pt idx="824">
                  <c:v>43967</c:v>
                </c:pt>
                <c:pt idx="825">
                  <c:v>43968</c:v>
                </c:pt>
                <c:pt idx="826">
                  <c:v>43969</c:v>
                </c:pt>
                <c:pt idx="827">
                  <c:v>43970</c:v>
                </c:pt>
                <c:pt idx="828">
                  <c:v>43971</c:v>
                </c:pt>
                <c:pt idx="829">
                  <c:v>43972</c:v>
                </c:pt>
                <c:pt idx="830">
                  <c:v>43973</c:v>
                </c:pt>
                <c:pt idx="831">
                  <c:v>43974</c:v>
                </c:pt>
                <c:pt idx="832">
                  <c:v>43975</c:v>
                </c:pt>
                <c:pt idx="833">
                  <c:v>43976</c:v>
                </c:pt>
                <c:pt idx="834">
                  <c:v>43977</c:v>
                </c:pt>
                <c:pt idx="835">
                  <c:v>43978</c:v>
                </c:pt>
                <c:pt idx="836">
                  <c:v>43979</c:v>
                </c:pt>
                <c:pt idx="837">
                  <c:v>43980</c:v>
                </c:pt>
                <c:pt idx="838">
                  <c:v>43981</c:v>
                </c:pt>
                <c:pt idx="839">
                  <c:v>43982</c:v>
                </c:pt>
                <c:pt idx="840">
                  <c:v>43983</c:v>
                </c:pt>
                <c:pt idx="841">
                  <c:v>43984</c:v>
                </c:pt>
                <c:pt idx="842">
                  <c:v>43985</c:v>
                </c:pt>
                <c:pt idx="843">
                  <c:v>43986</c:v>
                </c:pt>
                <c:pt idx="844">
                  <c:v>43987</c:v>
                </c:pt>
                <c:pt idx="845">
                  <c:v>43988</c:v>
                </c:pt>
                <c:pt idx="846">
                  <c:v>43989</c:v>
                </c:pt>
                <c:pt idx="847">
                  <c:v>43990</c:v>
                </c:pt>
                <c:pt idx="848">
                  <c:v>43991</c:v>
                </c:pt>
                <c:pt idx="849">
                  <c:v>43992</c:v>
                </c:pt>
                <c:pt idx="850">
                  <c:v>43993</c:v>
                </c:pt>
                <c:pt idx="851">
                  <c:v>43994</c:v>
                </c:pt>
                <c:pt idx="852">
                  <c:v>43995</c:v>
                </c:pt>
                <c:pt idx="853">
                  <c:v>43996</c:v>
                </c:pt>
                <c:pt idx="854">
                  <c:v>43997</c:v>
                </c:pt>
                <c:pt idx="855">
                  <c:v>43998</c:v>
                </c:pt>
                <c:pt idx="856">
                  <c:v>43999</c:v>
                </c:pt>
                <c:pt idx="857">
                  <c:v>44000</c:v>
                </c:pt>
                <c:pt idx="858">
                  <c:v>44001</c:v>
                </c:pt>
                <c:pt idx="859">
                  <c:v>44002</c:v>
                </c:pt>
                <c:pt idx="860">
                  <c:v>44003</c:v>
                </c:pt>
                <c:pt idx="861">
                  <c:v>44004</c:v>
                </c:pt>
                <c:pt idx="862">
                  <c:v>44005</c:v>
                </c:pt>
                <c:pt idx="863">
                  <c:v>44006</c:v>
                </c:pt>
                <c:pt idx="864">
                  <c:v>44007</c:v>
                </c:pt>
                <c:pt idx="865">
                  <c:v>44008</c:v>
                </c:pt>
                <c:pt idx="866">
                  <c:v>44009</c:v>
                </c:pt>
                <c:pt idx="867">
                  <c:v>44010</c:v>
                </c:pt>
                <c:pt idx="868">
                  <c:v>44011</c:v>
                </c:pt>
                <c:pt idx="869">
                  <c:v>44012</c:v>
                </c:pt>
                <c:pt idx="870">
                  <c:v>44013</c:v>
                </c:pt>
                <c:pt idx="871">
                  <c:v>44014</c:v>
                </c:pt>
                <c:pt idx="872">
                  <c:v>44015</c:v>
                </c:pt>
                <c:pt idx="873">
                  <c:v>44016</c:v>
                </c:pt>
                <c:pt idx="874">
                  <c:v>44017</c:v>
                </c:pt>
                <c:pt idx="875">
                  <c:v>44018</c:v>
                </c:pt>
                <c:pt idx="876">
                  <c:v>44019</c:v>
                </c:pt>
                <c:pt idx="877">
                  <c:v>44020</c:v>
                </c:pt>
                <c:pt idx="878">
                  <c:v>44021</c:v>
                </c:pt>
                <c:pt idx="879">
                  <c:v>44022</c:v>
                </c:pt>
                <c:pt idx="880">
                  <c:v>44023</c:v>
                </c:pt>
                <c:pt idx="881">
                  <c:v>44024</c:v>
                </c:pt>
                <c:pt idx="882">
                  <c:v>44025</c:v>
                </c:pt>
                <c:pt idx="883">
                  <c:v>44026</c:v>
                </c:pt>
                <c:pt idx="884">
                  <c:v>44027</c:v>
                </c:pt>
                <c:pt idx="885">
                  <c:v>44028</c:v>
                </c:pt>
                <c:pt idx="886">
                  <c:v>44029</c:v>
                </c:pt>
                <c:pt idx="887">
                  <c:v>44030</c:v>
                </c:pt>
                <c:pt idx="888">
                  <c:v>44031</c:v>
                </c:pt>
                <c:pt idx="889">
                  <c:v>44032</c:v>
                </c:pt>
                <c:pt idx="890">
                  <c:v>44033</c:v>
                </c:pt>
                <c:pt idx="891">
                  <c:v>44034</c:v>
                </c:pt>
                <c:pt idx="892">
                  <c:v>44035</c:v>
                </c:pt>
                <c:pt idx="893">
                  <c:v>44036</c:v>
                </c:pt>
                <c:pt idx="894">
                  <c:v>44037</c:v>
                </c:pt>
                <c:pt idx="895">
                  <c:v>44038</c:v>
                </c:pt>
                <c:pt idx="896">
                  <c:v>44039</c:v>
                </c:pt>
                <c:pt idx="897">
                  <c:v>44040</c:v>
                </c:pt>
                <c:pt idx="898">
                  <c:v>44041</c:v>
                </c:pt>
                <c:pt idx="899">
                  <c:v>44042</c:v>
                </c:pt>
                <c:pt idx="900">
                  <c:v>44043</c:v>
                </c:pt>
                <c:pt idx="901">
                  <c:v>44044</c:v>
                </c:pt>
                <c:pt idx="902">
                  <c:v>44045</c:v>
                </c:pt>
                <c:pt idx="903">
                  <c:v>44046</c:v>
                </c:pt>
                <c:pt idx="904">
                  <c:v>44047</c:v>
                </c:pt>
                <c:pt idx="905">
                  <c:v>44048</c:v>
                </c:pt>
                <c:pt idx="906">
                  <c:v>44049</c:v>
                </c:pt>
                <c:pt idx="907">
                  <c:v>44050</c:v>
                </c:pt>
                <c:pt idx="908">
                  <c:v>44051</c:v>
                </c:pt>
                <c:pt idx="909">
                  <c:v>44052</c:v>
                </c:pt>
                <c:pt idx="910">
                  <c:v>44053</c:v>
                </c:pt>
                <c:pt idx="911">
                  <c:v>44054</c:v>
                </c:pt>
                <c:pt idx="912">
                  <c:v>44055</c:v>
                </c:pt>
                <c:pt idx="913">
                  <c:v>44056</c:v>
                </c:pt>
                <c:pt idx="914">
                  <c:v>44057</c:v>
                </c:pt>
                <c:pt idx="915">
                  <c:v>44058</c:v>
                </c:pt>
                <c:pt idx="916">
                  <c:v>44059</c:v>
                </c:pt>
                <c:pt idx="917">
                  <c:v>44060</c:v>
                </c:pt>
                <c:pt idx="918">
                  <c:v>44061</c:v>
                </c:pt>
                <c:pt idx="919">
                  <c:v>44062</c:v>
                </c:pt>
                <c:pt idx="920">
                  <c:v>44063</c:v>
                </c:pt>
                <c:pt idx="921">
                  <c:v>44064</c:v>
                </c:pt>
                <c:pt idx="922">
                  <c:v>44065</c:v>
                </c:pt>
                <c:pt idx="923">
                  <c:v>44066</c:v>
                </c:pt>
                <c:pt idx="924">
                  <c:v>44067</c:v>
                </c:pt>
                <c:pt idx="925">
                  <c:v>44068</c:v>
                </c:pt>
                <c:pt idx="926">
                  <c:v>44069</c:v>
                </c:pt>
                <c:pt idx="927">
                  <c:v>44070</c:v>
                </c:pt>
                <c:pt idx="928">
                  <c:v>44071</c:v>
                </c:pt>
                <c:pt idx="929">
                  <c:v>44072</c:v>
                </c:pt>
                <c:pt idx="930">
                  <c:v>44073</c:v>
                </c:pt>
                <c:pt idx="931">
                  <c:v>44074</c:v>
                </c:pt>
                <c:pt idx="932">
                  <c:v>44075</c:v>
                </c:pt>
                <c:pt idx="933">
                  <c:v>44076</c:v>
                </c:pt>
                <c:pt idx="934">
                  <c:v>44077</c:v>
                </c:pt>
                <c:pt idx="935">
                  <c:v>44078</c:v>
                </c:pt>
                <c:pt idx="936">
                  <c:v>44079</c:v>
                </c:pt>
                <c:pt idx="937">
                  <c:v>44080</c:v>
                </c:pt>
                <c:pt idx="938">
                  <c:v>44081</c:v>
                </c:pt>
                <c:pt idx="939">
                  <c:v>44082</c:v>
                </c:pt>
                <c:pt idx="940">
                  <c:v>44083</c:v>
                </c:pt>
                <c:pt idx="941">
                  <c:v>44084</c:v>
                </c:pt>
                <c:pt idx="942">
                  <c:v>44085</c:v>
                </c:pt>
                <c:pt idx="943">
                  <c:v>44086</c:v>
                </c:pt>
                <c:pt idx="944">
                  <c:v>44087</c:v>
                </c:pt>
                <c:pt idx="945">
                  <c:v>44088</c:v>
                </c:pt>
                <c:pt idx="946">
                  <c:v>44089</c:v>
                </c:pt>
                <c:pt idx="947">
                  <c:v>44090</c:v>
                </c:pt>
                <c:pt idx="948">
                  <c:v>44091</c:v>
                </c:pt>
                <c:pt idx="949">
                  <c:v>44092</c:v>
                </c:pt>
                <c:pt idx="950">
                  <c:v>44093</c:v>
                </c:pt>
                <c:pt idx="951">
                  <c:v>44094</c:v>
                </c:pt>
                <c:pt idx="952">
                  <c:v>44095</c:v>
                </c:pt>
                <c:pt idx="953">
                  <c:v>44096</c:v>
                </c:pt>
                <c:pt idx="954">
                  <c:v>44097</c:v>
                </c:pt>
                <c:pt idx="955">
                  <c:v>44098</c:v>
                </c:pt>
                <c:pt idx="956">
                  <c:v>44099</c:v>
                </c:pt>
                <c:pt idx="957">
                  <c:v>44100</c:v>
                </c:pt>
                <c:pt idx="958">
                  <c:v>44101</c:v>
                </c:pt>
                <c:pt idx="959">
                  <c:v>44102</c:v>
                </c:pt>
                <c:pt idx="960">
                  <c:v>44103</c:v>
                </c:pt>
                <c:pt idx="961">
                  <c:v>44104</c:v>
                </c:pt>
                <c:pt idx="962">
                  <c:v>44105</c:v>
                </c:pt>
                <c:pt idx="963">
                  <c:v>44106</c:v>
                </c:pt>
                <c:pt idx="964">
                  <c:v>44107</c:v>
                </c:pt>
                <c:pt idx="965">
                  <c:v>44108</c:v>
                </c:pt>
                <c:pt idx="966">
                  <c:v>44109</c:v>
                </c:pt>
                <c:pt idx="967">
                  <c:v>44110</c:v>
                </c:pt>
                <c:pt idx="968">
                  <c:v>44111</c:v>
                </c:pt>
                <c:pt idx="969">
                  <c:v>44112</c:v>
                </c:pt>
                <c:pt idx="970">
                  <c:v>44113</c:v>
                </c:pt>
                <c:pt idx="971">
                  <c:v>44114</c:v>
                </c:pt>
                <c:pt idx="972">
                  <c:v>44115</c:v>
                </c:pt>
                <c:pt idx="973">
                  <c:v>44116</c:v>
                </c:pt>
                <c:pt idx="974">
                  <c:v>44117</c:v>
                </c:pt>
                <c:pt idx="975">
                  <c:v>44118</c:v>
                </c:pt>
                <c:pt idx="976">
                  <c:v>44119</c:v>
                </c:pt>
                <c:pt idx="977">
                  <c:v>44120</c:v>
                </c:pt>
                <c:pt idx="978">
                  <c:v>44121</c:v>
                </c:pt>
                <c:pt idx="979">
                  <c:v>44122</c:v>
                </c:pt>
                <c:pt idx="980">
                  <c:v>44123</c:v>
                </c:pt>
                <c:pt idx="981">
                  <c:v>44124</c:v>
                </c:pt>
                <c:pt idx="982">
                  <c:v>44125</c:v>
                </c:pt>
                <c:pt idx="983">
                  <c:v>44126</c:v>
                </c:pt>
                <c:pt idx="984">
                  <c:v>44127</c:v>
                </c:pt>
                <c:pt idx="985">
                  <c:v>44128</c:v>
                </c:pt>
                <c:pt idx="986">
                  <c:v>44129</c:v>
                </c:pt>
                <c:pt idx="987">
                  <c:v>44130</c:v>
                </c:pt>
                <c:pt idx="988">
                  <c:v>44131</c:v>
                </c:pt>
                <c:pt idx="989">
                  <c:v>44132</c:v>
                </c:pt>
                <c:pt idx="990">
                  <c:v>44133</c:v>
                </c:pt>
                <c:pt idx="991">
                  <c:v>44134</c:v>
                </c:pt>
                <c:pt idx="992">
                  <c:v>44135</c:v>
                </c:pt>
                <c:pt idx="993">
                  <c:v>44136</c:v>
                </c:pt>
                <c:pt idx="994">
                  <c:v>44137</c:v>
                </c:pt>
                <c:pt idx="995">
                  <c:v>44138</c:v>
                </c:pt>
                <c:pt idx="996">
                  <c:v>44139</c:v>
                </c:pt>
                <c:pt idx="997">
                  <c:v>44140</c:v>
                </c:pt>
                <c:pt idx="998">
                  <c:v>44141</c:v>
                </c:pt>
                <c:pt idx="999">
                  <c:v>44142</c:v>
                </c:pt>
                <c:pt idx="1000">
                  <c:v>44143</c:v>
                </c:pt>
                <c:pt idx="1001">
                  <c:v>44144</c:v>
                </c:pt>
                <c:pt idx="1002">
                  <c:v>44145</c:v>
                </c:pt>
                <c:pt idx="1003">
                  <c:v>44146</c:v>
                </c:pt>
                <c:pt idx="1004">
                  <c:v>44147</c:v>
                </c:pt>
                <c:pt idx="1005">
                  <c:v>44148</c:v>
                </c:pt>
                <c:pt idx="1006">
                  <c:v>44149</c:v>
                </c:pt>
                <c:pt idx="1007">
                  <c:v>44150</c:v>
                </c:pt>
                <c:pt idx="1008">
                  <c:v>44151</c:v>
                </c:pt>
                <c:pt idx="1009">
                  <c:v>44152</c:v>
                </c:pt>
                <c:pt idx="1010">
                  <c:v>44153</c:v>
                </c:pt>
                <c:pt idx="1011">
                  <c:v>44154</c:v>
                </c:pt>
                <c:pt idx="1012">
                  <c:v>44155</c:v>
                </c:pt>
                <c:pt idx="1013">
                  <c:v>44156</c:v>
                </c:pt>
                <c:pt idx="1014">
                  <c:v>44157</c:v>
                </c:pt>
                <c:pt idx="1015">
                  <c:v>44158</c:v>
                </c:pt>
                <c:pt idx="1016">
                  <c:v>44159</c:v>
                </c:pt>
                <c:pt idx="1017">
                  <c:v>44160</c:v>
                </c:pt>
                <c:pt idx="1018">
                  <c:v>44161</c:v>
                </c:pt>
                <c:pt idx="1019">
                  <c:v>44162</c:v>
                </c:pt>
                <c:pt idx="1020">
                  <c:v>44163</c:v>
                </c:pt>
                <c:pt idx="1021">
                  <c:v>44164</c:v>
                </c:pt>
                <c:pt idx="1022">
                  <c:v>44165</c:v>
                </c:pt>
                <c:pt idx="1023">
                  <c:v>44166</c:v>
                </c:pt>
                <c:pt idx="1024">
                  <c:v>44167</c:v>
                </c:pt>
                <c:pt idx="1025">
                  <c:v>44168</c:v>
                </c:pt>
                <c:pt idx="1026">
                  <c:v>44169</c:v>
                </c:pt>
                <c:pt idx="1027">
                  <c:v>44170</c:v>
                </c:pt>
                <c:pt idx="1028">
                  <c:v>44171</c:v>
                </c:pt>
                <c:pt idx="1029">
                  <c:v>44172</c:v>
                </c:pt>
                <c:pt idx="1030">
                  <c:v>44173</c:v>
                </c:pt>
                <c:pt idx="1031">
                  <c:v>44174</c:v>
                </c:pt>
                <c:pt idx="1032">
                  <c:v>44175</c:v>
                </c:pt>
                <c:pt idx="1033">
                  <c:v>44176</c:v>
                </c:pt>
                <c:pt idx="1034">
                  <c:v>44177</c:v>
                </c:pt>
                <c:pt idx="1035">
                  <c:v>44178</c:v>
                </c:pt>
                <c:pt idx="1036">
                  <c:v>44179</c:v>
                </c:pt>
                <c:pt idx="1037">
                  <c:v>44180</c:v>
                </c:pt>
                <c:pt idx="1038">
                  <c:v>44181</c:v>
                </c:pt>
                <c:pt idx="1039">
                  <c:v>44182</c:v>
                </c:pt>
                <c:pt idx="1040">
                  <c:v>44183</c:v>
                </c:pt>
                <c:pt idx="1041">
                  <c:v>44184</c:v>
                </c:pt>
                <c:pt idx="1042">
                  <c:v>44185</c:v>
                </c:pt>
                <c:pt idx="1043">
                  <c:v>44186</c:v>
                </c:pt>
                <c:pt idx="1044">
                  <c:v>44187</c:v>
                </c:pt>
                <c:pt idx="1045">
                  <c:v>44188</c:v>
                </c:pt>
                <c:pt idx="1046">
                  <c:v>44189</c:v>
                </c:pt>
                <c:pt idx="1047">
                  <c:v>44190</c:v>
                </c:pt>
                <c:pt idx="1048">
                  <c:v>44191</c:v>
                </c:pt>
                <c:pt idx="1049">
                  <c:v>44192</c:v>
                </c:pt>
                <c:pt idx="1050">
                  <c:v>44193</c:v>
                </c:pt>
                <c:pt idx="1051">
                  <c:v>44194</c:v>
                </c:pt>
                <c:pt idx="1052">
                  <c:v>44195</c:v>
                </c:pt>
                <c:pt idx="1053">
                  <c:v>44196</c:v>
                </c:pt>
              </c:numCache>
            </c:numRef>
          </c:cat>
          <c:val>
            <c:numRef>
              <c:f>'ANGEN Total Call Counts'!$B$2:$B$1056</c:f>
              <c:numCache>
                <c:formatCode>General</c:formatCode>
                <c:ptCount val="1055"/>
                <c:pt idx="0">
                  <c:v>5989</c:v>
                </c:pt>
                <c:pt idx="1">
                  <c:v>6193</c:v>
                </c:pt>
                <c:pt idx="2">
                  <c:v>6264</c:v>
                </c:pt>
                <c:pt idx="3">
                  <c:v>6678</c:v>
                </c:pt>
                <c:pt idx="4">
                  <c:v>7277</c:v>
                </c:pt>
                <c:pt idx="5">
                  <c:v>7318</c:v>
                </c:pt>
                <c:pt idx="6">
                  <c:v>6499</c:v>
                </c:pt>
                <c:pt idx="7">
                  <c:v>6815</c:v>
                </c:pt>
                <c:pt idx="8">
                  <c:v>6377</c:v>
                </c:pt>
                <c:pt idx="9">
                  <c:v>6705</c:v>
                </c:pt>
                <c:pt idx="10">
                  <c:v>6997</c:v>
                </c:pt>
                <c:pt idx="11">
                  <c:v>7635</c:v>
                </c:pt>
                <c:pt idx="12">
                  <c:v>7850</c:v>
                </c:pt>
                <c:pt idx="13">
                  <c:v>6390</c:v>
                </c:pt>
                <c:pt idx="14">
                  <c:v>6162</c:v>
                </c:pt>
                <c:pt idx="15">
                  <c:v>6198</c:v>
                </c:pt>
                <c:pt idx="16">
                  <c:v>6278</c:v>
                </c:pt>
                <c:pt idx="17">
                  <c:v>6801</c:v>
                </c:pt>
                <c:pt idx="18">
                  <c:v>7121</c:v>
                </c:pt>
                <c:pt idx="19">
                  <c:v>7638</c:v>
                </c:pt>
                <c:pt idx="20">
                  <c:v>7141</c:v>
                </c:pt>
                <c:pt idx="21">
                  <c:v>6318</c:v>
                </c:pt>
                <c:pt idx="22">
                  <c:v>6391</c:v>
                </c:pt>
                <c:pt idx="23">
                  <c:v>6052</c:v>
                </c:pt>
                <c:pt idx="24">
                  <c:v>6108</c:v>
                </c:pt>
                <c:pt idx="25">
                  <c:v>6663</c:v>
                </c:pt>
                <c:pt idx="26">
                  <c:v>6894</c:v>
                </c:pt>
                <c:pt idx="27">
                  <c:v>6255</c:v>
                </c:pt>
                <c:pt idx="28">
                  <c:v>6172</c:v>
                </c:pt>
                <c:pt idx="29">
                  <c:v>6373</c:v>
                </c:pt>
                <c:pt idx="30">
                  <c:v>6230</c:v>
                </c:pt>
                <c:pt idx="31">
                  <c:v>6813</c:v>
                </c:pt>
                <c:pt idx="32">
                  <c:v>7028</c:v>
                </c:pt>
                <c:pt idx="33">
                  <c:v>7734</c:v>
                </c:pt>
                <c:pt idx="34">
                  <c:v>6545</c:v>
                </c:pt>
                <c:pt idx="35">
                  <c:v>7343</c:v>
                </c:pt>
                <c:pt idx="36">
                  <c:v>6132</c:v>
                </c:pt>
                <c:pt idx="37">
                  <c:v>5789</c:v>
                </c:pt>
                <c:pt idx="38">
                  <c:v>6359</c:v>
                </c:pt>
                <c:pt idx="39">
                  <c:v>6908</c:v>
                </c:pt>
                <c:pt idx="40">
                  <c:v>7387</c:v>
                </c:pt>
                <c:pt idx="41">
                  <c:v>6663</c:v>
                </c:pt>
                <c:pt idx="42">
                  <c:v>5971</c:v>
                </c:pt>
                <c:pt idx="43">
                  <c:v>6492</c:v>
                </c:pt>
                <c:pt idx="44">
                  <c:v>6816</c:v>
                </c:pt>
                <c:pt idx="45">
                  <c:v>6805</c:v>
                </c:pt>
                <c:pt idx="46">
                  <c:v>7439</c:v>
                </c:pt>
                <c:pt idx="47">
                  <c:v>7618</c:v>
                </c:pt>
                <c:pt idx="48">
                  <c:v>6858</c:v>
                </c:pt>
                <c:pt idx="49">
                  <c:v>6962</c:v>
                </c:pt>
                <c:pt idx="50">
                  <c:v>7444</c:v>
                </c:pt>
                <c:pt idx="51">
                  <c:v>6448</c:v>
                </c:pt>
                <c:pt idx="52">
                  <c:v>6624</c:v>
                </c:pt>
                <c:pt idx="53">
                  <c:v>7292</c:v>
                </c:pt>
                <c:pt idx="54">
                  <c:v>6695</c:v>
                </c:pt>
                <c:pt idx="55">
                  <c:v>6162</c:v>
                </c:pt>
                <c:pt idx="56">
                  <c:v>6453</c:v>
                </c:pt>
                <c:pt idx="57">
                  <c:v>6269</c:v>
                </c:pt>
                <c:pt idx="58">
                  <c:v>6403</c:v>
                </c:pt>
                <c:pt idx="59">
                  <c:v>6848</c:v>
                </c:pt>
                <c:pt idx="60">
                  <c:v>7742</c:v>
                </c:pt>
                <c:pt idx="61">
                  <c:v>7706</c:v>
                </c:pt>
                <c:pt idx="62">
                  <c:v>6207</c:v>
                </c:pt>
                <c:pt idx="63">
                  <c:v>6052</c:v>
                </c:pt>
                <c:pt idx="64">
                  <c:v>6527</c:v>
                </c:pt>
                <c:pt idx="65">
                  <c:v>6696</c:v>
                </c:pt>
                <c:pt idx="66">
                  <c:v>6588</c:v>
                </c:pt>
                <c:pt idx="67">
                  <c:v>7004</c:v>
                </c:pt>
                <c:pt idx="68">
                  <c:v>7661</c:v>
                </c:pt>
                <c:pt idx="69">
                  <c:v>6972</c:v>
                </c:pt>
                <c:pt idx="70">
                  <c:v>6549</c:v>
                </c:pt>
                <c:pt idx="71">
                  <c:v>6239</c:v>
                </c:pt>
                <c:pt idx="72">
                  <c:v>6544</c:v>
                </c:pt>
                <c:pt idx="73">
                  <c:v>6303</c:v>
                </c:pt>
                <c:pt idx="74">
                  <c:v>7133</c:v>
                </c:pt>
                <c:pt idx="75">
                  <c:v>7584</c:v>
                </c:pt>
                <c:pt idx="76">
                  <c:v>6551</c:v>
                </c:pt>
                <c:pt idx="77">
                  <c:v>6720</c:v>
                </c:pt>
                <c:pt idx="78">
                  <c:v>6730</c:v>
                </c:pt>
                <c:pt idx="79">
                  <c:v>6757</c:v>
                </c:pt>
                <c:pt idx="80">
                  <c:v>7429</c:v>
                </c:pt>
                <c:pt idx="81">
                  <c:v>7806</c:v>
                </c:pt>
                <c:pt idx="82">
                  <c:v>7803</c:v>
                </c:pt>
                <c:pt idx="83">
                  <c:v>7096</c:v>
                </c:pt>
                <c:pt idx="84">
                  <c:v>7116</c:v>
                </c:pt>
                <c:pt idx="85">
                  <c:v>6724</c:v>
                </c:pt>
                <c:pt idx="86">
                  <c:v>7106</c:v>
                </c:pt>
                <c:pt idx="87">
                  <c:v>7400</c:v>
                </c:pt>
                <c:pt idx="88">
                  <c:v>7891</c:v>
                </c:pt>
                <c:pt idx="89">
                  <c:v>8300</c:v>
                </c:pt>
                <c:pt idx="90">
                  <c:v>7578</c:v>
                </c:pt>
                <c:pt idx="91">
                  <c:v>7459</c:v>
                </c:pt>
                <c:pt idx="92">
                  <c:v>7223</c:v>
                </c:pt>
                <c:pt idx="93">
                  <c:v>7133</c:v>
                </c:pt>
                <c:pt idx="94">
                  <c:v>7064</c:v>
                </c:pt>
                <c:pt idx="95">
                  <c:v>7602</c:v>
                </c:pt>
                <c:pt idx="96">
                  <c:v>8140</c:v>
                </c:pt>
                <c:pt idx="97">
                  <c:v>7313</c:v>
                </c:pt>
                <c:pt idx="98">
                  <c:v>7234</c:v>
                </c:pt>
                <c:pt idx="99">
                  <c:v>7392</c:v>
                </c:pt>
                <c:pt idx="100">
                  <c:v>7480</c:v>
                </c:pt>
                <c:pt idx="101">
                  <c:v>7228</c:v>
                </c:pt>
                <c:pt idx="102">
                  <c:v>7896</c:v>
                </c:pt>
                <c:pt idx="103">
                  <c:v>7615</c:v>
                </c:pt>
                <c:pt idx="104">
                  <c:v>6924</c:v>
                </c:pt>
                <c:pt idx="105">
                  <c:v>6364</c:v>
                </c:pt>
                <c:pt idx="106">
                  <c:v>7982</c:v>
                </c:pt>
                <c:pt idx="107">
                  <c:v>7251</c:v>
                </c:pt>
                <c:pt idx="108">
                  <c:v>7348</c:v>
                </c:pt>
                <c:pt idx="109">
                  <c:v>8113</c:v>
                </c:pt>
                <c:pt idx="110">
                  <c:v>8583</c:v>
                </c:pt>
                <c:pt idx="111">
                  <c:v>7319</c:v>
                </c:pt>
                <c:pt idx="112">
                  <c:v>7369</c:v>
                </c:pt>
                <c:pt idx="113">
                  <c:v>7188</c:v>
                </c:pt>
                <c:pt idx="114">
                  <c:v>7034</c:v>
                </c:pt>
                <c:pt idx="115">
                  <c:v>7336</c:v>
                </c:pt>
                <c:pt idx="116">
                  <c:v>7938</c:v>
                </c:pt>
                <c:pt idx="117">
                  <c:v>8017</c:v>
                </c:pt>
                <c:pt idx="118">
                  <c:v>6889</c:v>
                </c:pt>
                <c:pt idx="119">
                  <c:v>7220</c:v>
                </c:pt>
                <c:pt idx="120">
                  <c:v>7161</c:v>
                </c:pt>
                <c:pt idx="121">
                  <c:v>7310</c:v>
                </c:pt>
                <c:pt idx="122">
                  <c:v>7397</c:v>
                </c:pt>
                <c:pt idx="123">
                  <c:v>7748</c:v>
                </c:pt>
                <c:pt idx="124">
                  <c:v>7939</c:v>
                </c:pt>
                <c:pt idx="125">
                  <c:v>7020</c:v>
                </c:pt>
                <c:pt idx="126">
                  <c:v>7595</c:v>
                </c:pt>
                <c:pt idx="127">
                  <c:v>7223</c:v>
                </c:pt>
                <c:pt idx="128">
                  <c:v>7052</c:v>
                </c:pt>
                <c:pt idx="129">
                  <c:v>7118</c:v>
                </c:pt>
                <c:pt idx="130">
                  <c:v>7813</c:v>
                </c:pt>
                <c:pt idx="131">
                  <c:v>7858</c:v>
                </c:pt>
                <c:pt idx="132">
                  <c:v>7288</c:v>
                </c:pt>
                <c:pt idx="133">
                  <c:v>7807</c:v>
                </c:pt>
                <c:pt idx="134">
                  <c:v>7328</c:v>
                </c:pt>
                <c:pt idx="135">
                  <c:v>7203</c:v>
                </c:pt>
                <c:pt idx="136">
                  <c:v>10956</c:v>
                </c:pt>
                <c:pt idx="137">
                  <c:v>8348</c:v>
                </c:pt>
                <c:pt idx="138">
                  <c:v>8391</c:v>
                </c:pt>
                <c:pt idx="139">
                  <c:v>7295</c:v>
                </c:pt>
                <c:pt idx="140">
                  <c:v>7349</c:v>
                </c:pt>
                <c:pt idx="141">
                  <c:v>7969</c:v>
                </c:pt>
                <c:pt idx="142">
                  <c:v>9450</c:v>
                </c:pt>
                <c:pt idx="143">
                  <c:v>7833</c:v>
                </c:pt>
                <c:pt idx="144">
                  <c:v>7862</c:v>
                </c:pt>
                <c:pt idx="145">
                  <c:v>7578</c:v>
                </c:pt>
                <c:pt idx="146">
                  <c:v>6655</c:v>
                </c:pt>
                <c:pt idx="147">
                  <c:v>6952</c:v>
                </c:pt>
                <c:pt idx="148">
                  <c:v>7393</c:v>
                </c:pt>
                <c:pt idx="149">
                  <c:v>7579</c:v>
                </c:pt>
                <c:pt idx="150">
                  <c:v>7454</c:v>
                </c:pt>
                <c:pt idx="151">
                  <c:v>7926</c:v>
                </c:pt>
                <c:pt idx="152">
                  <c:v>7888</c:v>
                </c:pt>
                <c:pt idx="153">
                  <c:v>7024</c:v>
                </c:pt>
                <c:pt idx="154">
                  <c:v>7423</c:v>
                </c:pt>
                <c:pt idx="155">
                  <c:v>7347</c:v>
                </c:pt>
                <c:pt idx="156">
                  <c:v>7324</c:v>
                </c:pt>
                <c:pt idx="157">
                  <c:v>7290</c:v>
                </c:pt>
                <c:pt idx="158">
                  <c:v>8053</c:v>
                </c:pt>
                <c:pt idx="159">
                  <c:v>8274</c:v>
                </c:pt>
                <c:pt idx="160">
                  <c:v>7072</c:v>
                </c:pt>
                <c:pt idx="161">
                  <c:v>7169</c:v>
                </c:pt>
                <c:pt idx="162">
                  <c:v>7239</c:v>
                </c:pt>
                <c:pt idx="163">
                  <c:v>7155</c:v>
                </c:pt>
                <c:pt idx="164">
                  <c:v>7312</c:v>
                </c:pt>
                <c:pt idx="165">
                  <c:v>7872</c:v>
                </c:pt>
                <c:pt idx="166">
                  <c:v>7958</c:v>
                </c:pt>
                <c:pt idx="167">
                  <c:v>7076</c:v>
                </c:pt>
                <c:pt idx="168">
                  <c:v>7439</c:v>
                </c:pt>
                <c:pt idx="169">
                  <c:v>7161</c:v>
                </c:pt>
                <c:pt idx="170">
                  <c:v>7275</c:v>
                </c:pt>
                <c:pt idx="171">
                  <c:v>7073</c:v>
                </c:pt>
                <c:pt idx="172">
                  <c:v>7964</c:v>
                </c:pt>
                <c:pt idx="173">
                  <c:v>8038</c:v>
                </c:pt>
                <c:pt idx="174">
                  <c:v>7359</c:v>
                </c:pt>
                <c:pt idx="175">
                  <c:v>7474</c:v>
                </c:pt>
                <c:pt idx="176">
                  <c:v>7592</c:v>
                </c:pt>
                <c:pt idx="177">
                  <c:v>7554</c:v>
                </c:pt>
                <c:pt idx="178">
                  <c:v>7284</c:v>
                </c:pt>
                <c:pt idx="179">
                  <c:v>7732</c:v>
                </c:pt>
                <c:pt idx="180">
                  <c:v>7847</c:v>
                </c:pt>
                <c:pt idx="181">
                  <c:v>6909</c:v>
                </c:pt>
                <c:pt idx="182">
                  <c:v>7087</c:v>
                </c:pt>
                <c:pt idx="183">
                  <c:v>6838</c:v>
                </c:pt>
                <c:pt idx="184">
                  <c:v>7007</c:v>
                </c:pt>
                <c:pt idx="185">
                  <c:v>7487</c:v>
                </c:pt>
                <c:pt idx="186">
                  <c:v>7564</c:v>
                </c:pt>
                <c:pt idx="187">
                  <c:v>7878</c:v>
                </c:pt>
                <c:pt idx="188">
                  <c:v>6735</c:v>
                </c:pt>
                <c:pt idx="189">
                  <c:v>6927</c:v>
                </c:pt>
                <c:pt idx="190">
                  <c:v>6731</c:v>
                </c:pt>
                <c:pt idx="191">
                  <c:v>6529</c:v>
                </c:pt>
                <c:pt idx="192">
                  <c:v>6847</c:v>
                </c:pt>
                <c:pt idx="193">
                  <c:v>7719</c:v>
                </c:pt>
                <c:pt idx="194">
                  <c:v>7730</c:v>
                </c:pt>
                <c:pt idx="195">
                  <c:v>6870</c:v>
                </c:pt>
                <c:pt idx="196">
                  <c:v>7040</c:v>
                </c:pt>
                <c:pt idx="197">
                  <c:v>7005</c:v>
                </c:pt>
                <c:pt idx="198">
                  <c:v>6921</c:v>
                </c:pt>
                <c:pt idx="199">
                  <c:v>7156</c:v>
                </c:pt>
                <c:pt idx="200">
                  <c:v>8287</c:v>
                </c:pt>
                <c:pt idx="201">
                  <c:v>7840</c:v>
                </c:pt>
                <c:pt idx="202">
                  <c:v>7394</c:v>
                </c:pt>
                <c:pt idx="203">
                  <c:v>7179</c:v>
                </c:pt>
                <c:pt idx="204">
                  <c:v>7442</c:v>
                </c:pt>
                <c:pt idx="205">
                  <c:v>6732</c:v>
                </c:pt>
                <c:pt idx="206">
                  <c:v>6852</c:v>
                </c:pt>
                <c:pt idx="207">
                  <c:v>7844</c:v>
                </c:pt>
                <c:pt idx="208">
                  <c:v>7904</c:v>
                </c:pt>
                <c:pt idx="209">
                  <c:v>6761</c:v>
                </c:pt>
                <c:pt idx="210">
                  <c:v>6717</c:v>
                </c:pt>
                <c:pt idx="211">
                  <c:v>7000</c:v>
                </c:pt>
                <c:pt idx="212">
                  <c:v>7119</c:v>
                </c:pt>
                <c:pt idx="213">
                  <c:v>7068</c:v>
                </c:pt>
                <c:pt idx="214">
                  <c:v>7875</c:v>
                </c:pt>
                <c:pt idx="215">
                  <c:v>8215</c:v>
                </c:pt>
                <c:pt idx="216">
                  <c:v>7071</c:v>
                </c:pt>
                <c:pt idx="217">
                  <c:v>7297</c:v>
                </c:pt>
                <c:pt idx="218">
                  <c:v>7114</c:v>
                </c:pt>
                <c:pt idx="219">
                  <c:v>6998</c:v>
                </c:pt>
                <c:pt idx="220">
                  <c:v>7389</c:v>
                </c:pt>
                <c:pt idx="221">
                  <c:v>7940</c:v>
                </c:pt>
                <c:pt idx="222">
                  <c:v>7698</c:v>
                </c:pt>
                <c:pt idx="223">
                  <c:v>7036</c:v>
                </c:pt>
                <c:pt idx="224">
                  <c:v>6924</c:v>
                </c:pt>
                <c:pt idx="225">
                  <c:v>7209</c:v>
                </c:pt>
                <c:pt idx="226">
                  <c:v>6943</c:v>
                </c:pt>
                <c:pt idx="227">
                  <c:v>6978</c:v>
                </c:pt>
                <c:pt idx="228">
                  <c:v>7293</c:v>
                </c:pt>
                <c:pt idx="229">
                  <c:v>7716</c:v>
                </c:pt>
                <c:pt idx="230">
                  <c:v>7094</c:v>
                </c:pt>
                <c:pt idx="231">
                  <c:v>6810</c:v>
                </c:pt>
                <c:pt idx="232">
                  <c:v>6867</c:v>
                </c:pt>
                <c:pt idx="233">
                  <c:v>7139</c:v>
                </c:pt>
                <c:pt idx="234">
                  <c:v>7410</c:v>
                </c:pt>
                <c:pt idx="235">
                  <c:v>8017</c:v>
                </c:pt>
                <c:pt idx="236">
                  <c:v>7623</c:v>
                </c:pt>
                <c:pt idx="237">
                  <c:v>7263</c:v>
                </c:pt>
                <c:pt idx="238">
                  <c:v>6905</c:v>
                </c:pt>
                <c:pt idx="239">
                  <c:v>6953</c:v>
                </c:pt>
                <c:pt idx="240">
                  <c:v>7896</c:v>
                </c:pt>
                <c:pt idx="241">
                  <c:v>7501</c:v>
                </c:pt>
                <c:pt idx="242">
                  <c:v>7508</c:v>
                </c:pt>
                <c:pt idx="243">
                  <c:v>7571</c:v>
                </c:pt>
                <c:pt idx="244">
                  <c:v>6730</c:v>
                </c:pt>
                <c:pt idx="245">
                  <c:v>6822</c:v>
                </c:pt>
                <c:pt idx="246">
                  <c:v>6560</c:v>
                </c:pt>
                <c:pt idx="247">
                  <c:v>6181</c:v>
                </c:pt>
                <c:pt idx="248">
                  <c:v>6353</c:v>
                </c:pt>
                <c:pt idx="249">
                  <c:v>7194</c:v>
                </c:pt>
                <c:pt idx="250">
                  <c:v>6995</c:v>
                </c:pt>
                <c:pt idx="251">
                  <c:v>6386</c:v>
                </c:pt>
                <c:pt idx="252">
                  <c:v>6281</c:v>
                </c:pt>
                <c:pt idx="253">
                  <c:v>6161</c:v>
                </c:pt>
                <c:pt idx="254">
                  <c:v>6334</c:v>
                </c:pt>
                <c:pt idx="255">
                  <c:v>6349</c:v>
                </c:pt>
                <c:pt idx="256">
                  <c:v>6929</c:v>
                </c:pt>
                <c:pt idx="257">
                  <c:v>6841</c:v>
                </c:pt>
                <c:pt idx="258">
                  <c:v>6902</c:v>
                </c:pt>
                <c:pt idx="259">
                  <c:v>6366</c:v>
                </c:pt>
                <c:pt idx="260">
                  <c:v>6631</c:v>
                </c:pt>
                <c:pt idx="261">
                  <c:v>6970</c:v>
                </c:pt>
                <c:pt idx="262">
                  <c:v>6590</c:v>
                </c:pt>
                <c:pt idx="263">
                  <c:v>6869</c:v>
                </c:pt>
                <c:pt idx="264">
                  <c:v>7052</c:v>
                </c:pt>
                <c:pt idx="265">
                  <c:v>6204</c:v>
                </c:pt>
                <c:pt idx="266">
                  <c:v>6639</c:v>
                </c:pt>
                <c:pt idx="267">
                  <c:v>6797</c:v>
                </c:pt>
                <c:pt idx="268">
                  <c:v>6343</c:v>
                </c:pt>
                <c:pt idx="269">
                  <c:v>6361</c:v>
                </c:pt>
                <c:pt idx="270">
                  <c:v>7149</c:v>
                </c:pt>
                <c:pt idx="271">
                  <c:v>6672</c:v>
                </c:pt>
                <c:pt idx="272">
                  <c:v>6197</c:v>
                </c:pt>
                <c:pt idx="273">
                  <c:v>6578</c:v>
                </c:pt>
                <c:pt idx="274">
                  <c:v>6091</c:v>
                </c:pt>
                <c:pt idx="275">
                  <c:v>5993</c:v>
                </c:pt>
                <c:pt idx="276">
                  <c:v>6116</c:v>
                </c:pt>
                <c:pt idx="277">
                  <c:v>7122</c:v>
                </c:pt>
                <c:pt idx="278">
                  <c:v>6846</c:v>
                </c:pt>
                <c:pt idx="279">
                  <c:v>6161</c:v>
                </c:pt>
                <c:pt idx="280">
                  <c:v>6515</c:v>
                </c:pt>
                <c:pt idx="281">
                  <c:v>6209</c:v>
                </c:pt>
                <c:pt idx="282">
                  <c:v>6798</c:v>
                </c:pt>
                <c:pt idx="283">
                  <c:v>6043</c:v>
                </c:pt>
                <c:pt idx="284">
                  <c:v>6503</c:v>
                </c:pt>
                <c:pt idx="285">
                  <c:v>7112</c:v>
                </c:pt>
                <c:pt idx="286">
                  <c:v>6518</c:v>
                </c:pt>
                <c:pt idx="287">
                  <c:v>6261</c:v>
                </c:pt>
                <c:pt idx="288">
                  <c:v>5849</c:v>
                </c:pt>
                <c:pt idx="289">
                  <c:v>5789</c:v>
                </c:pt>
                <c:pt idx="290">
                  <c:v>6193</c:v>
                </c:pt>
                <c:pt idx="291">
                  <c:v>7420</c:v>
                </c:pt>
                <c:pt idx="292">
                  <c:v>7632</c:v>
                </c:pt>
                <c:pt idx="293">
                  <c:v>7315</c:v>
                </c:pt>
                <c:pt idx="294">
                  <c:v>6977</c:v>
                </c:pt>
                <c:pt idx="295">
                  <c:v>6518</c:v>
                </c:pt>
                <c:pt idx="296">
                  <c:v>6362</c:v>
                </c:pt>
                <c:pt idx="297">
                  <c:v>6021</c:v>
                </c:pt>
                <c:pt idx="298">
                  <c:v>6589</c:v>
                </c:pt>
                <c:pt idx="299">
                  <c:v>7543</c:v>
                </c:pt>
                <c:pt idx="300">
                  <c:v>6675</c:v>
                </c:pt>
                <c:pt idx="301">
                  <c:v>5999</c:v>
                </c:pt>
                <c:pt idx="302">
                  <c:v>6651</c:v>
                </c:pt>
                <c:pt idx="303">
                  <c:v>6106</c:v>
                </c:pt>
                <c:pt idx="304">
                  <c:v>6464</c:v>
                </c:pt>
                <c:pt idx="305">
                  <c:v>7516</c:v>
                </c:pt>
                <c:pt idx="306">
                  <c:v>7326</c:v>
                </c:pt>
                <c:pt idx="307">
                  <c:v>6716</c:v>
                </c:pt>
                <c:pt idx="308">
                  <c:v>6892</c:v>
                </c:pt>
                <c:pt idx="309">
                  <c:v>6481</c:v>
                </c:pt>
                <c:pt idx="310">
                  <c:v>6354</c:v>
                </c:pt>
                <c:pt idx="311">
                  <c:v>6864</c:v>
                </c:pt>
                <c:pt idx="312">
                  <c:v>7008</c:v>
                </c:pt>
                <c:pt idx="313">
                  <c:v>7256</c:v>
                </c:pt>
                <c:pt idx="314">
                  <c:v>6699</c:v>
                </c:pt>
                <c:pt idx="315">
                  <c:v>6847</c:v>
                </c:pt>
                <c:pt idx="316">
                  <c:v>6447</c:v>
                </c:pt>
                <c:pt idx="317">
                  <c:v>6700</c:v>
                </c:pt>
                <c:pt idx="318">
                  <c:v>7007</c:v>
                </c:pt>
                <c:pt idx="319">
                  <c:v>7449</c:v>
                </c:pt>
                <c:pt idx="320">
                  <c:v>6354</c:v>
                </c:pt>
                <c:pt idx="321">
                  <c:v>6500</c:v>
                </c:pt>
                <c:pt idx="322">
                  <c:v>8258</c:v>
                </c:pt>
                <c:pt idx="323">
                  <c:v>9288</c:v>
                </c:pt>
                <c:pt idx="324">
                  <c:v>6566</c:v>
                </c:pt>
                <c:pt idx="325">
                  <c:v>6788</c:v>
                </c:pt>
                <c:pt idx="326">
                  <c:v>6840</c:v>
                </c:pt>
                <c:pt idx="327">
                  <c:v>6461</c:v>
                </c:pt>
                <c:pt idx="328">
                  <c:v>6299</c:v>
                </c:pt>
                <c:pt idx="329">
                  <c:v>6512</c:v>
                </c:pt>
                <c:pt idx="330">
                  <c:v>6556</c:v>
                </c:pt>
                <c:pt idx="331">
                  <c:v>5763</c:v>
                </c:pt>
                <c:pt idx="332">
                  <c:v>5892</c:v>
                </c:pt>
                <c:pt idx="333">
                  <c:v>6438</c:v>
                </c:pt>
                <c:pt idx="334">
                  <c:v>6447</c:v>
                </c:pt>
                <c:pt idx="335">
                  <c:v>6112</c:v>
                </c:pt>
                <c:pt idx="336">
                  <c:v>5584</c:v>
                </c:pt>
                <c:pt idx="337">
                  <c:v>5702</c:v>
                </c:pt>
                <c:pt idx="338">
                  <c:v>6047</c:v>
                </c:pt>
                <c:pt idx="339">
                  <c:v>6004</c:v>
                </c:pt>
                <c:pt idx="340">
                  <c:v>6561</c:v>
                </c:pt>
                <c:pt idx="341">
                  <c:v>7293</c:v>
                </c:pt>
                <c:pt idx="342">
                  <c:v>5852</c:v>
                </c:pt>
                <c:pt idx="343">
                  <c:v>5832</c:v>
                </c:pt>
                <c:pt idx="344">
                  <c:v>6071</c:v>
                </c:pt>
                <c:pt idx="345">
                  <c:v>6713</c:v>
                </c:pt>
                <c:pt idx="346">
                  <c:v>6006</c:v>
                </c:pt>
                <c:pt idx="347">
                  <c:v>6336</c:v>
                </c:pt>
                <c:pt idx="348">
                  <c:v>6716</c:v>
                </c:pt>
                <c:pt idx="349">
                  <c:v>6352</c:v>
                </c:pt>
                <c:pt idx="350">
                  <c:v>6401</c:v>
                </c:pt>
                <c:pt idx="351">
                  <c:v>5689</c:v>
                </c:pt>
                <c:pt idx="352">
                  <c:v>5832</c:v>
                </c:pt>
                <c:pt idx="353">
                  <c:v>5910</c:v>
                </c:pt>
                <c:pt idx="354">
                  <c:v>7024</c:v>
                </c:pt>
                <c:pt idx="355">
                  <c:v>7177</c:v>
                </c:pt>
                <c:pt idx="356">
                  <c:v>6711</c:v>
                </c:pt>
                <c:pt idx="357">
                  <c:v>6890</c:v>
                </c:pt>
                <c:pt idx="358">
                  <c:v>6700</c:v>
                </c:pt>
                <c:pt idx="359">
                  <c:v>6785</c:v>
                </c:pt>
                <c:pt idx="360">
                  <c:v>6900</c:v>
                </c:pt>
                <c:pt idx="361">
                  <c:v>6730</c:v>
                </c:pt>
                <c:pt idx="362">
                  <c:v>6786</c:v>
                </c:pt>
                <c:pt idx="363">
                  <c:v>6101</c:v>
                </c:pt>
                <c:pt idx="364">
                  <c:v>6328</c:v>
                </c:pt>
                <c:pt idx="365">
                  <c:v>6641</c:v>
                </c:pt>
                <c:pt idx="366">
                  <c:v>6313</c:v>
                </c:pt>
                <c:pt idx="367">
                  <c:v>6212</c:v>
                </c:pt>
                <c:pt idx="368">
                  <c:v>6805</c:v>
                </c:pt>
                <c:pt idx="369">
                  <c:v>7202</c:v>
                </c:pt>
                <c:pt idx="370">
                  <c:v>6667</c:v>
                </c:pt>
                <c:pt idx="371">
                  <c:v>6354</c:v>
                </c:pt>
                <c:pt idx="372">
                  <c:v>6200</c:v>
                </c:pt>
                <c:pt idx="373">
                  <c:v>6266</c:v>
                </c:pt>
                <c:pt idx="374">
                  <c:v>6622</c:v>
                </c:pt>
                <c:pt idx="375">
                  <c:v>7427</c:v>
                </c:pt>
                <c:pt idx="376">
                  <c:v>7782</c:v>
                </c:pt>
                <c:pt idx="377">
                  <c:v>7043</c:v>
                </c:pt>
                <c:pt idx="378">
                  <c:v>6204</c:v>
                </c:pt>
                <c:pt idx="379">
                  <c:v>6318</c:v>
                </c:pt>
                <c:pt idx="380">
                  <c:v>6563</c:v>
                </c:pt>
                <c:pt idx="381">
                  <c:v>6634</c:v>
                </c:pt>
                <c:pt idx="382">
                  <c:v>7337</c:v>
                </c:pt>
                <c:pt idx="383">
                  <c:v>7184</c:v>
                </c:pt>
                <c:pt idx="384">
                  <c:v>7076</c:v>
                </c:pt>
                <c:pt idx="385">
                  <c:v>6257</c:v>
                </c:pt>
                <c:pt idx="386">
                  <c:v>6258</c:v>
                </c:pt>
                <c:pt idx="387">
                  <c:v>6231</c:v>
                </c:pt>
                <c:pt idx="388">
                  <c:v>6196</c:v>
                </c:pt>
                <c:pt idx="389">
                  <c:v>7037</c:v>
                </c:pt>
                <c:pt idx="390">
                  <c:v>7695</c:v>
                </c:pt>
                <c:pt idx="391">
                  <c:v>7018</c:v>
                </c:pt>
                <c:pt idx="392">
                  <c:v>6448</c:v>
                </c:pt>
                <c:pt idx="393">
                  <c:v>6439</c:v>
                </c:pt>
                <c:pt idx="394">
                  <c:v>6756</c:v>
                </c:pt>
                <c:pt idx="395">
                  <c:v>7056</c:v>
                </c:pt>
                <c:pt idx="396">
                  <c:v>7538</c:v>
                </c:pt>
                <c:pt idx="397">
                  <c:v>6874</c:v>
                </c:pt>
                <c:pt idx="398">
                  <c:v>6719</c:v>
                </c:pt>
                <c:pt idx="399">
                  <c:v>6520</c:v>
                </c:pt>
                <c:pt idx="400">
                  <c:v>6489</c:v>
                </c:pt>
                <c:pt idx="401">
                  <c:v>6793</c:v>
                </c:pt>
                <c:pt idx="402">
                  <c:v>6593</c:v>
                </c:pt>
                <c:pt idx="403">
                  <c:v>7470</c:v>
                </c:pt>
                <c:pt idx="404">
                  <c:v>7748</c:v>
                </c:pt>
                <c:pt idx="405">
                  <c:v>6963</c:v>
                </c:pt>
                <c:pt idx="406">
                  <c:v>6920</c:v>
                </c:pt>
                <c:pt idx="407">
                  <c:v>6306</c:v>
                </c:pt>
                <c:pt idx="408">
                  <c:v>6938</c:v>
                </c:pt>
                <c:pt idx="409">
                  <c:v>6979</c:v>
                </c:pt>
                <c:pt idx="410">
                  <c:v>7942</c:v>
                </c:pt>
                <c:pt idx="411">
                  <c:v>8086</c:v>
                </c:pt>
                <c:pt idx="412">
                  <c:v>6064</c:v>
                </c:pt>
                <c:pt idx="413">
                  <c:v>6514</c:v>
                </c:pt>
                <c:pt idx="414">
                  <c:v>6589</c:v>
                </c:pt>
                <c:pt idx="415">
                  <c:v>7292</c:v>
                </c:pt>
                <c:pt idx="416">
                  <c:v>6992</c:v>
                </c:pt>
                <c:pt idx="417">
                  <c:v>7774</c:v>
                </c:pt>
                <c:pt idx="418">
                  <c:v>7963</c:v>
                </c:pt>
                <c:pt idx="419">
                  <c:v>7391</c:v>
                </c:pt>
                <c:pt idx="420">
                  <c:v>6992</c:v>
                </c:pt>
                <c:pt idx="421">
                  <c:v>6975</c:v>
                </c:pt>
                <c:pt idx="422">
                  <c:v>7355</c:v>
                </c:pt>
                <c:pt idx="423">
                  <c:v>7172</c:v>
                </c:pt>
                <c:pt idx="424">
                  <c:v>7578</c:v>
                </c:pt>
                <c:pt idx="425">
                  <c:v>7842</c:v>
                </c:pt>
                <c:pt idx="426">
                  <c:v>7598</c:v>
                </c:pt>
                <c:pt idx="427">
                  <c:v>6895</c:v>
                </c:pt>
                <c:pt idx="428">
                  <c:v>6894</c:v>
                </c:pt>
                <c:pt idx="429">
                  <c:v>6927</c:v>
                </c:pt>
                <c:pt idx="430">
                  <c:v>7887</c:v>
                </c:pt>
                <c:pt idx="431">
                  <c:v>7488</c:v>
                </c:pt>
                <c:pt idx="432">
                  <c:v>7210</c:v>
                </c:pt>
                <c:pt idx="433">
                  <c:v>6644</c:v>
                </c:pt>
                <c:pt idx="434">
                  <c:v>7079</c:v>
                </c:pt>
                <c:pt idx="435">
                  <c:v>6828</c:v>
                </c:pt>
                <c:pt idx="436">
                  <c:v>6837</c:v>
                </c:pt>
                <c:pt idx="437">
                  <c:v>6782</c:v>
                </c:pt>
                <c:pt idx="438">
                  <c:v>7615</c:v>
                </c:pt>
                <c:pt idx="439">
                  <c:v>8090</c:v>
                </c:pt>
                <c:pt idx="440">
                  <c:v>7294</c:v>
                </c:pt>
                <c:pt idx="441">
                  <c:v>7022</c:v>
                </c:pt>
                <c:pt idx="442">
                  <c:v>7205</c:v>
                </c:pt>
                <c:pt idx="443">
                  <c:v>7350</c:v>
                </c:pt>
                <c:pt idx="444">
                  <c:v>7533</c:v>
                </c:pt>
                <c:pt idx="445">
                  <c:v>8261</c:v>
                </c:pt>
                <c:pt idx="446">
                  <c:v>8440</c:v>
                </c:pt>
                <c:pt idx="447">
                  <c:v>7582</c:v>
                </c:pt>
                <c:pt idx="448">
                  <c:v>7133</c:v>
                </c:pt>
                <c:pt idx="449">
                  <c:v>7075</c:v>
                </c:pt>
                <c:pt idx="450">
                  <c:v>7133</c:v>
                </c:pt>
                <c:pt idx="451">
                  <c:v>7188</c:v>
                </c:pt>
                <c:pt idx="452">
                  <c:v>7542</c:v>
                </c:pt>
                <c:pt idx="453">
                  <c:v>8113</c:v>
                </c:pt>
                <c:pt idx="454">
                  <c:v>7192</c:v>
                </c:pt>
                <c:pt idx="455">
                  <c:v>7462</c:v>
                </c:pt>
                <c:pt idx="456">
                  <c:v>6858</c:v>
                </c:pt>
                <c:pt idx="457">
                  <c:v>6850</c:v>
                </c:pt>
                <c:pt idx="458">
                  <c:v>7319</c:v>
                </c:pt>
                <c:pt idx="459">
                  <c:v>8044</c:v>
                </c:pt>
                <c:pt idx="460">
                  <c:v>8309</c:v>
                </c:pt>
                <c:pt idx="461">
                  <c:v>7494</c:v>
                </c:pt>
                <c:pt idx="462">
                  <c:v>8035</c:v>
                </c:pt>
                <c:pt idx="463">
                  <c:v>7526</c:v>
                </c:pt>
                <c:pt idx="464">
                  <c:v>7469</c:v>
                </c:pt>
                <c:pt idx="465">
                  <c:v>7616</c:v>
                </c:pt>
                <c:pt idx="466">
                  <c:v>8127</c:v>
                </c:pt>
                <c:pt idx="467">
                  <c:v>8694</c:v>
                </c:pt>
                <c:pt idx="468">
                  <c:v>7803</c:v>
                </c:pt>
                <c:pt idx="469">
                  <c:v>7942</c:v>
                </c:pt>
                <c:pt idx="470">
                  <c:v>7627</c:v>
                </c:pt>
                <c:pt idx="471">
                  <c:v>7267</c:v>
                </c:pt>
                <c:pt idx="472">
                  <c:v>7167</c:v>
                </c:pt>
                <c:pt idx="473">
                  <c:v>7914</c:v>
                </c:pt>
                <c:pt idx="474">
                  <c:v>8169</c:v>
                </c:pt>
                <c:pt idx="475">
                  <c:v>7234</c:v>
                </c:pt>
                <c:pt idx="476">
                  <c:v>7644</c:v>
                </c:pt>
                <c:pt idx="477">
                  <c:v>7616</c:v>
                </c:pt>
                <c:pt idx="478">
                  <c:v>7305</c:v>
                </c:pt>
                <c:pt idx="479">
                  <c:v>7315</c:v>
                </c:pt>
                <c:pt idx="480">
                  <c:v>8467</c:v>
                </c:pt>
                <c:pt idx="481">
                  <c:v>7812</c:v>
                </c:pt>
                <c:pt idx="482">
                  <c:v>6849</c:v>
                </c:pt>
                <c:pt idx="483">
                  <c:v>7269</c:v>
                </c:pt>
                <c:pt idx="484">
                  <c:v>7271</c:v>
                </c:pt>
                <c:pt idx="485">
                  <c:v>6911</c:v>
                </c:pt>
                <c:pt idx="486">
                  <c:v>7270</c:v>
                </c:pt>
                <c:pt idx="487">
                  <c:v>7881</c:v>
                </c:pt>
                <c:pt idx="488">
                  <c:v>8433</c:v>
                </c:pt>
                <c:pt idx="489">
                  <c:v>7639</c:v>
                </c:pt>
                <c:pt idx="490">
                  <c:v>7469</c:v>
                </c:pt>
                <c:pt idx="491">
                  <c:v>7071</c:v>
                </c:pt>
                <c:pt idx="492">
                  <c:v>7293</c:v>
                </c:pt>
                <c:pt idx="493">
                  <c:v>8101</c:v>
                </c:pt>
                <c:pt idx="494">
                  <c:v>8400</c:v>
                </c:pt>
                <c:pt idx="495">
                  <c:v>8549</c:v>
                </c:pt>
                <c:pt idx="496">
                  <c:v>7313</c:v>
                </c:pt>
                <c:pt idx="497">
                  <c:v>7151</c:v>
                </c:pt>
                <c:pt idx="498">
                  <c:v>7903</c:v>
                </c:pt>
                <c:pt idx="499">
                  <c:v>7474</c:v>
                </c:pt>
                <c:pt idx="500">
                  <c:v>8192</c:v>
                </c:pt>
                <c:pt idx="501">
                  <c:v>8209</c:v>
                </c:pt>
                <c:pt idx="502">
                  <c:v>8264</c:v>
                </c:pt>
                <c:pt idx="503">
                  <c:v>7406</c:v>
                </c:pt>
                <c:pt idx="504">
                  <c:v>7917</c:v>
                </c:pt>
                <c:pt idx="505">
                  <c:v>7840</c:v>
                </c:pt>
                <c:pt idx="506">
                  <c:v>9245</c:v>
                </c:pt>
                <c:pt idx="507">
                  <c:v>10998</c:v>
                </c:pt>
                <c:pt idx="508">
                  <c:v>9124</c:v>
                </c:pt>
                <c:pt idx="509">
                  <c:v>8173</c:v>
                </c:pt>
                <c:pt idx="510">
                  <c:v>7483</c:v>
                </c:pt>
                <c:pt idx="511">
                  <c:v>7802</c:v>
                </c:pt>
                <c:pt idx="512">
                  <c:v>8303</c:v>
                </c:pt>
                <c:pt idx="513">
                  <c:v>7486</c:v>
                </c:pt>
                <c:pt idx="514">
                  <c:v>7832</c:v>
                </c:pt>
                <c:pt idx="515">
                  <c:v>8128</c:v>
                </c:pt>
                <c:pt idx="516">
                  <c:v>7813</c:v>
                </c:pt>
                <c:pt idx="517">
                  <c:v>7209</c:v>
                </c:pt>
                <c:pt idx="518">
                  <c:v>7517</c:v>
                </c:pt>
                <c:pt idx="519">
                  <c:v>7798</c:v>
                </c:pt>
                <c:pt idx="520">
                  <c:v>7560</c:v>
                </c:pt>
                <c:pt idx="521">
                  <c:v>7949</c:v>
                </c:pt>
                <c:pt idx="522">
                  <c:v>8025</c:v>
                </c:pt>
                <c:pt idx="523">
                  <c:v>8170</c:v>
                </c:pt>
                <c:pt idx="524">
                  <c:v>7424</c:v>
                </c:pt>
                <c:pt idx="525">
                  <c:v>7360</c:v>
                </c:pt>
                <c:pt idx="526">
                  <c:v>7431</c:v>
                </c:pt>
                <c:pt idx="527">
                  <c:v>7613</c:v>
                </c:pt>
                <c:pt idx="528">
                  <c:v>7641</c:v>
                </c:pt>
                <c:pt idx="529">
                  <c:v>8015</c:v>
                </c:pt>
                <c:pt idx="530">
                  <c:v>8226</c:v>
                </c:pt>
                <c:pt idx="531">
                  <c:v>7410</c:v>
                </c:pt>
                <c:pt idx="532">
                  <c:v>7690</c:v>
                </c:pt>
                <c:pt idx="533">
                  <c:v>7464</c:v>
                </c:pt>
                <c:pt idx="534">
                  <c:v>7875</c:v>
                </c:pt>
                <c:pt idx="535">
                  <c:v>8048</c:v>
                </c:pt>
                <c:pt idx="536">
                  <c:v>8688</c:v>
                </c:pt>
                <c:pt idx="537">
                  <c:v>9032</c:v>
                </c:pt>
                <c:pt idx="538">
                  <c:v>7654</c:v>
                </c:pt>
                <c:pt idx="539">
                  <c:v>8429</c:v>
                </c:pt>
                <c:pt idx="540">
                  <c:v>7828</c:v>
                </c:pt>
                <c:pt idx="541">
                  <c:v>7974</c:v>
                </c:pt>
                <c:pt idx="542">
                  <c:v>7858</c:v>
                </c:pt>
                <c:pt idx="543">
                  <c:v>8214</c:v>
                </c:pt>
                <c:pt idx="544">
                  <c:v>8495</c:v>
                </c:pt>
                <c:pt idx="545">
                  <c:v>7571</c:v>
                </c:pt>
                <c:pt idx="546">
                  <c:v>7500</c:v>
                </c:pt>
                <c:pt idx="547">
                  <c:v>7838</c:v>
                </c:pt>
                <c:pt idx="548">
                  <c:v>7690</c:v>
                </c:pt>
                <c:pt idx="549">
                  <c:v>7731</c:v>
                </c:pt>
                <c:pt idx="550">
                  <c:v>8381</c:v>
                </c:pt>
                <c:pt idx="551">
                  <c:v>8774</c:v>
                </c:pt>
                <c:pt idx="552">
                  <c:v>7449</c:v>
                </c:pt>
                <c:pt idx="553">
                  <c:v>7995</c:v>
                </c:pt>
                <c:pt idx="554">
                  <c:v>7515</c:v>
                </c:pt>
                <c:pt idx="555">
                  <c:v>7444</c:v>
                </c:pt>
                <c:pt idx="556">
                  <c:v>8121</c:v>
                </c:pt>
                <c:pt idx="557">
                  <c:v>8150</c:v>
                </c:pt>
                <c:pt idx="558">
                  <c:v>8581</c:v>
                </c:pt>
                <c:pt idx="559">
                  <c:v>7237</c:v>
                </c:pt>
                <c:pt idx="560">
                  <c:v>7960</c:v>
                </c:pt>
                <c:pt idx="561">
                  <c:v>7958</c:v>
                </c:pt>
                <c:pt idx="562">
                  <c:v>7899</c:v>
                </c:pt>
                <c:pt idx="563">
                  <c:v>7610</c:v>
                </c:pt>
                <c:pt idx="564">
                  <c:v>8952</c:v>
                </c:pt>
                <c:pt idx="565">
                  <c:v>8919</c:v>
                </c:pt>
                <c:pt idx="566">
                  <c:v>7971</c:v>
                </c:pt>
                <c:pt idx="567">
                  <c:v>8001</c:v>
                </c:pt>
                <c:pt idx="568">
                  <c:v>8500</c:v>
                </c:pt>
                <c:pt idx="569">
                  <c:v>8054</c:v>
                </c:pt>
                <c:pt idx="570">
                  <c:v>7930</c:v>
                </c:pt>
                <c:pt idx="571">
                  <c:v>8744</c:v>
                </c:pt>
                <c:pt idx="572">
                  <c:v>9279</c:v>
                </c:pt>
                <c:pt idx="573">
                  <c:v>7696</c:v>
                </c:pt>
                <c:pt idx="574">
                  <c:v>7948</c:v>
                </c:pt>
                <c:pt idx="575">
                  <c:v>8008</c:v>
                </c:pt>
                <c:pt idx="576">
                  <c:v>7997</c:v>
                </c:pt>
                <c:pt idx="577">
                  <c:v>8323</c:v>
                </c:pt>
                <c:pt idx="578">
                  <c:v>8946</c:v>
                </c:pt>
                <c:pt idx="579">
                  <c:v>9032</c:v>
                </c:pt>
                <c:pt idx="580">
                  <c:v>7756</c:v>
                </c:pt>
                <c:pt idx="581">
                  <c:v>8238</c:v>
                </c:pt>
                <c:pt idx="582">
                  <c:v>8329</c:v>
                </c:pt>
                <c:pt idx="583">
                  <c:v>8446</c:v>
                </c:pt>
                <c:pt idx="584">
                  <c:v>8470</c:v>
                </c:pt>
                <c:pt idx="585">
                  <c:v>8845</c:v>
                </c:pt>
                <c:pt idx="586">
                  <c:v>9042</c:v>
                </c:pt>
                <c:pt idx="587">
                  <c:v>8022</c:v>
                </c:pt>
                <c:pt idx="588">
                  <c:v>7723</c:v>
                </c:pt>
                <c:pt idx="589">
                  <c:v>7865</c:v>
                </c:pt>
                <c:pt idx="590">
                  <c:v>8075</c:v>
                </c:pt>
                <c:pt idx="591">
                  <c:v>8196</c:v>
                </c:pt>
                <c:pt idx="592">
                  <c:v>9034</c:v>
                </c:pt>
                <c:pt idx="593">
                  <c:v>9550</c:v>
                </c:pt>
                <c:pt idx="594">
                  <c:v>8222</c:v>
                </c:pt>
                <c:pt idx="595">
                  <c:v>8307</c:v>
                </c:pt>
                <c:pt idx="596">
                  <c:v>8438</c:v>
                </c:pt>
                <c:pt idx="597">
                  <c:v>8228</c:v>
                </c:pt>
                <c:pt idx="598">
                  <c:v>8819</c:v>
                </c:pt>
                <c:pt idx="599">
                  <c:v>10089</c:v>
                </c:pt>
                <c:pt idx="600">
                  <c:v>9980</c:v>
                </c:pt>
                <c:pt idx="601">
                  <c:v>8297</c:v>
                </c:pt>
                <c:pt idx="602">
                  <c:v>7922</c:v>
                </c:pt>
                <c:pt idx="603">
                  <c:v>7751</c:v>
                </c:pt>
                <c:pt idx="604">
                  <c:v>8132</c:v>
                </c:pt>
                <c:pt idx="605">
                  <c:v>8104</c:v>
                </c:pt>
                <c:pt idx="606">
                  <c:v>8751</c:v>
                </c:pt>
                <c:pt idx="607">
                  <c:v>8184</c:v>
                </c:pt>
                <c:pt idx="608">
                  <c:v>8114</c:v>
                </c:pt>
                <c:pt idx="609">
                  <c:v>7512</c:v>
                </c:pt>
                <c:pt idx="610">
                  <c:v>7822</c:v>
                </c:pt>
                <c:pt idx="611">
                  <c:v>7551</c:v>
                </c:pt>
                <c:pt idx="612">
                  <c:v>7350</c:v>
                </c:pt>
                <c:pt idx="613">
                  <c:v>8084</c:v>
                </c:pt>
                <c:pt idx="614">
                  <c:v>8032</c:v>
                </c:pt>
                <c:pt idx="615">
                  <c:v>7607</c:v>
                </c:pt>
                <c:pt idx="616">
                  <c:v>7817</c:v>
                </c:pt>
                <c:pt idx="617">
                  <c:v>7635</c:v>
                </c:pt>
                <c:pt idx="618">
                  <c:v>7437</c:v>
                </c:pt>
                <c:pt idx="619">
                  <c:v>7763</c:v>
                </c:pt>
                <c:pt idx="620">
                  <c:v>8684</c:v>
                </c:pt>
                <c:pt idx="621">
                  <c:v>9235</c:v>
                </c:pt>
                <c:pt idx="622">
                  <c:v>7640</c:v>
                </c:pt>
                <c:pt idx="623">
                  <c:v>7349</c:v>
                </c:pt>
                <c:pt idx="624">
                  <c:v>7270</c:v>
                </c:pt>
                <c:pt idx="625">
                  <c:v>8756</c:v>
                </c:pt>
                <c:pt idx="626">
                  <c:v>8593</c:v>
                </c:pt>
                <c:pt idx="627">
                  <c:v>8606</c:v>
                </c:pt>
                <c:pt idx="628">
                  <c:v>8111</c:v>
                </c:pt>
                <c:pt idx="629">
                  <c:v>7334</c:v>
                </c:pt>
                <c:pt idx="630">
                  <c:v>7430</c:v>
                </c:pt>
                <c:pt idx="631">
                  <c:v>8123</c:v>
                </c:pt>
                <c:pt idx="632">
                  <c:v>8330</c:v>
                </c:pt>
                <c:pt idx="633">
                  <c:v>8452</c:v>
                </c:pt>
                <c:pt idx="634">
                  <c:v>8239</c:v>
                </c:pt>
                <c:pt idx="635">
                  <c:v>8544</c:v>
                </c:pt>
                <c:pt idx="636">
                  <c:v>8209</c:v>
                </c:pt>
                <c:pt idx="637">
                  <c:v>8041</c:v>
                </c:pt>
                <c:pt idx="638">
                  <c:v>7511</c:v>
                </c:pt>
                <c:pt idx="639">
                  <c:v>7730</c:v>
                </c:pt>
                <c:pt idx="640">
                  <c:v>8037</c:v>
                </c:pt>
                <c:pt idx="641">
                  <c:v>8922</c:v>
                </c:pt>
                <c:pt idx="642">
                  <c:v>8476</c:v>
                </c:pt>
                <c:pt idx="643">
                  <c:v>7885</c:v>
                </c:pt>
                <c:pt idx="644">
                  <c:v>7761</c:v>
                </c:pt>
                <c:pt idx="645">
                  <c:v>7638</c:v>
                </c:pt>
                <c:pt idx="646">
                  <c:v>8230</c:v>
                </c:pt>
                <c:pt idx="647">
                  <c:v>8578</c:v>
                </c:pt>
                <c:pt idx="648">
                  <c:v>9545</c:v>
                </c:pt>
                <c:pt idx="649">
                  <c:v>8801</c:v>
                </c:pt>
                <c:pt idx="650">
                  <c:v>8084</c:v>
                </c:pt>
                <c:pt idx="651">
                  <c:v>8620</c:v>
                </c:pt>
                <c:pt idx="652">
                  <c:v>8453</c:v>
                </c:pt>
                <c:pt idx="653">
                  <c:v>9545</c:v>
                </c:pt>
                <c:pt idx="654">
                  <c:v>7846</c:v>
                </c:pt>
                <c:pt idx="655">
                  <c:v>8572</c:v>
                </c:pt>
                <c:pt idx="656">
                  <c:v>9318</c:v>
                </c:pt>
                <c:pt idx="657">
                  <c:v>8896</c:v>
                </c:pt>
                <c:pt idx="658">
                  <c:v>7844</c:v>
                </c:pt>
                <c:pt idx="659">
                  <c:v>8270</c:v>
                </c:pt>
                <c:pt idx="660">
                  <c:v>8240</c:v>
                </c:pt>
                <c:pt idx="661">
                  <c:v>8691</c:v>
                </c:pt>
                <c:pt idx="662">
                  <c:v>8806</c:v>
                </c:pt>
                <c:pt idx="663">
                  <c:v>8851</c:v>
                </c:pt>
                <c:pt idx="664">
                  <c:v>8181</c:v>
                </c:pt>
                <c:pt idx="665">
                  <c:v>8196</c:v>
                </c:pt>
                <c:pt idx="666">
                  <c:v>8741</c:v>
                </c:pt>
                <c:pt idx="667">
                  <c:v>8769</c:v>
                </c:pt>
                <c:pt idx="668">
                  <c:v>8445</c:v>
                </c:pt>
                <c:pt idx="669">
                  <c:v>9163</c:v>
                </c:pt>
                <c:pt idx="670">
                  <c:v>9100</c:v>
                </c:pt>
                <c:pt idx="671">
                  <c:v>8385</c:v>
                </c:pt>
                <c:pt idx="672">
                  <c:v>9289</c:v>
                </c:pt>
                <c:pt idx="673">
                  <c:v>8225</c:v>
                </c:pt>
                <c:pt idx="674">
                  <c:v>8503</c:v>
                </c:pt>
                <c:pt idx="675">
                  <c:v>8663</c:v>
                </c:pt>
                <c:pt idx="676">
                  <c:v>9408</c:v>
                </c:pt>
                <c:pt idx="677">
                  <c:v>9073</c:v>
                </c:pt>
                <c:pt idx="678">
                  <c:v>9180</c:v>
                </c:pt>
                <c:pt idx="679">
                  <c:v>9832</c:v>
                </c:pt>
                <c:pt idx="680">
                  <c:v>9357</c:v>
                </c:pt>
                <c:pt idx="681">
                  <c:v>8610</c:v>
                </c:pt>
                <c:pt idx="682">
                  <c:v>8578</c:v>
                </c:pt>
                <c:pt idx="683">
                  <c:v>8577</c:v>
                </c:pt>
                <c:pt idx="684">
                  <c:v>8871</c:v>
                </c:pt>
                <c:pt idx="685">
                  <c:v>8533</c:v>
                </c:pt>
                <c:pt idx="686">
                  <c:v>8669</c:v>
                </c:pt>
                <c:pt idx="687">
                  <c:v>9467</c:v>
                </c:pt>
                <c:pt idx="688">
                  <c:v>10074</c:v>
                </c:pt>
                <c:pt idx="689">
                  <c:v>8629</c:v>
                </c:pt>
                <c:pt idx="690">
                  <c:v>9559</c:v>
                </c:pt>
                <c:pt idx="691">
                  <c:v>8704</c:v>
                </c:pt>
                <c:pt idx="692">
                  <c:v>8018</c:v>
                </c:pt>
                <c:pt idx="693">
                  <c:v>8706</c:v>
                </c:pt>
                <c:pt idx="694">
                  <c:v>8139</c:v>
                </c:pt>
                <c:pt idx="695">
                  <c:v>8193</c:v>
                </c:pt>
                <c:pt idx="696">
                  <c:v>8521</c:v>
                </c:pt>
                <c:pt idx="697">
                  <c:v>9036</c:v>
                </c:pt>
                <c:pt idx="698">
                  <c:v>11191</c:v>
                </c:pt>
                <c:pt idx="699">
                  <c:v>8459</c:v>
                </c:pt>
                <c:pt idx="700">
                  <c:v>9541</c:v>
                </c:pt>
                <c:pt idx="701">
                  <c:v>8701</c:v>
                </c:pt>
                <c:pt idx="702">
                  <c:v>8547</c:v>
                </c:pt>
                <c:pt idx="703">
                  <c:v>8382</c:v>
                </c:pt>
                <c:pt idx="704">
                  <c:v>8915</c:v>
                </c:pt>
                <c:pt idx="705">
                  <c:v>8592</c:v>
                </c:pt>
                <c:pt idx="706">
                  <c:v>8083</c:v>
                </c:pt>
                <c:pt idx="707">
                  <c:v>7507</c:v>
                </c:pt>
                <c:pt idx="708">
                  <c:v>7859</c:v>
                </c:pt>
                <c:pt idx="709">
                  <c:v>7758</c:v>
                </c:pt>
                <c:pt idx="710">
                  <c:v>8045</c:v>
                </c:pt>
                <c:pt idx="711">
                  <c:v>8511</c:v>
                </c:pt>
                <c:pt idx="712">
                  <c:v>8400</c:v>
                </c:pt>
                <c:pt idx="713">
                  <c:v>7780</c:v>
                </c:pt>
                <c:pt idx="714">
                  <c:v>8070</c:v>
                </c:pt>
                <c:pt idx="715">
                  <c:v>8195</c:v>
                </c:pt>
                <c:pt idx="716">
                  <c:v>7932</c:v>
                </c:pt>
                <c:pt idx="717">
                  <c:v>8104</c:v>
                </c:pt>
                <c:pt idx="718">
                  <c:v>9005</c:v>
                </c:pt>
                <c:pt idx="719">
                  <c:v>8798</c:v>
                </c:pt>
                <c:pt idx="720">
                  <c:v>8514</c:v>
                </c:pt>
                <c:pt idx="721">
                  <c:v>8874</c:v>
                </c:pt>
                <c:pt idx="722">
                  <c:v>8260</c:v>
                </c:pt>
                <c:pt idx="723">
                  <c:v>9298</c:v>
                </c:pt>
                <c:pt idx="724">
                  <c:v>9954</c:v>
                </c:pt>
                <c:pt idx="725">
                  <c:v>8903</c:v>
                </c:pt>
                <c:pt idx="726">
                  <c:v>8596</c:v>
                </c:pt>
                <c:pt idx="727">
                  <c:v>8261</c:v>
                </c:pt>
                <c:pt idx="728">
                  <c:v>9165</c:v>
                </c:pt>
                <c:pt idx="729">
                  <c:v>8753</c:v>
                </c:pt>
                <c:pt idx="730">
                  <c:v>8627</c:v>
                </c:pt>
                <c:pt idx="731">
                  <c:v>8686</c:v>
                </c:pt>
                <c:pt idx="732">
                  <c:v>9475</c:v>
                </c:pt>
                <c:pt idx="733">
                  <c:v>9330</c:v>
                </c:pt>
                <c:pt idx="734">
                  <c:v>8170</c:v>
                </c:pt>
                <c:pt idx="735">
                  <c:v>8566</c:v>
                </c:pt>
                <c:pt idx="736">
                  <c:v>8725</c:v>
                </c:pt>
                <c:pt idx="737">
                  <c:v>8309</c:v>
                </c:pt>
                <c:pt idx="738">
                  <c:v>8912</c:v>
                </c:pt>
                <c:pt idx="739">
                  <c:v>8796</c:v>
                </c:pt>
                <c:pt idx="740">
                  <c:v>9040</c:v>
                </c:pt>
                <c:pt idx="741">
                  <c:v>8410</c:v>
                </c:pt>
                <c:pt idx="742">
                  <c:v>8463</c:v>
                </c:pt>
                <c:pt idx="743">
                  <c:v>8852</c:v>
                </c:pt>
                <c:pt idx="744">
                  <c:v>8046</c:v>
                </c:pt>
                <c:pt idx="745">
                  <c:v>8463</c:v>
                </c:pt>
                <c:pt idx="746">
                  <c:v>9074</c:v>
                </c:pt>
                <c:pt idx="747">
                  <c:v>9943</c:v>
                </c:pt>
                <c:pt idx="748">
                  <c:v>8902</c:v>
                </c:pt>
                <c:pt idx="749">
                  <c:v>8967</c:v>
                </c:pt>
                <c:pt idx="750">
                  <c:v>9384</c:v>
                </c:pt>
                <c:pt idx="751">
                  <c:v>9211</c:v>
                </c:pt>
                <c:pt idx="752">
                  <c:v>9103</c:v>
                </c:pt>
                <c:pt idx="753">
                  <c:v>9718</c:v>
                </c:pt>
                <c:pt idx="754">
                  <c:v>9510</c:v>
                </c:pt>
                <c:pt idx="755">
                  <c:v>8991</c:v>
                </c:pt>
                <c:pt idx="756">
                  <c:v>8842</c:v>
                </c:pt>
                <c:pt idx="757">
                  <c:v>8572</c:v>
                </c:pt>
                <c:pt idx="758">
                  <c:v>9176</c:v>
                </c:pt>
                <c:pt idx="759">
                  <c:v>9891</c:v>
                </c:pt>
                <c:pt idx="760">
                  <c:v>10314</c:v>
                </c:pt>
                <c:pt idx="761">
                  <c:v>10312</c:v>
                </c:pt>
                <c:pt idx="762">
                  <c:v>9321</c:v>
                </c:pt>
                <c:pt idx="763">
                  <c:v>9658</c:v>
                </c:pt>
                <c:pt idx="764">
                  <c:v>9287</c:v>
                </c:pt>
                <c:pt idx="765">
                  <c:v>9500</c:v>
                </c:pt>
                <c:pt idx="766">
                  <c:v>9248</c:v>
                </c:pt>
                <c:pt idx="767">
                  <c:v>9691</c:v>
                </c:pt>
                <c:pt idx="768">
                  <c:v>8965</c:v>
                </c:pt>
                <c:pt idx="769">
                  <c:v>8396</c:v>
                </c:pt>
                <c:pt idx="770">
                  <c:v>8528</c:v>
                </c:pt>
                <c:pt idx="771">
                  <c:v>8816</c:v>
                </c:pt>
                <c:pt idx="772">
                  <c:v>8264</c:v>
                </c:pt>
                <c:pt idx="773">
                  <c:v>8899</c:v>
                </c:pt>
                <c:pt idx="774">
                  <c:v>9306</c:v>
                </c:pt>
                <c:pt idx="775">
                  <c:v>9720</c:v>
                </c:pt>
                <c:pt idx="776">
                  <c:v>8803</c:v>
                </c:pt>
                <c:pt idx="777">
                  <c:v>8424</c:v>
                </c:pt>
                <c:pt idx="778">
                  <c:v>7555</c:v>
                </c:pt>
                <c:pt idx="779">
                  <c:v>8058</c:v>
                </c:pt>
                <c:pt idx="780">
                  <c:v>8359</c:v>
                </c:pt>
                <c:pt idx="781">
                  <c:v>9114</c:v>
                </c:pt>
                <c:pt idx="782">
                  <c:v>9509</c:v>
                </c:pt>
                <c:pt idx="783">
                  <c:v>8444</c:v>
                </c:pt>
                <c:pt idx="784">
                  <c:v>8411</c:v>
                </c:pt>
                <c:pt idx="785">
                  <c:v>7614</c:v>
                </c:pt>
                <c:pt idx="786">
                  <c:v>7980</c:v>
                </c:pt>
                <c:pt idx="787">
                  <c:v>8546</c:v>
                </c:pt>
                <c:pt idx="788">
                  <c:v>8211</c:v>
                </c:pt>
                <c:pt idx="789">
                  <c:v>8727</c:v>
                </c:pt>
                <c:pt idx="790">
                  <c:v>9528</c:v>
                </c:pt>
                <c:pt idx="791">
                  <c:v>9437</c:v>
                </c:pt>
                <c:pt idx="792">
                  <c:v>7714</c:v>
                </c:pt>
                <c:pt idx="793">
                  <c:v>7627</c:v>
                </c:pt>
                <c:pt idx="794">
                  <c:v>7691</c:v>
                </c:pt>
                <c:pt idx="795">
                  <c:v>8960</c:v>
                </c:pt>
                <c:pt idx="796">
                  <c:v>8628</c:v>
                </c:pt>
                <c:pt idx="797">
                  <c:v>8580</c:v>
                </c:pt>
                <c:pt idx="798">
                  <c:v>8955</c:v>
                </c:pt>
                <c:pt idx="799">
                  <c:v>7973</c:v>
                </c:pt>
                <c:pt idx="800">
                  <c:v>7612</c:v>
                </c:pt>
                <c:pt idx="801">
                  <c:v>8466</c:v>
                </c:pt>
                <c:pt idx="802">
                  <c:v>8973</c:v>
                </c:pt>
                <c:pt idx="803">
                  <c:v>9332</c:v>
                </c:pt>
                <c:pt idx="804">
                  <c:v>7894</c:v>
                </c:pt>
                <c:pt idx="805">
                  <c:v>8181</c:v>
                </c:pt>
                <c:pt idx="806">
                  <c:v>8093</c:v>
                </c:pt>
                <c:pt idx="807">
                  <c:v>7539</c:v>
                </c:pt>
                <c:pt idx="808">
                  <c:v>7969</c:v>
                </c:pt>
                <c:pt idx="809">
                  <c:v>9515</c:v>
                </c:pt>
                <c:pt idx="810">
                  <c:v>10773</c:v>
                </c:pt>
                <c:pt idx="811">
                  <c:v>9594</c:v>
                </c:pt>
                <c:pt idx="812">
                  <c:v>9209</c:v>
                </c:pt>
                <c:pt idx="813">
                  <c:v>8767</c:v>
                </c:pt>
                <c:pt idx="814">
                  <c:v>8895</c:v>
                </c:pt>
                <c:pt idx="815">
                  <c:v>8548</c:v>
                </c:pt>
                <c:pt idx="816">
                  <c:v>8826</c:v>
                </c:pt>
                <c:pt idx="817">
                  <c:v>9063</c:v>
                </c:pt>
                <c:pt idx="818">
                  <c:v>8858</c:v>
                </c:pt>
                <c:pt idx="819">
                  <c:v>8938</c:v>
                </c:pt>
                <c:pt idx="820">
                  <c:v>8554</c:v>
                </c:pt>
                <c:pt idx="821">
                  <c:v>8920</c:v>
                </c:pt>
                <c:pt idx="822">
                  <c:v>9025</c:v>
                </c:pt>
                <c:pt idx="823">
                  <c:v>9909</c:v>
                </c:pt>
                <c:pt idx="824">
                  <c:v>10591</c:v>
                </c:pt>
                <c:pt idx="825">
                  <c:v>9245</c:v>
                </c:pt>
                <c:pt idx="826">
                  <c:v>9342</c:v>
                </c:pt>
                <c:pt idx="827">
                  <c:v>9118</c:v>
                </c:pt>
                <c:pt idx="828">
                  <c:v>9386</c:v>
                </c:pt>
                <c:pt idx="829">
                  <c:v>9277</c:v>
                </c:pt>
                <c:pt idx="830">
                  <c:v>10372</c:v>
                </c:pt>
                <c:pt idx="831">
                  <c:v>14794</c:v>
                </c:pt>
                <c:pt idx="832">
                  <c:v>10450</c:v>
                </c:pt>
                <c:pt idx="833">
                  <c:v>10116</c:v>
                </c:pt>
                <c:pt idx="834">
                  <c:v>9408</c:v>
                </c:pt>
                <c:pt idx="835">
                  <c:v>9151</c:v>
                </c:pt>
                <c:pt idx="836">
                  <c:v>9457</c:v>
                </c:pt>
                <c:pt idx="837">
                  <c:v>9786</c:v>
                </c:pt>
                <c:pt idx="838">
                  <c:v>10533</c:v>
                </c:pt>
                <c:pt idx="839">
                  <c:v>9968</c:v>
                </c:pt>
                <c:pt idx="840">
                  <c:v>10366</c:v>
                </c:pt>
                <c:pt idx="841">
                  <c:v>9561</c:v>
                </c:pt>
                <c:pt idx="842">
                  <c:v>10165</c:v>
                </c:pt>
                <c:pt idx="843">
                  <c:v>9740</c:v>
                </c:pt>
                <c:pt idx="844">
                  <c:v>10229</c:v>
                </c:pt>
                <c:pt idx="845">
                  <c:v>10330</c:v>
                </c:pt>
                <c:pt idx="846">
                  <c:v>9145</c:v>
                </c:pt>
                <c:pt idx="847">
                  <c:v>9388</c:v>
                </c:pt>
                <c:pt idx="848">
                  <c:v>9455</c:v>
                </c:pt>
                <c:pt idx="849">
                  <c:v>9549</c:v>
                </c:pt>
                <c:pt idx="850">
                  <c:v>9477</c:v>
                </c:pt>
                <c:pt idx="851">
                  <c:v>10073</c:v>
                </c:pt>
                <c:pt idx="852">
                  <c:v>10825</c:v>
                </c:pt>
                <c:pt idx="853">
                  <c:v>9403</c:v>
                </c:pt>
                <c:pt idx="854">
                  <c:v>10204</c:v>
                </c:pt>
                <c:pt idx="855">
                  <c:v>9150</c:v>
                </c:pt>
                <c:pt idx="856">
                  <c:v>9174</c:v>
                </c:pt>
                <c:pt idx="857">
                  <c:v>9882</c:v>
                </c:pt>
                <c:pt idx="858">
                  <c:v>10593</c:v>
                </c:pt>
                <c:pt idx="859">
                  <c:v>11380</c:v>
                </c:pt>
                <c:pt idx="860">
                  <c:v>10543</c:v>
                </c:pt>
                <c:pt idx="861">
                  <c:v>9617</c:v>
                </c:pt>
                <c:pt idx="862">
                  <c:v>9796</c:v>
                </c:pt>
                <c:pt idx="863">
                  <c:v>9470</c:v>
                </c:pt>
                <c:pt idx="864">
                  <c:v>10096</c:v>
                </c:pt>
                <c:pt idx="865">
                  <c:v>9945</c:v>
                </c:pt>
                <c:pt idx="866">
                  <c:v>10688</c:v>
                </c:pt>
                <c:pt idx="867">
                  <c:v>9902</c:v>
                </c:pt>
                <c:pt idx="868">
                  <c:v>10610</c:v>
                </c:pt>
                <c:pt idx="869">
                  <c:v>9907</c:v>
                </c:pt>
                <c:pt idx="870">
                  <c:v>10184</c:v>
                </c:pt>
                <c:pt idx="871">
                  <c:v>10752</c:v>
                </c:pt>
                <c:pt idx="872">
                  <c:v>11983</c:v>
                </c:pt>
                <c:pt idx="873">
                  <c:v>14536</c:v>
                </c:pt>
                <c:pt idx="874">
                  <c:v>10955</c:v>
                </c:pt>
                <c:pt idx="875">
                  <c:v>10300</c:v>
                </c:pt>
                <c:pt idx="876">
                  <c:v>9630</c:v>
                </c:pt>
                <c:pt idx="877">
                  <c:v>9813</c:v>
                </c:pt>
                <c:pt idx="878">
                  <c:v>9920</c:v>
                </c:pt>
                <c:pt idx="879">
                  <c:v>10837</c:v>
                </c:pt>
                <c:pt idx="880">
                  <c:v>11087</c:v>
                </c:pt>
                <c:pt idx="881">
                  <c:v>9855</c:v>
                </c:pt>
                <c:pt idx="882">
                  <c:v>9772</c:v>
                </c:pt>
                <c:pt idx="883">
                  <c:v>9575</c:v>
                </c:pt>
                <c:pt idx="884">
                  <c:v>9706</c:v>
                </c:pt>
                <c:pt idx="885">
                  <c:v>10167</c:v>
                </c:pt>
                <c:pt idx="886">
                  <c:v>10520</c:v>
                </c:pt>
                <c:pt idx="887">
                  <c:v>11230</c:v>
                </c:pt>
                <c:pt idx="888">
                  <c:v>9755</c:v>
                </c:pt>
                <c:pt idx="889">
                  <c:v>10170</c:v>
                </c:pt>
                <c:pt idx="890">
                  <c:v>10203</c:v>
                </c:pt>
                <c:pt idx="891">
                  <c:v>9980</c:v>
                </c:pt>
                <c:pt idx="892">
                  <c:v>9725</c:v>
                </c:pt>
                <c:pt idx="893">
                  <c:v>9961</c:v>
                </c:pt>
                <c:pt idx="894">
                  <c:v>10687</c:v>
                </c:pt>
                <c:pt idx="895">
                  <c:v>9770</c:v>
                </c:pt>
                <c:pt idx="896">
                  <c:v>10169</c:v>
                </c:pt>
                <c:pt idx="897">
                  <c:v>9464</c:v>
                </c:pt>
                <c:pt idx="898">
                  <c:v>9395</c:v>
                </c:pt>
                <c:pt idx="899">
                  <c:v>9768</c:v>
                </c:pt>
                <c:pt idx="900">
                  <c:v>11020</c:v>
                </c:pt>
                <c:pt idx="901">
                  <c:v>10928</c:v>
                </c:pt>
                <c:pt idx="902">
                  <c:v>9660</c:v>
                </c:pt>
                <c:pt idx="903">
                  <c:v>9837</c:v>
                </c:pt>
                <c:pt idx="904">
                  <c:v>9881</c:v>
                </c:pt>
                <c:pt idx="905">
                  <c:v>9871</c:v>
                </c:pt>
                <c:pt idx="906">
                  <c:v>9831</c:v>
                </c:pt>
                <c:pt idx="907">
                  <c:v>10368</c:v>
                </c:pt>
                <c:pt idx="908">
                  <c:v>10764</c:v>
                </c:pt>
                <c:pt idx="909">
                  <c:v>9731</c:v>
                </c:pt>
                <c:pt idx="910">
                  <c:v>9873</c:v>
                </c:pt>
                <c:pt idx="911">
                  <c:v>9799</c:v>
                </c:pt>
                <c:pt idx="912">
                  <c:v>9393</c:v>
                </c:pt>
                <c:pt idx="913">
                  <c:v>9667</c:v>
                </c:pt>
                <c:pt idx="914">
                  <c:v>10264</c:v>
                </c:pt>
                <c:pt idx="915">
                  <c:v>10534</c:v>
                </c:pt>
                <c:pt idx="916">
                  <c:v>9462</c:v>
                </c:pt>
                <c:pt idx="917">
                  <c:v>9756</c:v>
                </c:pt>
                <c:pt idx="918">
                  <c:v>9623</c:v>
                </c:pt>
                <c:pt idx="919">
                  <c:v>9465</c:v>
                </c:pt>
                <c:pt idx="920">
                  <c:v>9444</c:v>
                </c:pt>
                <c:pt idx="921">
                  <c:v>9679</c:v>
                </c:pt>
                <c:pt idx="922">
                  <c:v>10231</c:v>
                </c:pt>
                <c:pt idx="923">
                  <c:v>9410</c:v>
                </c:pt>
                <c:pt idx="924">
                  <c:v>9266</c:v>
                </c:pt>
                <c:pt idx="925">
                  <c:v>9164</c:v>
                </c:pt>
                <c:pt idx="926">
                  <c:v>9229</c:v>
                </c:pt>
                <c:pt idx="927">
                  <c:v>9611</c:v>
                </c:pt>
                <c:pt idx="928">
                  <c:v>9774</c:v>
                </c:pt>
                <c:pt idx="929">
                  <c:v>10423</c:v>
                </c:pt>
                <c:pt idx="930">
                  <c:v>9437</c:v>
                </c:pt>
                <c:pt idx="931">
                  <c:v>9835</c:v>
                </c:pt>
                <c:pt idx="932">
                  <c:v>9826</c:v>
                </c:pt>
                <c:pt idx="933">
                  <c:v>9743</c:v>
                </c:pt>
                <c:pt idx="934">
                  <c:v>10039</c:v>
                </c:pt>
                <c:pt idx="935">
                  <c:v>10631</c:v>
                </c:pt>
                <c:pt idx="936">
                  <c:v>10943</c:v>
                </c:pt>
                <c:pt idx="937">
                  <c:v>10368</c:v>
                </c:pt>
                <c:pt idx="938">
                  <c:v>9641</c:v>
                </c:pt>
                <c:pt idx="939">
                  <c:v>9635</c:v>
                </c:pt>
                <c:pt idx="940">
                  <c:v>9302</c:v>
                </c:pt>
                <c:pt idx="941">
                  <c:v>9317</c:v>
                </c:pt>
                <c:pt idx="942">
                  <c:v>10082</c:v>
                </c:pt>
                <c:pt idx="943">
                  <c:v>10304</c:v>
                </c:pt>
                <c:pt idx="944">
                  <c:v>9520</c:v>
                </c:pt>
                <c:pt idx="945">
                  <c:v>9420</c:v>
                </c:pt>
                <c:pt idx="946">
                  <c:v>8840</c:v>
                </c:pt>
                <c:pt idx="947">
                  <c:v>13890</c:v>
                </c:pt>
                <c:pt idx="948">
                  <c:v>11049</c:v>
                </c:pt>
                <c:pt idx="949">
                  <c:v>10496</c:v>
                </c:pt>
                <c:pt idx="950">
                  <c:v>9847</c:v>
                </c:pt>
                <c:pt idx="951">
                  <c:v>9000</c:v>
                </c:pt>
                <c:pt idx="952">
                  <c:v>9151</c:v>
                </c:pt>
                <c:pt idx="953">
                  <c:v>8780</c:v>
                </c:pt>
                <c:pt idx="954">
                  <c:v>8719</c:v>
                </c:pt>
                <c:pt idx="955">
                  <c:v>9198</c:v>
                </c:pt>
                <c:pt idx="956">
                  <c:v>9775</c:v>
                </c:pt>
                <c:pt idx="957">
                  <c:v>10201</c:v>
                </c:pt>
                <c:pt idx="958">
                  <c:v>9106</c:v>
                </c:pt>
                <c:pt idx="959">
                  <c:v>9202</c:v>
                </c:pt>
                <c:pt idx="960">
                  <c:v>8496</c:v>
                </c:pt>
                <c:pt idx="961">
                  <c:v>8746</c:v>
                </c:pt>
                <c:pt idx="962">
                  <c:v>9235</c:v>
                </c:pt>
                <c:pt idx="963">
                  <c:v>9986</c:v>
                </c:pt>
                <c:pt idx="964">
                  <c:v>10047</c:v>
                </c:pt>
                <c:pt idx="965">
                  <c:v>9164</c:v>
                </c:pt>
                <c:pt idx="966">
                  <c:v>9270</c:v>
                </c:pt>
                <c:pt idx="967">
                  <c:v>9407</c:v>
                </c:pt>
                <c:pt idx="968">
                  <c:v>9445</c:v>
                </c:pt>
                <c:pt idx="969">
                  <c:v>9500</c:v>
                </c:pt>
                <c:pt idx="970">
                  <c:v>9919</c:v>
                </c:pt>
                <c:pt idx="971">
                  <c:v>10582</c:v>
                </c:pt>
                <c:pt idx="972">
                  <c:v>9036</c:v>
                </c:pt>
                <c:pt idx="973">
                  <c:v>9450</c:v>
                </c:pt>
                <c:pt idx="974">
                  <c:v>9288</c:v>
                </c:pt>
                <c:pt idx="975">
                  <c:v>8899</c:v>
                </c:pt>
                <c:pt idx="976">
                  <c:v>9139</c:v>
                </c:pt>
                <c:pt idx="977">
                  <c:v>9532</c:v>
                </c:pt>
                <c:pt idx="978">
                  <c:v>10153</c:v>
                </c:pt>
                <c:pt idx="979">
                  <c:v>9301</c:v>
                </c:pt>
                <c:pt idx="980">
                  <c:v>9266</c:v>
                </c:pt>
                <c:pt idx="981">
                  <c:v>9297</c:v>
                </c:pt>
                <c:pt idx="982">
                  <c:v>8820</c:v>
                </c:pt>
                <c:pt idx="983">
                  <c:v>9625</c:v>
                </c:pt>
                <c:pt idx="984">
                  <c:v>10046</c:v>
                </c:pt>
                <c:pt idx="985">
                  <c:v>9956</c:v>
                </c:pt>
                <c:pt idx="986">
                  <c:v>9281</c:v>
                </c:pt>
                <c:pt idx="987">
                  <c:v>9277</c:v>
                </c:pt>
                <c:pt idx="988">
                  <c:v>9130</c:v>
                </c:pt>
                <c:pt idx="989">
                  <c:v>9756</c:v>
                </c:pt>
                <c:pt idx="990">
                  <c:v>15566</c:v>
                </c:pt>
                <c:pt idx="991">
                  <c:v>10586</c:v>
                </c:pt>
                <c:pt idx="992">
                  <c:v>10706</c:v>
                </c:pt>
                <c:pt idx="993">
                  <c:v>9699</c:v>
                </c:pt>
                <c:pt idx="994">
                  <c:v>9055</c:v>
                </c:pt>
                <c:pt idx="995">
                  <c:v>9270</c:v>
                </c:pt>
                <c:pt idx="996">
                  <c:v>8975</c:v>
                </c:pt>
                <c:pt idx="997">
                  <c:v>9028</c:v>
                </c:pt>
                <c:pt idx="998">
                  <c:v>9945</c:v>
                </c:pt>
                <c:pt idx="999">
                  <c:v>9917</c:v>
                </c:pt>
                <c:pt idx="1000">
                  <c:v>9383</c:v>
                </c:pt>
                <c:pt idx="1001">
                  <c:v>9370</c:v>
                </c:pt>
                <c:pt idx="1002">
                  <c:v>9279</c:v>
                </c:pt>
                <c:pt idx="1003">
                  <c:v>9721</c:v>
                </c:pt>
                <c:pt idx="1004">
                  <c:v>8761</c:v>
                </c:pt>
                <c:pt idx="1005">
                  <c:v>9573</c:v>
                </c:pt>
                <c:pt idx="1006">
                  <c:v>10041</c:v>
                </c:pt>
                <c:pt idx="1007">
                  <c:v>9095</c:v>
                </c:pt>
                <c:pt idx="1008">
                  <c:v>8860</c:v>
                </c:pt>
                <c:pt idx="1009">
                  <c:v>8491</c:v>
                </c:pt>
                <c:pt idx="1010">
                  <c:v>8657</c:v>
                </c:pt>
                <c:pt idx="1011">
                  <c:v>8915</c:v>
                </c:pt>
                <c:pt idx="1012">
                  <c:v>9689</c:v>
                </c:pt>
                <c:pt idx="1013">
                  <c:v>10028</c:v>
                </c:pt>
                <c:pt idx="1014">
                  <c:v>8950</c:v>
                </c:pt>
                <c:pt idx="1015">
                  <c:v>9011</c:v>
                </c:pt>
                <c:pt idx="1016">
                  <c:v>9294</c:v>
                </c:pt>
                <c:pt idx="1017">
                  <c:v>9544</c:v>
                </c:pt>
                <c:pt idx="1018">
                  <c:v>8260</c:v>
                </c:pt>
                <c:pt idx="1019">
                  <c:v>9164</c:v>
                </c:pt>
                <c:pt idx="1020">
                  <c:v>8775</c:v>
                </c:pt>
                <c:pt idx="1021">
                  <c:v>8477</c:v>
                </c:pt>
                <c:pt idx="1022">
                  <c:v>8300</c:v>
                </c:pt>
                <c:pt idx="1023">
                  <c:v>8586</c:v>
                </c:pt>
                <c:pt idx="1024">
                  <c:v>8354</c:v>
                </c:pt>
                <c:pt idx="1025">
                  <c:v>9071</c:v>
                </c:pt>
                <c:pt idx="1026">
                  <c:v>9256</c:v>
                </c:pt>
                <c:pt idx="1027">
                  <c:v>9087</c:v>
                </c:pt>
                <c:pt idx="1028">
                  <c:v>8470</c:v>
                </c:pt>
                <c:pt idx="1029">
                  <c:v>8431</c:v>
                </c:pt>
                <c:pt idx="1030">
                  <c:v>8970</c:v>
                </c:pt>
                <c:pt idx="1031">
                  <c:v>9111</c:v>
                </c:pt>
                <c:pt idx="1032">
                  <c:v>9412</c:v>
                </c:pt>
                <c:pt idx="1033">
                  <c:v>9878</c:v>
                </c:pt>
                <c:pt idx="1034">
                  <c:v>9631</c:v>
                </c:pt>
                <c:pt idx="1035">
                  <c:v>8858</c:v>
                </c:pt>
                <c:pt idx="1036">
                  <c:v>9050</c:v>
                </c:pt>
                <c:pt idx="1037">
                  <c:v>8569</c:v>
                </c:pt>
                <c:pt idx="1038">
                  <c:v>8412</c:v>
                </c:pt>
                <c:pt idx="1039">
                  <c:v>8666</c:v>
                </c:pt>
                <c:pt idx="1040">
                  <c:v>9384</c:v>
                </c:pt>
                <c:pt idx="1041">
                  <c:v>9167</c:v>
                </c:pt>
                <c:pt idx="1042">
                  <c:v>8807</c:v>
                </c:pt>
                <c:pt idx="1043">
                  <c:v>9258</c:v>
                </c:pt>
                <c:pt idx="1044">
                  <c:v>9339</c:v>
                </c:pt>
                <c:pt idx="1045">
                  <c:v>9732</c:v>
                </c:pt>
                <c:pt idx="1046">
                  <c:v>9239</c:v>
                </c:pt>
                <c:pt idx="1047">
                  <c:v>8979</c:v>
                </c:pt>
                <c:pt idx="1048">
                  <c:v>9247</c:v>
                </c:pt>
                <c:pt idx="1049">
                  <c:v>8569</c:v>
                </c:pt>
                <c:pt idx="1050">
                  <c:v>9315</c:v>
                </c:pt>
                <c:pt idx="1051">
                  <c:v>9020</c:v>
                </c:pt>
                <c:pt idx="1052">
                  <c:v>9776</c:v>
                </c:pt>
                <c:pt idx="1053">
                  <c:v>10422</c:v>
                </c:pt>
                <c:pt idx="1054">
                  <c:v>8514476</c:v>
                </c:pt>
              </c:numCache>
            </c:numRef>
          </c:val>
          <c:extLst>
            <c:ext xmlns:c16="http://schemas.microsoft.com/office/drawing/2014/chart" uri="{C3380CC4-5D6E-409C-BE32-E72D297353CC}">
              <c16:uniqueId val="{00000000-DC37-4357-BFB7-C42CDCB440A8}"/>
            </c:ext>
          </c:extLst>
        </c:ser>
        <c:dLbls>
          <c:showLegendKey val="0"/>
          <c:showVal val="0"/>
          <c:showCatName val="0"/>
          <c:showSerName val="0"/>
          <c:showPercent val="0"/>
          <c:showBubbleSize val="0"/>
        </c:dLbls>
        <c:axId val="1793444863"/>
        <c:axId val="1793455679"/>
      </c:areaChart>
      <c:dateAx>
        <c:axId val="1793444863"/>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93455679"/>
        <c:crosses val="autoZero"/>
        <c:auto val="1"/>
        <c:lblOffset val="100"/>
        <c:baseTimeUnit val="days"/>
      </c:dateAx>
      <c:valAx>
        <c:axId val="1793455679"/>
        <c:scaling>
          <c:orientation val="minMax"/>
          <c:max val="16000"/>
          <c:min val="4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93444863"/>
        <c:crosses val="autoZero"/>
        <c:crossBetween val="midCat"/>
      </c:valAx>
      <c:spPr>
        <a:noFill/>
        <a:ln>
          <a:noFill/>
        </a:ln>
        <a:effectLst/>
      </c:spPr>
    </c:plotArea>
    <c:plotVisOnly val="1"/>
    <c:dispBlanksAs val="zero"/>
    <c:showDLblsOverMax val="0"/>
  </c:chart>
  <c:spPr>
    <a:no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r>
              <a:rPr lang="en-US"/>
              <a:t>Cost Recovery -</a:t>
            </a:r>
            <a:r>
              <a:rPr lang="en-US" baseline="0"/>
              <a:t> all</a:t>
            </a:r>
            <a:endParaRPr lang="en-US"/>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title>
    <c:autoTitleDeleted val="0"/>
    <c:plotArea>
      <c:layout>
        <c:manualLayout>
          <c:layoutTarget val="inner"/>
          <c:xMode val="edge"/>
          <c:yMode val="edge"/>
          <c:x val="3.6012861736334403E-2"/>
          <c:y val="0.11491712707182321"/>
          <c:w val="0.9434083601286174"/>
          <c:h val="0.7701448644886239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1-A1BA-452C-A67C-58FD91444DDF}"/>
              </c:ext>
            </c:extLst>
          </c:dPt>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A1BA-452C-A67C-58FD91444DDF}"/>
              </c:ext>
            </c:extLst>
          </c:dPt>
          <c:dLbls>
            <c:numFmt formatCode="&quot;$&quot;#,##0.00_);[Red]\(&quot;$&quot;#,##0.00\)" sourceLinked="0"/>
            <c:spPr>
              <a:no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 in Microsoft PowerPoint]Sheet1'!$B$1:$C$1</c:f>
              <c:strCache>
                <c:ptCount val="2"/>
                <c:pt idx="0">
                  <c:v>FYE20 Approved</c:v>
                </c:pt>
                <c:pt idx="1">
                  <c:v>FYE20 Actual</c:v>
                </c:pt>
              </c:strCache>
            </c:strRef>
          </c:cat>
          <c:val>
            <c:numRef>
              <c:f>'[Chart in Microsoft PowerPoint]Sheet1'!$B$6:$C$6</c:f>
              <c:numCache>
                <c:formatCode>"$"#,##0.00_);[Red]\("$"#,##0.00\)</c:formatCode>
                <c:ptCount val="2"/>
                <c:pt idx="0">
                  <c:v>2191503.7599999998</c:v>
                </c:pt>
                <c:pt idx="1">
                  <c:v>1160363.1299999999</c:v>
                </c:pt>
              </c:numCache>
            </c:numRef>
          </c:val>
          <c:extLst>
            <c:ext xmlns:c16="http://schemas.microsoft.com/office/drawing/2014/chart" uri="{C3380CC4-5D6E-409C-BE32-E72D297353CC}">
              <c16:uniqueId val="{00000004-A1BA-452C-A67C-58FD91444DDF}"/>
            </c:ext>
          </c:extLst>
        </c:ser>
        <c:dLbls>
          <c:dLblPos val="outEnd"/>
          <c:showLegendKey val="0"/>
          <c:showVal val="1"/>
          <c:showCatName val="0"/>
          <c:showSerName val="0"/>
          <c:showPercent val="0"/>
          <c:showBubbleSize val="0"/>
        </c:dLbls>
        <c:gapWidth val="444"/>
        <c:overlap val="-90"/>
        <c:axId val="445216720"/>
        <c:axId val="445215736"/>
        <c:extLst/>
      </c:barChart>
      <c:catAx>
        <c:axId val="44521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crossAx val="445215736"/>
        <c:crosses val="autoZero"/>
        <c:auto val="1"/>
        <c:lblAlgn val="ctr"/>
        <c:lblOffset val="100"/>
        <c:noMultiLvlLbl val="0"/>
      </c:catAx>
      <c:valAx>
        <c:axId val="445215736"/>
        <c:scaling>
          <c:orientation val="minMax"/>
        </c:scaling>
        <c:delete val="1"/>
        <c:axPos val="l"/>
        <c:numFmt formatCode="&quot;$&quot;#,##0.00_);[Red]\(&quot;$&quot;#,##0.00\)" sourceLinked="1"/>
        <c:majorTickMark val="none"/>
        <c:minorTickMark val="none"/>
        <c:tickLblPos val="nextTo"/>
        <c:crossAx val="445216720"/>
        <c:crosses val="autoZero"/>
        <c:crossBetween val="between"/>
      </c:valAx>
      <c:spPr>
        <a:noFill/>
        <a:ln>
          <a:noFill/>
        </a:ln>
        <a:effectLst/>
      </c:spPr>
    </c:plotArea>
    <c:plotVisOnly val="1"/>
    <c:dispBlanksAs val="gap"/>
    <c:showDLblsOverMax val="0"/>
  </c:chart>
  <c:spPr>
    <a:noFill/>
    <a:ln>
      <a:noFill/>
    </a:ln>
    <a:effectLst/>
  </c:spPr>
  <c:txPr>
    <a:bodyPr/>
    <a:lstStyle/>
    <a:p>
      <a:pPr>
        <a:defRPr baseline="0">
          <a:latin typeface="Times New Roman" panose="020206030504050203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spc="120" normalizeH="0" baseline="0">
                <a:solidFill>
                  <a:sysClr val="windowText" lastClr="000000">
                    <a:lumMod val="65000"/>
                    <a:lumOff val="35000"/>
                  </a:sysClr>
                </a:solidFill>
                <a:latin typeface="Times New Roman" panose="02020603050405020304" pitchFamily="18" charset="0"/>
                <a:ea typeface="+mn-ea"/>
                <a:cs typeface="+mn-cs"/>
              </a:defRPr>
            </a:pPr>
            <a:r>
              <a:rPr lang="en-US"/>
              <a:t>Cost Recovery - By</a:t>
            </a:r>
            <a:r>
              <a:rPr lang="en-US" baseline="0"/>
              <a:t> Carrier</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200" b="0" i="0" cap="all" baseline="0">
                <a:effectLst/>
              </a:rPr>
              <a:t>Previous year's Actual versus Current Year's plan</a:t>
            </a:r>
            <a:endParaRPr lang="en-US"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spc="120" normalizeH="0" baseline="0">
              <a:solidFill>
                <a:sysClr val="windowText" lastClr="000000">
                  <a:lumMod val="65000"/>
                  <a:lumOff val="35000"/>
                </a:sysClr>
              </a:solidFill>
              <a:latin typeface="Times New Roman" panose="02020603050405020304" pitchFamily="18" charset="0"/>
              <a:ea typeface="+mn-ea"/>
              <a:cs typeface="+mn-cs"/>
            </a:defRPr>
          </a:pPr>
          <a:endParaRPr lang="en-US"/>
        </a:p>
      </c:txPr>
    </c:title>
    <c:autoTitleDeleted val="0"/>
    <c:plotArea>
      <c:layout/>
      <c:barChart>
        <c:barDir val="col"/>
        <c:grouping val="clustered"/>
        <c:varyColors val="0"/>
        <c:ser>
          <c:idx val="1"/>
          <c:order val="1"/>
          <c:tx>
            <c:strRef>
              <c:f>'[Chart in Microsoft PowerPoint]Sheet1'!$C$1</c:f>
              <c:strCache>
                <c:ptCount val="1"/>
                <c:pt idx="0">
                  <c:v>FYE20 Actual</c:v>
                </c:pt>
              </c:strCache>
            </c:strRef>
          </c:tx>
          <c:spPr>
            <a:solidFill>
              <a:schemeClr val="accent2"/>
            </a:solidFill>
            <a:ln>
              <a:noFill/>
            </a:ln>
            <a:effectLst/>
          </c:spPr>
          <c:invertIfNegative val="0"/>
          <c:dLbls>
            <c:numFmt formatCode="&quot;$&quot;#,##0.00_);[Red]\(&quot;$&quot;#,##0.00\)" sourceLinked="0"/>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 in Microsoft PowerPoint]Sheet1'!$A$2:$A$5</c:f>
              <c:strCache>
                <c:ptCount val="4"/>
                <c:pt idx="0">
                  <c:v>Cspire/Cellular South</c:v>
                </c:pt>
                <c:pt idx="1">
                  <c:v>Pinebelt</c:v>
                </c:pt>
                <c:pt idx="2">
                  <c:v>SouthernLINC</c:v>
                </c:pt>
                <c:pt idx="3">
                  <c:v>Sprint</c:v>
                </c:pt>
              </c:strCache>
            </c:strRef>
          </c:cat>
          <c:val>
            <c:numRef>
              <c:f>'[Chart in Microsoft PowerPoint]Sheet1'!$C$2:$C$5</c:f>
              <c:numCache>
                <c:formatCode>#,##0.00</c:formatCode>
                <c:ptCount val="4"/>
                <c:pt idx="0" formatCode="&quot;$&quot;#,##0.00_);[Red]\(&quot;$&quot;#,##0.00\)">
                  <c:v>377132.77</c:v>
                </c:pt>
                <c:pt idx="1">
                  <c:v>75069.08</c:v>
                </c:pt>
                <c:pt idx="2">
                  <c:v>433812.37</c:v>
                </c:pt>
                <c:pt idx="3">
                  <c:v>274348.90999999997</c:v>
                </c:pt>
              </c:numCache>
            </c:numRef>
          </c:val>
          <c:extLst>
            <c:ext xmlns:c16="http://schemas.microsoft.com/office/drawing/2014/chart" uri="{C3380CC4-5D6E-409C-BE32-E72D297353CC}">
              <c16:uniqueId val="{00000000-3BB8-426C-BF40-D9914F1B4B6D}"/>
            </c:ext>
          </c:extLst>
        </c:ser>
        <c:ser>
          <c:idx val="2"/>
          <c:order val="2"/>
          <c:tx>
            <c:strRef>
              <c:f>'[Chart in Microsoft PowerPoint]Sheet1'!$D$1</c:f>
              <c:strCache>
                <c:ptCount val="1"/>
                <c:pt idx="0">
                  <c:v>FYE21 Plan</c:v>
                </c:pt>
              </c:strCache>
            </c:strRef>
          </c:tx>
          <c:spPr>
            <a:solidFill>
              <a:schemeClr val="accent3"/>
            </a:solidFill>
            <a:ln>
              <a:noFill/>
            </a:ln>
            <a:effectLst/>
          </c:spPr>
          <c:invertIfNegative val="0"/>
          <c:dLbls>
            <c:numFmt formatCode="&quot;$&quot;#,##0.00_);[Red]\(&quot;$&quot;#,##0.00\)" sourceLinked="0"/>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 in Microsoft PowerPoint]Sheet1'!$A$2:$A$5</c:f>
              <c:strCache>
                <c:ptCount val="4"/>
                <c:pt idx="0">
                  <c:v>Cspire/Cellular South</c:v>
                </c:pt>
                <c:pt idx="1">
                  <c:v>Pinebelt</c:v>
                </c:pt>
                <c:pt idx="2">
                  <c:v>SouthernLINC</c:v>
                </c:pt>
                <c:pt idx="3">
                  <c:v>Sprint</c:v>
                </c:pt>
              </c:strCache>
            </c:strRef>
          </c:cat>
          <c:val>
            <c:numRef>
              <c:f>'[Chart in Microsoft PowerPoint]Sheet1'!$D$2:$D$5</c:f>
              <c:numCache>
                <c:formatCode>#,##0.00</c:formatCode>
                <c:ptCount val="4"/>
                <c:pt idx="0" formatCode="&quot;$&quot;#,##0.00_);[Red]\(&quot;$&quot;#,##0.00\)">
                  <c:v>508800</c:v>
                </c:pt>
                <c:pt idx="1">
                  <c:v>88540</c:v>
                </c:pt>
                <c:pt idx="2">
                  <c:v>791240</c:v>
                </c:pt>
                <c:pt idx="3">
                  <c:v>747843.4</c:v>
                </c:pt>
              </c:numCache>
            </c:numRef>
          </c:val>
          <c:extLst>
            <c:ext xmlns:c16="http://schemas.microsoft.com/office/drawing/2014/chart" uri="{C3380CC4-5D6E-409C-BE32-E72D297353CC}">
              <c16:uniqueId val="{00000001-3BB8-426C-BF40-D9914F1B4B6D}"/>
            </c:ext>
          </c:extLst>
        </c:ser>
        <c:dLbls>
          <c:dLblPos val="outEnd"/>
          <c:showLegendKey val="0"/>
          <c:showVal val="1"/>
          <c:showCatName val="0"/>
          <c:showSerName val="0"/>
          <c:showPercent val="0"/>
          <c:showBubbleSize val="0"/>
        </c:dLbls>
        <c:gapWidth val="444"/>
        <c:overlap val="-90"/>
        <c:axId val="445216720"/>
        <c:axId val="445215736"/>
        <c:extLst>
          <c:ext xmlns:c15="http://schemas.microsoft.com/office/drawing/2012/chart" uri="{02D57815-91ED-43cb-92C2-25804820EDAC}">
            <c15:filteredBarSeries>
              <c15:ser>
                <c:idx val="0"/>
                <c:order val="0"/>
                <c:tx>
                  <c:strRef>
                    <c:extLst>
                      <c:ext uri="{02D57815-91ED-43cb-92C2-25804820EDAC}">
                        <c15:formulaRef>
                          <c15:sqref>'[Chart in Microsoft PowerPoint]Sheet1'!$B$1</c15:sqref>
                        </c15:formulaRef>
                      </c:ext>
                    </c:extLst>
                    <c:strCache>
                      <c:ptCount val="1"/>
                      <c:pt idx="0">
                        <c:v>FYE20 Approved</c:v>
                      </c:pt>
                    </c:strCache>
                  </c:strRef>
                </c:tx>
                <c:spPr>
                  <a:solidFill>
                    <a:schemeClr val="accent1"/>
                  </a:solidFill>
                  <a:ln>
                    <a:noFill/>
                  </a:ln>
                  <a:effectLst/>
                </c:spPr>
                <c:invertIfNegative val="0"/>
                <c:dLbls>
                  <c:numFmt formatCode="&quot;$&quot;#,##0.00_);[Red]\(&quot;$&quot;#,##0.00\)" sourceLinked="0"/>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'[Chart in Microsoft PowerPoint]Sheet1'!$A$2:$A$5</c15:sqref>
                        </c15:formulaRef>
                      </c:ext>
                    </c:extLst>
                    <c:strCache>
                      <c:ptCount val="4"/>
                      <c:pt idx="0">
                        <c:v>Cspire/Cellular South</c:v>
                      </c:pt>
                      <c:pt idx="1">
                        <c:v>Pinebelt</c:v>
                      </c:pt>
                      <c:pt idx="2">
                        <c:v>SouthernLINC</c:v>
                      </c:pt>
                      <c:pt idx="3">
                        <c:v>Sprint</c:v>
                      </c:pt>
                    </c:strCache>
                  </c:strRef>
                </c:cat>
                <c:val>
                  <c:numRef>
                    <c:extLst>
                      <c:ext uri="{02D57815-91ED-43cb-92C2-25804820EDAC}">
                        <c15:formulaRef>
                          <c15:sqref>'[Chart in Microsoft PowerPoint]Sheet1'!$B$2:$B$5</c15:sqref>
                        </c15:formulaRef>
                      </c:ext>
                    </c:extLst>
                    <c:numCache>
                      <c:formatCode>#,##0.00</c:formatCode>
                      <c:ptCount val="4"/>
                      <c:pt idx="0" formatCode="&quot;$&quot;#,##0.00_);[Red]\(&quot;$&quot;#,##0.00\)">
                        <c:v>587440</c:v>
                      </c:pt>
                      <c:pt idx="1">
                        <c:v>91240</c:v>
                      </c:pt>
                      <c:pt idx="2">
                        <c:v>779040</c:v>
                      </c:pt>
                      <c:pt idx="3">
                        <c:v>733783.76</c:v>
                      </c:pt>
                    </c:numCache>
                  </c:numRef>
                </c:val>
                <c:extLst>
                  <c:ext xmlns:c16="http://schemas.microsoft.com/office/drawing/2014/chart" uri="{C3380CC4-5D6E-409C-BE32-E72D297353CC}">
                    <c16:uniqueId val="{00000002-3BB8-426C-BF40-D9914F1B4B6D}"/>
                  </c:ext>
                </c:extLst>
              </c15:ser>
            </c15:filteredBarSeries>
          </c:ext>
        </c:extLst>
      </c:barChart>
      <c:catAx>
        <c:axId val="44521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crossAx val="445215736"/>
        <c:crosses val="autoZero"/>
        <c:auto val="1"/>
        <c:lblAlgn val="ctr"/>
        <c:lblOffset val="100"/>
        <c:noMultiLvlLbl val="0"/>
      </c:catAx>
      <c:valAx>
        <c:axId val="445215736"/>
        <c:scaling>
          <c:orientation val="minMax"/>
        </c:scaling>
        <c:delete val="1"/>
        <c:axPos val="l"/>
        <c:numFmt formatCode="&quot;$&quot;#,##0.00_);[Red]\(&quot;$&quot;#,##0.00\)" sourceLinked="1"/>
        <c:majorTickMark val="none"/>
        <c:minorTickMark val="none"/>
        <c:tickLblPos val="nextTo"/>
        <c:crossAx val="4452167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noFill/>
    <a:ln>
      <a:noFill/>
    </a:ln>
    <a:effectLst/>
  </c:spPr>
  <c:txPr>
    <a:bodyPr/>
    <a:lstStyle/>
    <a:p>
      <a:pPr>
        <a:defRPr baseline="0">
          <a:latin typeface="Times New Roman" panose="02020603050405020304"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r>
              <a:rPr lang="en-US"/>
              <a:t>Cost Recovery - ALL</a:t>
            </a:r>
          </a:p>
          <a:p>
            <a:pPr>
              <a:defRPr/>
            </a:pPr>
            <a:r>
              <a:rPr lang="en-US" sz="1200" b="0"/>
              <a:t>Previous year's Actual versus Current Year's plan</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E334-4272-9010-925A04738263}"/>
              </c:ext>
            </c:extLst>
          </c:dPt>
          <c:dPt>
            <c:idx val="1"/>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3-E334-4272-9010-925A04738263}"/>
              </c:ext>
            </c:extLst>
          </c:dPt>
          <c:dLbls>
            <c:numFmt formatCode="&quot;$&quot;#,##0.00_);[Red]\(&quot;$&quot;#,##0.00\)" sourceLinked="0"/>
            <c:spPr>
              <a:noFill/>
              <a:ln>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'[Chart in Microsoft PowerPoint]Sheet1'!$C$1:$D$1</c:f>
              <c:strCache>
                <c:ptCount val="2"/>
                <c:pt idx="0">
                  <c:v>FYE20 Actual</c:v>
                </c:pt>
                <c:pt idx="1">
                  <c:v>FYE21 Plan</c:v>
                </c:pt>
              </c:strCache>
            </c:strRef>
          </c:cat>
          <c:val>
            <c:numRef>
              <c:f>'[Chart in Microsoft PowerPoint]Sheet1'!$C$6:$D$6</c:f>
              <c:numCache>
                <c:formatCode>"$"#,##0.00_);[Red]\("$"#,##0.00\)</c:formatCode>
                <c:ptCount val="2"/>
                <c:pt idx="0">
                  <c:v>1160363.1299999999</c:v>
                </c:pt>
                <c:pt idx="1">
                  <c:v>2136423.4</c:v>
                </c:pt>
              </c:numCache>
            </c:numRef>
          </c:val>
          <c:extLst xmlns:c15="http://schemas.microsoft.com/office/drawing/2012/chart">
            <c:ext xmlns:c16="http://schemas.microsoft.com/office/drawing/2014/chart" uri="{C3380CC4-5D6E-409C-BE32-E72D297353CC}">
              <c16:uniqueId val="{00000004-E334-4272-9010-925A04738263}"/>
            </c:ext>
          </c:extLst>
        </c:ser>
        <c:dLbls>
          <c:dLblPos val="outEnd"/>
          <c:showLegendKey val="0"/>
          <c:showVal val="1"/>
          <c:showCatName val="0"/>
          <c:showSerName val="0"/>
          <c:showPercent val="0"/>
          <c:showBubbleSize val="0"/>
        </c:dLbls>
        <c:gapWidth val="444"/>
        <c:overlap val="-90"/>
        <c:axId val="445216720"/>
        <c:axId val="445215736"/>
        <c:extLst/>
      </c:barChart>
      <c:catAx>
        <c:axId val="44521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Times New Roman" panose="02020603050405020304" pitchFamily="18" charset="0"/>
                <a:ea typeface="+mn-ea"/>
                <a:cs typeface="+mn-cs"/>
              </a:defRPr>
            </a:pPr>
            <a:endParaRPr lang="en-US"/>
          </a:p>
        </c:txPr>
        <c:crossAx val="445215736"/>
        <c:crosses val="autoZero"/>
        <c:auto val="1"/>
        <c:lblAlgn val="ctr"/>
        <c:lblOffset val="100"/>
        <c:noMultiLvlLbl val="0"/>
      </c:catAx>
      <c:valAx>
        <c:axId val="445215736"/>
        <c:scaling>
          <c:orientation val="minMax"/>
        </c:scaling>
        <c:delete val="1"/>
        <c:axPos val="l"/>
        <c:numFmt formatCode="&quot;$&quot;#,##0.00_);[Red]\(&quot;$&quot;#,##0.00\)" sourceLinked="1"/>
        <c:majorTickMark val="none"/>
        <c:minorTickMark val="none"/>
        <c:tickLblPos val="nextTo"/>
        <c:crossAx val="445216720"/>
        <c:crosses val="autoZero"/>
        <c:crossBetween val="between"/>
      </c:valAx>
      <c:spPr>
        <a:noFill/>
        <a:ln>
          <a:noFill/>
        </a:ln>
        <a:effectLst/>
      </c:spPr>
    </c:plotArea>
    <c:plotVisOnly val="1"/>
    <c:dispBlanksAs val="gap"/>
    <c:showDLblsOverMax val="0"/>
  </c:chart>
  <c:spPr>
    <a:noFill/>
    <a:ln>
      <a:noFill/>
    </a:ln>
    <a:effectLst/>
  </c:spPr>
  <c:txPr>
    <a:bodyPr/>
    <a:lstStyle/>
    <a:p>
      <a:pPr>
        <a:defRPr baseline="0">
          <a:latin typeface="Times New Roman" panose="020206030504050203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800" dirty="0">
                <a:solidFill>
                  <a:schemeClr val="tx1"/>
                </a:solidFill>
                <a:latin typeface="Times New Roman" panose="02020603050405020304" pitchFamily="18" charset="0"/>
                <a:cs typeface="Times New Roman" panose="02020603050405020304" pitchFamily="18" charset="0"/>
              </a:rPr>
              <a:t>Allocation of 9-1-1 Fund</a:t>
            </a:r>
          </a:p>
          <a:p>
            <a:pPr>
              <a:defRPr sz="2800">
                <a:solidFill>
                  <a:schemeClr val="tx1"/>
                </a:solidFill>
                <a:latin typeface="Times New Roman" panose="02020603050405020304" pitchFamily="18" charset="0"/>
                <a:cs typeface="Times New Roman" panose="02020603050405020304" pitchFamily="18" charset="0"/>
              </a:defRPr>
            </a:pPr>
            <a:r>
              <a:rPr lang="en-US" sz="2800" baseline="0" dirty="0">
                <a:solidFill>
                  <a:schemeClr val="tx1"/>
                </a:solidFill>
                <a:latin typeface="Times New Roman" panose="02020603050405020304" pitchFamily="18" charset="0"/>
                <a:cs typeface="Times New Roman" panose="02020603050405020304" pitchFamily="18" charset="0"/>
              </a:rPr>
              <a:t>FY 2021</a:t>
            </a:r>
            <a:endParaRPr lang="en-US" sz="280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3203172716617967E-2"/>
          <c:y val="1.7470300489168415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view3D>
      <c:rotX val="75"/>
      <c:rotY val="65"/>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362045392398136E-3"/>
          <c:y val="0"/>
          <c:w val="0.89975746725260652"/>
          <c:h val="1"/>
        </c:manualLayout>
      </c:layout>
      <c:pie3DChart>
        <c:varyColors val="1"/>
        <c:ser>
          <c:idx val="0"/>
          <c:order val="0"/>
          <c:tx>
            <c:strRef>
              <c:f>'fund allocation'!$X$2</c:f>
              <c:strCache>
                <c:ptCount val="1"/>
                <c:pt idx="0">
                  <c:v>Jun-20</c:v>
                </c:pt>
              </c:strCache>
            </c:strRef>
          </c:tx>
          <c:explosion val="8"/>
          <c:dPt>
            <c:idx val="0"/>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D8E-4A28-8022-69174902DC29}"/>
              </c:ext>
            </c:extLst>
          </c:dPt>
          <c:dPt>
            <c:idx val="1"/>
            <c:bubble3D val="0"/>
            <c:spPr>
              <a:solidFill>
                <a:srgbClr val="00206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D8E-4A28-8022-69174902DC29}"/>
              </c:ext>
            </c:extLst>
          </c:dPt>
          <c:dPt>
            <c:idx val="2"/>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9D8E-4A28-8022-69174902DC29}"/>
              </c:ext>
            </c:extLst>
          </c:dPt>
          <c:dPt>
            <c:idx val="3"/>
            <c:bubble3D val="0"/>
            <c:spPr>
              <a:solidFill>
                <a:srgbClr val="00964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D8E-4A28-8022-69174902DC29}"/>
              </c:ext>
            </c:extLst>
          </c:dPt>
          <c:dLbls>
            <c:dLbl>
              <c:idx val="0"/>
              <c:layout>
                <c:manualLayout>
                  <c:x val="-3.9196033637716073E-4"/>
                  <c:y val="-1.4150943396226454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D5788E11-0031-4B6E-82A2-E16D7C1F510D}" type="CATEGORYNAME">
                      <a:rPr lang="en-US" smtClean="0">
                        <a:solidFill>
                          <a:schemeClr val="tx1"/>
                        </a:solidFill>
                      </a:rPr>
                      <a:pPr>
                        <a:defRPr sz="2000">
                          <a:solidFill>
                            <a:schemeClr val="tx1"/>
                          </a:solidFill>
                          <a:latin typeface="Times New Roman" panose="02020603050405020304" pitchFamily="18" charset="0"/>
                          <a:cs typeface="Times New Roman" panose="02020603050405020304" pitchFamily="18" charset="0"/>
                        </a:defRPr>
                      </a:pPr>
                      <a:t>[CATEGORY NAME]</a:t>
                    </a:fld>
                    <a:r>
                      <a:rPr lang="en-US" baseline="0" dirty="0">
                        <a:solidFill>
                          <a:schemeClr val="tx1"/>
                        </a:solidFill>
                      </a:rPr>
                      <a:t>, $313,259.37</a:t>
                    </a:r>
                  </a:p>
                  <a:p>
                    <a:pPr>
                      <a:defRPr sz="2000">
                        <a:solidFill>
                          <a:schemeClr val="tx1"/>
                        </a:solidFill>
                        <a:latin typeface="Times New Roman" panose="02020603050405020304" pitchFamily="18" charset="0"/>
                        <a:cs typeface="Times New Roman" panose="02020603050405020304" pitchFamily="18" charset="0"/>
                      </a:defRPr>
                    </a:pPr>
                    <a:r>
                      <a:rPr lang="en-US" baseline="0" dirty="0">
                        <a:solidFill>
                          <a:schemeClr val="tx1"/>
                        </a:solidFill>
                      </a:rPr>
                      <a:t>1%</a:t>
                    </a:r>
                  </a:p>
                </c:rich>
              </c:tx>
              <c:numFmt formatCode="&quot;$&quot;#,##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5605915595661288"/>
                      <c:h val="0.21397851015478411"/>
                    </c:manualLayout>
                  </c15:layout>
                  <c15:dlblFieldTable/>
                  <c15:showDataLabelsRange val="0"/>
                </c:ext>
                <c:ext xmlns:c16="http://schemas.microsoft.com/office/drawing/2014/chart" uri="{C3380CC4-5D6E-409C-BE32-E72D297353CC}">
                  <c16:uniqueId val="{00000001-9D8E-4A28-8022-69174902DC29}"/>
                </c:ext>
              </c:extLst>
            </c:dLbl>
            <c:dLbl>
              <c:idx val="1"/>
              <c:layout>
                <c:manualLayout>
                  <c:x val="-1.1583476143573248E-2"/>
                  <c:y val="-5.7870370370370371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baseline="0" dirty="0">
                        <a:solidFill>
                          <a:schemeClr val="tx1"/>
                        </a:solidFill>
                      </a:rPr>
                      <a:t>Reserve for CMRS Providers, </a:t>
                    </a:r>
                  </a:p>
                  <a:p>
                    <a:pPr>
                      <a:defRPr sz="2000">
                        <a:solidFill>
                          <a:schemeClr val="tx1"/>
                        </a:solidFill>
                        <a:latin typeface="Times New Roman" panose="02020603050405020304" pitchFamily="18" charset="0"/>
                        <a:cs typeface="Times New Roman" panose="02020603050405020304" pitchFamily="18" charset="0"/>
                      </a:defRPr>
                    </a:pPr>
                    <a:r>
                      <a:rPr lang="en-US" baseline="0" dirty="0">
                        <a:solidFill>
                          <a:schemeClr val="tx1"/>
                        </a:solidFill>
                      </a:rPr>
                      <a:t>$4,918,172.13</a:t>
                    </a:r>
                  </a:p>
                  <a:p>
                    <a:pPr>
                      <a:defRPr sz="2000">
                        <a:solidFill>
                          <a:schemeClr val="tx1"/>
                        </a:solidFill>
                        <a:latin typeface="Times New Roman" panose="02020603050405020304" pitchFamily="18" charset="0"/>
                        <a:cs typeface="Times New Roman" panose="02020603050405020304" pitchFamily="18" charset="0"/>
                      </a:defRPr>
                    </a:pPr>
                    <a:r>
                      <a:rPr lang="en-US" baseline="0" dirty="0">
                        <a:solidFill>
                          <a:schemeClr val="tx1"/>
                        </a:solidFill>
                      </a:rPr>
                      <a:t>13%</a:t>
                    </a:r>
                  </a:p>
                </c:rich>
              </c:tx>
              <c:numFmt formatCode="&quot;$&quot;#,##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352412022249929"/>
                      <c:h val="0.22489744796051436"/>
                    </c:manualLayout>
                  </c15:layout>
                  <c15:showDataLabelsRange val="0"/>
                </c:ext>
                <c:ext xmlns:c16="http://schemas.microsoft.com/office/drawing/2014/chart" uri="{C3380CC4-5D6E-409C-BE32-E72D297353CC}">
                  <c16:uniqueId val="{00000003-9D8E-4A28-8022-69174902DC29}"/>
                </c:ext>
              </c:extLst>
            </c:dLbl>
            <c:dLbl>
              <c:idx val="2"/>
              <c:layout>
                <c:manualLayout>
                  <c:x val="3.2861599334537653E-2"/>
                  <c:y val="-8.1294501119749965E-2"/>
                </c:manualLayout>
              </c:layout>
              <c:tx>
                <c:rich>
                  <a:bodyPr/>
                  <a:lstStyle/>
                  <a:p>
                    <a:fld id="{361DB9C4-21F8-4343-A3D9-6C54518BB1BE}" type="CATEGORYNAME">
                      <a:rPr lang="en-US"/>
                      <a:pPr/>
                      <a:t>[CATEGORY NAME]</a:t>
                    </a:fld>
                    <a:r>
                      <a:rPr lang="en-US" baseline="0" dirty="0"/>
                      <a:t>,</a:t>
                    </a:r>
                  </a:p>
                  <a:p>
                    <a:r>
                      <a:rPr lang="en-US" baseline="0" dirty="0"/>
                      <a:t>$249,600.00</a:t>
                    </a:r>
                  </a:p>
                  <a:p>
                    <a:r>
                      <a:rPr lang="en-US" baseline="0" dirty="0"/>
                      <a:t>.07%</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D8E-4A28-8022-69174902DC29}"/>
                </c:ext>
              </c:extLst>
            </c:dLbl>
            <c:dLbl>
              <c:idx val="3"/>
              <c:layout>
                <c:manualLayout>
                  <c:x val="0.18916195567905053"/>
                  <c:y val="8.5924130749379601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BCEC7742-8402-4315-918D-A78B501A4963}" type="CATEGORYNAME">
                      <a:rPr lang="en-US" dirty="0">
                        <a:solidFill>
                          <a:schemeClr val="tx1"/>
                        </a:solidFill>
                      </a:rPr>
                      <a:pPr>
                        <a:defRPr sz="2000">
                          <a:solidFill>
                            <a:schemeClr val="tx1"/>
                          </a:solidFill>
                          <a:latin typeface="Times New Roman" panose="02020603050405020304" pitchFamily="18" charset="0"/>
                          <a:cs typeface="Times New Roman" panose="02020603050405020304" pitchFamily="18" charset="0"/>
                        </a:defRPr>
                      </a:pPr>
                      <a:t>[CATEGORY NAME]</a:t>
                    </a:fld>
                    <a:r>
                      <a:rPr lang="en-US" baseline="0" dirty="0">
                        <a:solidFill>
                          <a:schemeClr val="tx1"/>
                        </a:solidFill>
                      </a:rPr>
                      <a:t>, $31,528,254.82</a:t>
                    </a:r>
                  </a:p>
                  <a:p>
                    <a:pPr>
                      <a:defRPr sz="2000">
                        <a:solidFill>
                          <a:schemeClr val="tx1"/>
                        </a:solidFill>
                        <a:latin typeface="Times New Roman" panose="02020603050405020304" pitchFamily="18" charset="0"/>
                        <a:cs typeface="Times New Roman" panose="02020603050405020304" pitchFamily="18" charset="0"/>
                      </a:defRPr>
                    </a:pPr>
                    <a:r>
                      <a:rPr lang="en-US" baseline="0" dirty="0">
                        <a:solidFill>
                          <a:schemeClr val="tx1"/>
                        </a:solidFill>
                      </a:rPr>
                      <a:t>85%</a:t>
                    </a:r>
                  </a:p>
                </c:rich>
              </c:tx>
              <c:numFmt formatCode="&quot;$&quot;#,##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8286874932390504"/>
                      <c:h val="0.24455153601082882"/>
                    </c:manualLayout>
                  </c15:layout>
                  <c15:dlblFieldTable/>
                  <c15:showDataLabelsRange val="0"/>
                </c:ext>
                <c:ext xmlns:c16="http://schemas.microsoft.com/office/drawing/2014/chart" uri="{C3380CC4-5D6E-409C-BE32-E72D297353CC}">
                  <c16:uniqueId val="{00000007-9D8E-4A28-8022-69174902DC29}"/>
                </c:ext>
              </c:extLst>
            </c:dLbl>
            <c:numFmt formatCode="&quot;$&quot;#,##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'fund allocation'!$W$3:$W$6</c:f>
              <c:strCache>
                <c:ptCount val="4"/>
                <c:pt idx="0">
                  <c:v>Administrative Allowance</c:v>
                </c:pt>
                <c:pt idx="1">
                  <c:v>Reserve from CMRS Providers</c:v>
                </c:pt>
                <c:pt idx="2">
                  <c:v>Reserve for Examiners</c:v>
                </c:pt>
                <c:pt idx="3">
                  <c:v>Distributions to ECDs</c:v>
                </c:pt>
              </c:strCache>
            </c:strRef>
          </c:cat>
          <c:val>
            <c:numRef>
              <c:f>'fund allocation'!$X$3:$X$6</c:f>
              <c:numCache>
                <c:formatCode>_("$"* #,##0.00_);_("$"* \(#,##0.00\);_("$"* "-"??_);_(@_)</c:formatCode>
                <c:ptCount val="4"/>
                <c:pt idx="0">
                  <c:v>1242205.6499999999</c:v>
                </c:pt>
                <c:pt idx="1">
                  <c:v>19502628.68</c:v>
                </c:pt>
                <c:pt idx="2">
                  <c:v>780800</c:v>
                </c:pt>
                <c:pt idx="3">
                  <c:v>103379622.36</c:v>
                </c:pt>
              </c:numCache>
            </c:numRef>
          </c:val>
          <c:extLst>
            <c:ext xmlns:c16="http://schemas.microsoft.com/office/drawing/2014/chart" uri="{C3380CC4-5D6E-409C-BE32-E72D297353CC}">
              <c16:uniqueId val="{00000008-9D8E-4A28-8022-69174902DC29}"/>
            </c:ext>
          </c:extLst>
        </c:ser>
        <c:ser>
          <c:idx val="1"/>
          <c:order val="1"/>
          <c:tx>
            <c:strRef>
              <c:f>'fund allocation'!$Y$2</c:f>
              <c:strCache>
                <c:ptCount val="1"/>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9-E2D6-4471-BD12-8BC2D42959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B-E2D6-4471-BD12-8BC2D42959B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D-E2D6-4471-BD12-8BC2D42959B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F-E2D6-4471-BD12-8BC2D42959B8}"/>
              </c:ext>
            </c:extLst>
          </c:dPt>
          <c:cat>
            <c:strRef>
              <c:f>'fund allocation'!$W$3:$W$6</c:f>
              <c:strCache>
                <c:ptCount val="4"/>
                <c:pt idx="0">
                  <c:v>Administrative Allowance</c:v>
                </c:pt>
                <c:pt idx="1">
                  <c:v>Reserve from CMRS Providers</c:v>
                </c:pt>
                <c:pt idx="2">
                  <c:v>Reserve for Examiners</c:v>
                </c:pt>
                <c:pt idx="3">
                  <c:v>Distributions to ECDs</c:v>
                </c:pt>
              </c:strCache>
            </c:strRef>
          </c:cat>
          <c:val>
            <c:numRef>
              <c:f>'fund allocation'!$Y$3:$Y$6</c:f>
              <c:numCache>
                <c:formatCode>0.00%</c:formatCode>
                <c:ptCount val="4"/>
                <c:pt idx="0" formatCode="0%">
                  <c:v>0.01</c:v>
                </c:pt>
                <c:pt idx="1">
                  <c:v>0.154</c:v>
                </c:pt>
                <c:pt idx="2" formatCode="0.000%">
                  <c:v>5.9999999999999995E-4</c:v>
                </c:pt>
                <c:pt idx="3" formatCode="0%">
                  <c:v>0.83199999999999996</c:v>
                </c:pt>
              </c:numCache>
            </c:numRef>
          </c:val>
          <c:extLst>
            <c:ext xmlns:c16="http://schemas.microsoft.com/office/drawing/2014/chart" uri="{C3380CC4-5D6E-409C-BE32-E72D297353CC}">
              <c16:uniqueId val="{00000008-0941-42B1-9EF2-DF52F819848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38100" cap="flat" cmpd="sng" algn="ctr">
      <a:solidFill>
        <a:sysClr val="windowText" lastClr="000000"/>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Gotham" panose="02000504050000020004" pitchFamily="2" charset="0"/>
                <a:ea typeface="+mn-ea"/>
                <a:cs typeface="+mn-cs"/>
              </a:defRPr>
            </a:pPr>
            <a:r>
              <a:rPr lang="en-US">
                <a:latin typeface="Gotham" panose="02000504050000020004" pitchFamily="2" charset="0"/>
              </a:rPr>
              <a:t>tOP</a:t>
            </a:r>
            <a:r>
              <a:rPr lang="en-US" baseline="0">
                <a:latin typeface="Gotham" panose="02000504050000020004" pitchFamily="2" charset="0"/>
              </a:rPr>
              <a:t> Five Text for 9-1-1 PSAPS</a:t>
            </a:r>
          </a:p>
          <a:p>
            <a:pPr>
              <a:defRPr>
                <a:latin typeface="Gotham" panose="02000504050000020004" pitchFamily="2" charset="0"/>
              </a:defRPr>
            </a:pPr>
            <a:r>
              <a:rPr lang="en-US" baseline="0">
                <a:latin typeface="Gotham" panose="02000504050000020004" pitchFamily="2" charset="0"/>
              </a:rPr>
              <a:t>Novemer 1 - December 31, 2020</a:t>
            </a:r>
            <a:endParaRPr lang="en-US">
              <a:latin typeface="Gotham" panose="02000504050000020004" pitchFamily="2" charset="0"/>
            </a:endParaRP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Gotham" panose="02000504050000020004" pitchFamily="2" charset="0"/>
              <a:ea typeface="+mn-ea"/>
              <a:cs typeface="+mn-cs"/>
            </a:defRPr>
          </a:pPr>
          <a:endParaRPr lang="en-US"/>
        </a:p>
      </c:txPr>
    </c:title>
    <c:autoTitleDeleted val="0"/>
    <c:plotArea>
      <c:layout/>
      <c:barChart>
        <c:barDir val="col"/>
        <c:grouping val="stacked"/>
        <c:varyColors val="0"/>
        <c:ser>
          <c:idx val="0"/>
          <c:order val="0"/>
          <c:tx>
            <c:strRef>
              <c:f>AlabamaTextCounts_byDir_byPsap_!$C$1</c:f>
              <c:strCache>
                <c:ptCount val="1"/>
                <c:pt idx="0">
                  <c:v>Inbound</c:v>
                </c:pt>
              </c:strCache>
            </c:strRef>
          </c:tx>
          <c:spPr>
            <a:solidFill>
              <a:schemeClr val="accent6"/>
            </a:solidFill>
            <a:ln>
              <a:noFill/>
            </a:ln>
            <a:effectLst/>
          </c:spPr>
          <c:invertIfNegative val="0"/>
          <c:cat>
            <c:strRef>
              <c:f>AlabamaTextCounts_byDir_byPsap_!$B$2:$B$6</c:f>
              <c:strCache>
                <c:ptCount val="5"/>
                <c:pt idx="0">
                  <c:v>Baldwin</c:v>
                </c:pt>
                <c:pt idx="1">
                  <c:v>Walker</c:v>
                </c:pt>
                <c:pt idx="2">
                  <c:v>Mobile</c:v>
                </c:pt>
                <c:pt idx="3">
                  <c:v>Calhoun</c:v>
                </c:pt>
                <c:pt idx="4">
                  <c:v>Jefferson</c:v>
                </c:pt>
              </c:strCache>
            </c:strRef>
          </c:cat>
          <c:val>
            <c:numRef>
              <c:f>AlabamaTextCounts_byDir_byPsap_!$C$2:$C$6</c:f>
              <c:numCache>
                <c:formatCode>General</c:formatCode>
                <c:ptCount val="5"/>
                <c:pt idx="0">
                  <c:v>49</c:v>
                </c:pt>
                <c:pt idx="1">
                  <c:v>36</c:v>
                </c:pt>
                <c:pt idx="2">
                  <c:v>105</c:v>
                </c:pt>
                <c:pt idx="3">
                  <c:v>570</c:v>
                </c:pt>
                <c:pt idx="4">
                  <c:v>67</c:v>
                </c:pt>
              </c:numCache>
            </c:numRef>
          </c:val>
          <c:extLst>
            <c:ext xmlns:c16="http://schemas.microsoft.com/office/drawing/2014/chart" uri="{C3380CC4-5D6E-409C-BE32-E72D297353CC}">
              <c16:uniqueId val="{00000000-70FD-4A60-8899-C6D749BB0BCC}"/>
            </c:ext>
          </c:extLst>
        </c:ser>
        <c:ser>
          <c:idx val="1"/>
          <c:order val="1"/>
          <c:tx>
            <c:strRef>
              <c:f>AlabamaTextCounts_byDir_byPsap_!$D$1</c:f>
              <c:strCache>
                <c:ptCount val="1"/>
                <c:pt idx="0">
                  <c:v>Outbound</c:v>
                </c:pt>
              </c:strCache>
            </c:strRef>
          </c:tx>
          <c:spPr>
            <a:solidFill>
              <a:schemeClr val="accent5"/>
            </a:solidFill>
            <a:ln>
              <a:noFill/>
            </a:ln>
            <a:effectLst/>
          </c:spPr>
          <c:invertIfNegative val="0"/>
          <c:dPt>
            <c:idx val="0"/>
            <c:invertIfNegative val="0"/>
            <c:bubble3D val="0"/>
            <c:extLst>
              <c:ext xmlns:c16="http://schemas.microsoft.com/office/drawing/2014/chart" uri="{C3380CC4-5D6E-409C-BE32-E72D297353CC}">
                <c16:uniqueId val="{00000001-70FD-4A60-8899-C6D749BB0BCC}"/>
              </c:ext>
            </c:extLst>
          </c:dPt>
          <c:cat>
            <c:strRef>
              <c:f>AlabamaTextCounts_byDir_byPsap_!$B$2:$B$6</c:f>
              <c:strCache>
                <c:ptCount val="5"/>
                <c:pt idx="0">
                  <c:v>Baldwin</c:v>
                </c:pt>
                <c:pt idx="1">
                  <c:v>Walker</c:v>
                </c:pt>
                <c:pt idx="2">
                  <c:v>Mobile</c:v>
                </c:pt>
                <c:pt idx="3">
                  <c:v>Calhoun</c:v>
                </c:pt>
                <c:pt idx="4">
                  <c:v>Jefferson</c:v>
                </c:pt>
              </c:strCache>
            </c:strRef>
          </c:cat>
          <c:val>
            <c:numRef>
              <c:f>AlabamaTextCounts_byDir_byPsap_!$D$2:$D$6</c:f>
              <c:numCache>
                <c:formatCode>General</c:formatCode>
                <c:ptCount val="5"/>
                <c:pt idx="0">
                  <c:v>1914</c:v>
                </c:pt>
                <c:pt idx="1">
                  <c:v>724</c:v>
                </c:pt>
                <c:pt idx="2">
                  <c:v>495</c:v>
                </c:pt>
                <c:pt idx="3">
                  <c:v>1</c:v>
                </c:pt>
                <c:pt idx="4">
                  <c:v>429</c:v>
                </c:pt>
              </c:numCache>
            </c:numRef>
          </c:val>
          <c:extLst>
            <c:ext xmlns:c16="http://schemas.microsoft.com/office/drawing/2014/chart" uri="{C3380CC4-5D6E-409C-BE32-E72D297353CC}">
              <c16:uniqueId val="{00000002-70FD-4A60-8899-C6D749BB0BCC}"/>
            </c:ext>
          </c:extLst>
        </c:ser>
        <c:dLbls>
          <c:showLegendKey val="0"/>
          <c:showVal val="0"/>
          <c:showCatName val="0"/>
          <c:showSerName val="0"/>
          <c:showPercent val="0"/>
          <c:showBubbleSize val="0"/>
        </c:dLbls>
        <c:gapWidth val="79"/>
        <c:overlap val="100"/>
        <c:axId val="1466404863"/>
        <c:axId val="1469381599"/>
      </c:barChart>
      <c:catAx>
        <c:axId val="1466404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1469381599"/>
        <c:crosses val="autoZero"/>
        <c:auto val="1"/>
        <c:lblAlgn val="ctr"/>
        <c:lblOffset val="100"/>
        <c:noMultiLvlLbl val="0"/>
      </c:catAx>
      <c:valAx>
        <c:axId val="1469381599"/>
        <c:scaling>
          <c:orientation val="minMax"/>
          <c:max val="3000"/>
          <c:min val="0"/>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6404863"/>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Gotham" panose="02000504050000020004" pitchFamily="2" charset="0"/>
                <a:ea typeface="+mn-ea"/>
                <a:cs typeface="+mn-cs"/>
              </a:defRPr>
            </a:pPr>
            <a:endParaRPr lang="en-US"/>
          </a:p>
        </c:txPr>
      </c:dTable>
      <c:spPr>
        <a:noFill/>
        <a:ln cmpd="dbl">
          <a:solidFill>
            <a:schemeClr val="bg1"/>
          </a:solid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Call Counts</a:t>
            </a:r>
          </a:p>
          <a:p>
            <a:pPr>
              <a:defRPr/>
            </a:pPr>
            <a:r>
              <a:rPr lang="en-US"/>
              <a:t>November 1 - December 31, 2020</a:t>
            </a:r>
          </a:p>
          <a:p>
            <a:pPr>
              <a:defRPr/>
            </a:pPr>
            <a:endParaRPr lang="en-US"/>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'Call Counts November 1 - Decemb'!$A$2:$A$62</c:f>
              <c:numCache>
                <c:formatCode>m/d/yyyy</c:formatCode>
                <c:ptCount val="61"/>
                <c:pt idx="0">
                  <c:v>44136</c:v>
                </c:pt>
                <c:pt idx="1">
                  <c:v>44137</c:v>
                </c:pt>
                <c:pt idx="2">
                  <c:v>44138</c:v>
                </c:pt>
                <c:pt idx="3">
                  <c:v>44139</c:v>
                </c:pt>
                <c:pt idx="4">
                  <c:v>44140</c:v>
                </c:pt>
                <c:pt idx="5">
                  <c:v>44141</c:v>
                </c:pt>
                <c:pt idx="6">
                  <c:v>44142</c:v>
                </c:pt>
                <c:pt idx="7">
                  <c:v>44143</c:v>
                </c:pt>
                <c:pt idx="8">
                  <c:v>44144</c:v>
                </c:pt>
                <c:pt idx="9">
                  <c:v>44145</c:v>
                </c:pt>
                <c:pt idx="10">
                  <c:v>44146</c:v>
                </c:pt>
                <c:pt idx="11">
                  <c:v>44147</c:v>
                </c:pt>
                <c:pt idx="12">
                  <c:v>44148</c:v>
                </c:pt>
                <c:pt idx="13">
                  <c:v>44149</c:v>
                </c:pt>
                <c:pt idx="14">
                  <c:v>44150</c:v>
                </c:pt>
                <c:pt idx="15">
                  <c:v>44151</c:v>
                </c:pt>
                <c:pt idx="16">
                  <c:v>44152</c:v>
                </c:pt>
                <c:pt idx="17">
                  <c:v>44153</c:v>
                </c:pt>
                <c:pt idx="18">
                  <c:v>44154</c:v>
                </c:pt>
                <c:pt idx="19">
                  <c:v>44155</c:v>
                </c:pt>
                <c:pt idx="20">
                  <c:v>44156</c:v>
                </c:pt>
                <c:pt idx="21">
                  <c:v>44157</c:v>
                </c:pt>
                <c:pt idx="22">
                  <c:v>44158</c:v>
                </c:pt>
                <c:pt idx="23">
                  <c:v>44159</c:v>
                </c:pt>
                <c:pt idx="24">
                  <c:v>44160</c:v>
                </c:pt>
                <c:pt idx="25">
                  <c:v>44161</c:v>
                </c:pt>
                <c:pt idx="26">
                  <c:v>44162</c:v>
                </c:pt>
                <c:pt idx="27">
                  <c:v>44163</c:v>
                </c:pt>
                <c:pt idx="28">
                  <c:v>44164</c:v>
                </c:pt>
                <c:pt idx="29">
                  <c:v>44165</c:v>
                </c:pt>
                <c:pt idx="30">
                  <c:v>44166</c:v>
                </c:pt>
                <c:pt idx="31">
                  <c:v>44167</c:v>
                </c:pt>
                <c:pt idx="32">
                  <c:v>44168</c:v>
                </c:pt>
                <c:pt idx="33">
                  <c:v>44169</c:v>
                </c:pt>
                <c:pt idx="34">
                  <c:v>44170</c:v>
                </c:pt>
                <c:pt idx="35">
                  <c:v>44171</c:v>
                </c:pt>
                <c:pt idx="36">
                  <c:v>44172</c:v>
                </c:pt>
                <c:pt idx="37">
                  <c:v>44173</c:v>
                </c:pt>
                <c:pt idx="38">
                  <c:v>44174</c:v>
                </c:pt>
                <c:pt idx="39">
                  <c:v>44175</c:v>
                </c:pt>
                <c:pt idx="40">
                  <c:v>44176</c:v>
                </c:pt>
                <c:pt idx="41">
                  <c:v>44177</c:v>
                </c:pt>
                <c:pt idx="42">
                  <c:v>44178</c:v>
                </c:pt>
                <c:pt idx="43">
                  <c:v>44179</c:v>
                </c:pt>
                <c:pt idx="44">
                  <c:v>44180</c:v>
                </c:pt>
                <c:pt idx="45">
                  <c:v>44181</c:v>
                </c:pt>
                <c:pt idx="46">
                  <c:v>44182</c:v>
                </c:pt>
                <c:pt idx="47">
                  <c:v>44183</c:v>
                </c:pt>
                <c:pt idx="48">
                  <c:v>44184</c:v>
                </c:pt>
                <c:pt idx="49">
                  <c:v>44185</c:v>
                </c:pt>
                <c:pt idx="50">
                  <c:v>44186</c:v>
                </c:pt>
                <c:pt idx="51">
                  <c:v>44187</c:v>
                </c:pt>
                <c:pt idx="52">
                  <c:v>44188</c:v>
                </c:pt>
                <c:pt idx="53">
                  <c:v>44189</c:v>
                </c:pt>
                <c:pt idx="54">
                  <c:v>44190</c:v>
                </c:pt>
                <c:pt idx="55">
                  <c:v>44191</c:v>
                </c:pt>
                <c:pt idx="56">
                  <c:v>44192</c:v>
                </c:pt>
                <c:pt idx="57">
                  <c:v>44193</c:v>
                </c:pt>
                <c:pt idx="58">
                  <c:v>44194</c:v>
                </c:pt>
                <c:pt idx="59">
                  <c:v>44195</c:v>
                </c:pt>
                <c:pt idx="60">
                  <c:v>44196</c:v>
                </c:pt>
              </c:numCache>
            </c:numRef>
          </c:cat>
          <c:val>
            <c:numRef>
              <c:f>'Call Counts November 1 - Decemb'!$B$2:$B$62</c:f>
              <c:numCache>
                <c:formatCode>General</c:formatCode>
                <c:ptCount val="61"/>
                <c:pt idx="0">
                  <c:v>11290</c:v>
                </c:pt>
                <c:pt idx="1">
                  <c:v>11048</c:v>
                </c:pt>
                <c:pt idx="2">
                  <c:v>11147</c:v>
                </c:pt>
                <c:pt idx="3">
                  <c:v>10741</c:v>
                </c:pt>
                <c:pt idx="4">
                  <c:v>10963</c:v>
                </c:pt>
                <c:pt idx="5">
                  <c:v>11788</c:v>
                </c:pt>
                <c:pt idx="6">
                  <c:v>11018</c:v>
                </c:pt>
                <c:pt idx="7">
                  <c:v>9765</c:v>
                </c:pt>
                <c:pt idx="8">
                  <c:v>11055</c:v>
                </c:pt>
                <c:pt idx="9">
                  <c:v>11346</c:v>
                </c:pt>
                <c:pt idx="10">
                  <c:v>11196</c:v>
                </c:pt>
                <c:pt idx="11">
                  <c:v>10655</c:v>
                </c:pt>
                <c:pt idx="12">
                  <c:v>12212</c:v>
                </c:pt>
                <c:pt idx="13">
                  <c:v>12145</c:v>
                </c:pt>
                <c:pt idx="14">
                  <c:v>10676</c:v>
                </c:pt>
                <c:pt idx="15">
                  <c:v>11340</c:v>
                </c:pt>
                <c:pt idx="16">
                  <c:v>11075</c:v>
                </c:pt>
                <c:pt idx="17">
                  <c:v>11211</c:v>
                </c:pt>
                <c:pt idx="18">
                  <c:v>11663</c:v>
                </c:pt>
                <c:pt idx="19">
                  <c:v>12351</c:v>
                </c:pt>
                <c:pt idx="20">
                  <c:v>12192</c:v>
                </c:pt>
                <c:pt idx="21">
                  <c:v>10567</c:v>
                </c:pt>
                <c:pt idx="22">
                  <c:v>11754</c:v>
                </c:pt>
                <c:pt idx="23">
                  <c:v>11859</c:v>
                </c:pt>
                <c:pt idx="24">
                  <c:v>11986</c:v>
                </c:pt>
                <c:pt idx="25">
                  <c:v>10135</c:v>
                </c:pt>
                <c:pt idx="26">
                  <c:v>11436</c:v>
                </c:pt>
                <c:pt idx="27">
                  <c:v>10628</c:v>
                </c:pt>
                <c:pt idx="28">
                  <c:v>10047</c:v>
                </c:pt>
                <c:pt idx="29">
                  <c:v>11170</c:v>
                </c:pt>
                <c:pt idx="30">
                  <c:v>9827</c:v>
                </c:pt>
                <c:pt idx="31">
                  <c:v>11051</c:v>
                </c:pt>
                <c:pt idx="32">
                  <c:v>11586</c:v>
                </c:pt>
                <c:pt idx="33">
                  <c:v>11909</c:v>
                </c:pt>
                <c:pt idx="34">
                  <c:v>11343</c:v>
                </c:pt>
                <c:pt idx="35">
                  <c:v>10250</c:v>
                </c:pt>
                <c:pt idx="36">
                  <c:v>11161</c:v>
                </c:pt>
                <c:pt idx="37">
                  <c:v>11241</c:v>
                </c:pt>
                <c:pt idx="38">
                  <c:v>11471</c:v>
                </c:pt>
                <c:pt idx="39">
                  <c:v>12150</c:v>
                </c:pt>
                <c:pt idx="40">
                  <c:v>12308</c:v>
                </c:pt>
                <c:pt idx="41">
                  <c:v>11843</c:v>
                </c:pt>
                <c:pt idx="42">
                  <c:v>10731</c:v>
                </c:pt>
                <c:pt idx="43">
                  <c:v>11971</c:v>
                </c:pt>
                <c:pt idx="44">
                  <c:v>11077</c:v>
                </c:pt>
                <c:pt idx="45">
                  <c:v>10823</c:v>
                </c:pt>
                <c:pt idx="46">
                  <c:v>11286</c:v>
                </c:pt>
                <c:pt idx="47">
                  <c:v>12192</c:v>
                </c:pt>
                <c:pt idx="48">
                  <c:v>11331</c:v>
                </c:pt>
                <c:pt idx="49">
                  <c:v>10416</c:v>
                </c:pt>
                <c:pt idx="50">
                  <c:v>12128</c:v>
                </c:pt>
                <c:pt idx="51">
                  <c:v>11779</c:v>
                </c:pt>
                <c:pt idx="52">
                  <c:v>12161</c:v>
                </c:pt>
                <c:pt idx="53">
                  <c:v>11384</c:v>
                </c:pt>
                <c:pt idx="54">
                  <c:v>10851</c:v>
                </c:pt>
                <c:pt idx="55">
                  <c:v>11160</c:v>
                </c:pt>
                <c:pt idx="56">
                  <c:v>10301</c:v>
                </c:pt>
                <c:pt idx="57">
                  <c:v>11951</c:v>
                </c:pt>
                <c:pt idx="58">
                  <c:v>11765</c:v>
                </c:pt>
                <c:pt idx="59">
                  <c:v>12622</c:v>
                </c:pt>
                <c:pt idx="60">
                  <c:v>13563</c:v>
                </c:pt>
              </c:numCache>
            </c:numRef>
          </c:val>
          <c:smooth val="0"/>
          <c:extLst>
            <c:ext xmlns:c16="http://schemas.microsoft.com/office/drawing/2014/chart" uri="{C3380CC4-5D6E-409C-BE32-E72D297353CC}">
              <c16:uniqueId val="{00000000-DAB0-4B99-9CAA-20D7176F90AD}"/>
            </c:ext>
          </c:extLst>
        </c:ser>
        <c:dLbls>
          <c:showLegendKey val="0"/>
          <c:showVal val="0"/>
          <c:showCatName val="0"/>
          <c:showSerName val="0"/>
          <c:showPercent val="0"/>
          <c:showBubbleSize val="0"/>
        </c:dLbls>
        <c:smooth val="0"/>
        <c:axId val="1700157743"/>
        <c:axId val="1700158991"/>
      </c:lineChart>
      <c:dateAx>
        <c:axId val="1700157743"/>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0158991"/>
        <c:crosses val="autoZero"/>
        <c:auto val="1"/>
        <c:lblOffset val="100"/>
        <c:baseTimeUnit val="days"/>
      </c:dateAx>
      <c:valAx>
        <c:axId val="1700158991"/>
        <c:scaling>
          <c:orientation val="minMax"/>
          <c:max val="14000"/>
          <c:min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Call Volume</a:t>
                </a:r>
              </a:p>
              <a:p>
                <a:pPr>
                  <a:defRPr/>
                </a:pPr>
                <a:endParaRPr lang="en-US"/>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0157743"/>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Average Calls by Hour</a:t>
            </a:r>
          </a:p>
          <a:p>
            <a:pPr>
              <a:defRPr/>
            </a:pPr>
            <a:r>
              <a:rPr lang="en-US"/>
              <a:t>November 1 - December 31, 2020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'Avg Calls by Hour'!$B$62:$Y$62</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'Avg Calls by Hour'!$B$63:$Y$63</c:f>
              <c:numCache>
                <c:formatCode>0</c:formatCode>
                <c:ptCount val="24"/>
                <c:pt idx="0">
                  <c:v>287.28260869565219</c:v>
                </c:pt>
                <c:pt idx="1">
                  <c:v>233.30434782608697</c:v>
                </c:pt>
                <c:pt idx="2">
                  <c:v>194.7608695652174</c:v>
                </c:pt>
                <c:pt idx="3">
                  <c:v>169.7608695652174</c:v>
                </c:pt>
                <c:pt idx="4">
                  <c:v>145.69565217391303</c:v>
                </c:pt>
                <c:pt idx="5">
                  <c:v>143.19565217391303</c:v>
                </c:pt>
                <c:pt idx="6">
                  <c:v>166.41304347826087</c:v>
                </c:pt>
                <c:pt idx="7">
                  <c:v>216.15217391304347</c:v>
                </c:pt>
                <c:pt idx="8">
                  <c:v>298.54347826086956</c:v>
                </c:pt>
                <c:pt idx="9">
                  <c:v>340.10869565217394</c:v>
                </c:pt>
                <c:pt idx="10">
                  <c:v>401.71739130434781</c:v>
                </c:pt>
                <c:pt idx="11">
                  <c:v>461.67391304347825</c:v>
                </c:pt>
                <c:pt idx="12">
                  <c:v>498.26086956521738</c:v>
                </c:pt>
                <c:pt idx="13">
                  <c:v>511.82608695652175</c:v>
                </c:pt>
                <c:pt idx="14">
                  <c:v>528.45652173913038</c:v>
                </c:pt>
                <c:pt idx="15">
                  <c:v>547.08695652173913</c:v>
                </c:pt>
                <c:pt idx="16">
                  <c:v>569.08695652173913</c:v>
                </c:pt>
                <c:pt idx="17">
                  <c:v>578.5</c:v>
                </c:pt>
                <c:pt idx="18">
                  <c:v>614.04347826086962</c:v>
                </c:pt>
                <c:pt idx="19">
                  <c:v>555.52173913043475</c:v>
                </c:pt>
                <c:pt idx="20">
                  <c:v>481.60869565217394</c:v>
                </c:pt>
                <c:pt idx="21">
                  <c:v>431.39130434782606</c:v>
                </c:pt>
                <c:pt idx="22">
                  <c:v>389.97826086956519</c:v>
                </c:pt>
                <c:pt idx="23">
                  <c:v>337.21739130434781</c:v>
                </c:pt>
              </c:numCache>
            </c:numRef>
          </c:val>
          <c:extLst>
            <c:ext xmlns:c16="http://schemas.microsoft.com/office/drawing/2014/chart" uri="{C3380CC4-5D6E-409C-BE32-E72D297353CC}">
              <c16:uniqueId val="{00000000-FF06-415D-9999-083EEBA22BEC}"/>
            </c:ext>
          </c:extLst>
        </c:ser>
        <c:dLbls>
          <c:showLegendKey val="0"/>
          <c:showVal val="0"/>
          <c:showCatName val="0"/>
          <c:showSerName val="0"/>
          <c:showPercent val="0"/>
          <c:showBubbleSize val="0"/>
        </c:dLbls>
        <c:gapWidth val="219"/>
        <c:overlap val="-27"/>
        <c:axId val="1826879920"/>
        <c:axId val="1826880752"/>
      </c:barChart>
      <c:catAx>
        <c:axId val="182687992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Hour of Day</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26880752"/>
        <c:crosses val="autoZero"/>
        <c:auto val="1"/>
        <c:lblAlgn val="ctr"/>
        <c:lblOffset val="100"/>
        <c:noMultiLvlLbl val="0"/>
      </c:catAx>
      <c:valAx>
        <c:axId val="1826880752"/>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Number of Calls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2687992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Average Daily Call Volume</a:t>
            </a:r>
          </a:p>
          <a:p>
            <a:pPr>
              <a:defRPr/>
            </a:pPr>
            <a:r>
              <a:rPr lang="en-US"/>
              <a:t>November 1 - December 31, 2020</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'Avg Daily Call Volume'!$B$19:$H$19</c:f>
              <c:strCache>
                <c:ptCount val="7"/>
                <c:pt idx="0">
                  <c:v>Sunday</c:v>
                </c:pt>
                <c:pt idx="1">
                  <c:v>Monday</c:v>
                </c:pt>
                <c:pt idx="2">
                  <c:v>Tuesday</c:v>
                </c:pt>
                <c:pt idx="3">
                  <c:v>Wednesday</c:v>
                </c:pt>
                <c:pt idx="4">
                  <c:v>Thursday</c:v>
                </c:pt>
                <c:pt idx="5">
                  <c:v>Friday</c:v>
                </c:pt>
                <c:pt idx="6">
                  <c:v>Saturday</c:v>
                </c:pt>
              </c:strCache>
            </c:strRef>
          </c:cat>
          <c:val>
            <c:numRef>
              <c:f>'Avg Daily Call Volume'!$B$20:$H$20</c:f>
              <c:numCache>
                <c:formatCode>0</c:formatCode>
                <c:ptCount val="7"/>
                <c:pt idx="0">
                  <c:v>8923</c:v>
                </c:pt>
                <c:pt idx="1">
                  <c:v>8958.6666666666661</c:v>
                </c:pt>
                <c:pt idx="2">
                  <c:v>8978.5555555555547</c:v>
                </c:pt>
                <c:pt idx="3">
                  <c:v>9142.3333333333339</c:v>
                </c:pt>
                <c:pt idx="4">
                  <c:v>8919</c:v>
                </c:pt>
                <c:pt idx="5">
                  <c:v>9484.5</c:v>
                </c:pt>
                <c:pt idx="6">
                  <c:v>9486.625</c:v>
                </c:pt>
              </c:numCache>
            </c:numRef>
          </c:val>
          <c:extLst>
            <c:ext xmlns:c16="http://schemas.microsoft.com/office/drawing/2014/chart" uri="{C3380CC4-5D6E-409C-BE32-E72D297353CC}">
              <c16:uniqueId val="{00000000-252F-4DC0-9A23-AD4AE729EC19}"/>
            </c:ext>
          </c:extLst>
        </c:ser>
        <c:dLbls>
          <c:showLegendKey val="0"/>
          <c:showVal val="0"/>
          <c:showCatName val="0"/>
          <c:showSerName val="0"/>
          <c:showPercent val="0"/>
          <c:showBubbleSize val="0"/>
        </c:dLbls>
        <c:gapWidth val="219"/>
        <c:overlap val="-27"/>
        <c:axId val="1836417824"/>
        <c:axId val="1836419904"/>
      </c:barChart>
      <c:catAx>
        <c:axId val="183641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36419904"/>
        <c:crosses val="autoZero"/>
        <c:auto val="1"/>
        <c:lblAlgn val="ctr"/>
        <c:lblOffset val="100"/>
        <c:noMultiLvlLbl val="0"/>
      </c:catAx>
      <c:valAx>
        <c:axId val="1836419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36417824"/>
        <c:crosses val="autoZero"/>
        <c:crossBetween val="between"/>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sz="20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4A64E-4A98-4D65-8CF8-60AAC0C3DC2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C84252-2F06-4F3D-82C3-EA26D260C607}">
      <dgm:prSet/>
      <dgm:spPr/>
      <dgm:t>
        <a:bodyPr/>
        <a:lstStyle/>
        <a:p>
          <a:pPr>
            <a:lnSpc>
              <a:spcPct val="100000"/>
            </a:lnSpc>
          </a:pPr>
          <a:r>
            <a:rPr lang="en-US" dirty="0">
              <a:latin typeface="Times New Roman" panose="02020603050405020304" pitchFamily="18" charset="0"/>
              <a:cs typeface="Times New Roman" panose="02020603050405020304" pitchFamily="18" charset="0"/>
            </a:rPr>
            <a:t>ANGEN Buildout</a:t>
          </a:r>
        </a:p>
      </dgm:t>
    </dgm:pt>
    <dgm:pt modelId="{108A6FC1-04C1-403E-9C39-3A046AF424D1}" type="sibTrans" cxnId="{C8ABEBD8-F445-4021-9AA2-32E2B1B7AE63}">
      <dgm:prSet/>
      <dgm:spPr/>
      <dgm:t>
        <a:bodyPr/>
        <a:lstStyle/>
        <a:p>
          <a:endParaRPr lang="en-US"/>
        </a:p>
      </dgm:t>
    </dgm:pt>
    <dgm:pt modelId="{07DCA8CB-9FFF-42BA-AFDE-873018481002}" type="parTrans" cxnId="{C8ABEBD8-F445-4021-9AA2-32E2B1B7AE63}">
      <dgm:prSet/>
      <dgm:spPr/>
      <dgm:t>
        <a:bodyPr/>
        <a:lstStyle/>
        <a:p>
          <a:endParaRPr lang="en-US"/>
        </a:p>
      </dgm:t>
    </dgm:pt>
    <dgm:pt modelId="{47273947-056F-4A13-B6CB-21F831412576}">
      <dgm:prSet/>
      <dgm:spPr/>
      <dgm:t>
        <a:bodyPr/>
        <a:lstStyle/>
        <a:p>
          <a:pPr>
            <a:lnSpc>
              <a:spcPct val="100000"/>
            </a:lnSpc>
          </a:pPr>
          <a:r>
            <a:rPr lang="en-US" dirty="0">
              <a:latin typeface="Times New Roman" panose="02020603050405020304" pitchFamily="18" charset="0"/>
              <a:cs typeface="Times New Roman" panose="02020603050405020304" pitchFamily="18" charset="0"/>
            </a:rPr>
            <a:t>GIS/Federal Grant Project</a:t>
          </a:r>
        </a:p>
      </dgm:t>
    </dgm:pt>
    <dgm:pt modelId="{F0ADFFF1-599B-45A5-8A29-FDBCB6691A2D}" type="parTrans" cxnId="{24AFD361-C3E9-4EB6-A2EC-96F2CB6BBCFC}">
      <dgm:prSet/>
      <dgm:spPr/>
      <dgm:t>
        <a:bodyPr/>
        <a:lstStyle/>
        <a:p>
          <a:endParaRPr lang="en-US"/>
        </a:p>
      </dgm:t>
    </dgm:pt>
    <dgm:pt modelId="{A3A9561D-65F7-49E7-A183-790041B5580A}" type="sibTrans" cxnId="{24AFD361-C3E9-4EB6-A2EC-96F2CB6BBCFC}">
      <dgm:prSet/>
      <dgm:spPr/>
      <dgm:t>
        <a:bodyPr/>
        <a:lstStyle/>
        <a:p>
          <a:endParaRPr lang="en-US"/>
        </a:p>
      </dgm:t>
    </dgm:pt>
    <dgm:pt modelId="{0899B189-F98F-4159-8C90-8EB8DE95C924}">
      <dgm:prSet/>
      <dgm:spPr/>
      <dgm:t>
        <a:bodyPr/>
        <a:lstStyle/>
        <a:p>
          <a:pPr>
            <a:lnSpc>
              <a:spcPct val="100000"/>
            </a:lnSpc>
          </a:pPr>
          <a:r>
            <a:rPr lang="en-US" dirty="0">
              <a:latin typeface="Times New Roman" panose="02020603050405020304" pitchFamily="18" charset="0"/>
              <a:cs typeface="Times New Roman" panose="02020603050405020304" pitchFamily="18" charset="0"/>
            </a:rPr>
            <a:t>Districts not on network</a:t>
          </a:r>
        </a:p>
      </dgm:t>
    </dgm:pt>
    <dgm:pt modelId="{EAC2A623-74EE-43E6-BE06-312811076C2C}" type="parTrans" cxnId="{02AD27EA-E9C2-405E-85A2-245DC1090B90}">
      <dgm:prSet/>
      <dgm:spPr/>
    </dgm:pt>
    <dgm:pt modelId="{C3D497EE-3FF9-4EE8-A804-BA6904CB2D5F}" type="sibTrans" cxnId="{02AD27EA-E9C2-405E-85A2-245DC1090B90}">
      <dgm:prSet/>
      <dgm:spPr/>
    </dgm:pt>
    <dgm:pt modelId="{BE0A2F8B-4EFF-4CB8-9F02-5CA88ABB038F}">
      <dgm:prSet/>
      <dgm:spPr/>
      <dgm:t>
        <a:bodyPr/>
        <a:lstStyle/>
        <a:p>
          <a:pPr>
            <a:lnSpc>
              <a:spcPct val="100000"/>
            </a:lnSpc>
          </a:pPr>
          <a:r>
            <a:rPr lang="en-US" dirty="0">
              <a:latin typeface="Times New Roman" panose="02020603050405020304" pitchFamily="18" charset="0"/>
              <a:cs typeface="Times New Roman" panose="02020603050405020304" pitchFamily="18" charset="0"/>
            </a:rPr>
            <a:t>Texty</a:t>
          </a:r>
        </a:p>
      </dgm:t>
    </dgm:pt>
    <dgm:pt modelId="{9683BB87-0670-4F99-8575-0BCA58828948}" type="parTrans" cxnId="{08051594-FEEF-4CF5-BFDA-68F959D71C30}">
      <dgm:prSet/>
      <dgm:spPr/>
    </dgm:pt>
    <dgm:pt modelId="{DF2F08F6-6D6B-4763-92CD-B66DE216E907}" type="sibTrans" cxnId="{08051594-FEEF-4CF5-BFDA-68F959D71C30}">
      <dgm:prSet/>
      <dgm:spPr/>
    </dgm:pt>
    <dgm:pt modelId="{181EA367-D758-434B-8FD3-9EE06D40CB2E}">
      <dgm:prSet/>
      <dgm:spPr/>
      <dgm:t>
        <a:bodyPr/>
        <a:lstStyle/>
        <a:p>
          <a:pPr>
            <a:lnSpc>
              <a:spcPct val="100000"/>
            </a:lnSpc>
          </a:pPr>
          <a:r>
            <a:rPr lang="en-US" dirty="0">
              <a:latin typeface="Times New Roman" panose="02020603050405020304" pitchFamily="18" charset="0"/>
              <a:cs typeface="Times New Roman" panose="02020603050405020304" pitchFamily="18" charset="0"/>
            </a:rPr>
            <a:t>Language Translation Services</a:t>
          </a:r>
        </a:p>
      </dgm:t>
    </dgm:pt>
    <dgm:pt modelId="{E20D7C95-95D4-47F5-8E7B-19003083A115}" type="parTrans" cxnId="{AFE221D7-F175-4ED5-8EA6-5FB162BD6E23}">
      <dgm:prSet/>
      <dgm:spPr/>
    </dgm:pt>
    <dgm:pt modelId="{7AB8EEBB-5377-4401-A8B6-6615A8177F0A}" type="sibTrans" cxnId="{AFE221D7-F175-4ED5-8EA6-5FB162BD6E23}">
      <dgm:prSet/>
      <dgm:spPr/>
    </dgm:pt>
    <dgm:pt modelId="{DE3284C5-7ADF-4880-B472-08B3708152D0}">
      <dgm:prSet/>
      <dgm:spPr/>
      <dgm:t>
        <a:bodyPr/>
        <a:lstStyle/>
        <a:p>
          <a:pPr>
            <a:lnSpc>
              <a:spcPct val="100000"/>
            </a:lnSpc>
          </a:pPr>
          <a:r>
            <a:rPr lang="en-US" dirty="0">
              <a:latin typeface="Times New Roman" panose="02020603050405020304" pitchFamily="18" charset="0"/>
              <a:cs typeface="Times New Roman" panose="02020603050405020304" pitchFamily="18" charset="0"/>
            </a:rPr>
            <a:t>Sub-Entity Use and License Acknowledgement Form</a:t>
          </a:r>
        </a:p>
      </dgm:t>
    </dgm:pt>
    <dgm:pt modelId="{21726A63-6E97-428A-828D-468265ED173D}" type="parTrans" cxnId="{A64F762E-889E-4407-A733-2B6787BEDF6E}">
      <dgm:prSet/>
      <dgm:spPr/>
    </dgm:pt>
    <dgm:pt modelId="{645416E1-223A-4852-B2CA-F029F706213D}" type="sibTrans" cxnId="{A64F762E-889E-4407-A733-2B6787BEDF6E}">
      <dgm:prSet/>
      <dgm:spPr/>
    </dgm:pt>
    <dgm:pt modelId="{CC4864D1-3F99-436E-A4FE-91A735F64BC7}">
      <dgm:prSet/>
      <dgm:spPr/>
      <dgm:t>
        <a:bodyPr/>
        <a:lstStyle/>
        <a:p>
          <a:pPr>
            <a:lnSpc>
              <a:spcPct val="100000"/>
            </a:lnSpc>
          </a:pPr>
          <a:r>
            <a:rPr lang="en-US" dirty="0">
              <a:latin typeface="Times New Roman" panose="02020603050405020304" pitchFamily="18" charset="0"/>
              <a:cs typeface="Times New Roman" panose="02020603050405020304" pitchFamily="18" charset="0"/>
            </a:rPr>
            <a:t>Funds for GIS Project</a:t>
          </a:r>
        </a:p>
      </dgm:t>
    </dgm:pt>
    <dgm:pt modelId="{E79A0EC4-CA65-47BC-BDF5-5CC23695F8F6}" type="parTrans" cxnId="{E10923DF-F2D2-4AC4-8642-C229BA726C97}">
      <dgm:prSet/>
      <dgm:spPr/>
    </dgm:pt>
    <dgm:pt modelId="{31F0C640-395C-4EA8-AA9D-DECA1BD4BADC}" type="sibTrans" cxnId="{E10923DF-F2D2-4AC4-8642-C229BA726C97}">
      <dgm:prSet/>
      <dgm:spPr/>
    </dgm:pt>
    <dgm:pt modelId="{D9720A41-C20C-41E6-9879-A7C1A9F84F7E}" type="pres">
      <dgm:prSet presAssocID="{EE64A64E-4A98-4D65-8CF8-60AAC0C3DC24}" presName="root" presStyleCnt="0">
        <dgm:presLayoutVars>
          <dgm:dir/>
          <dgm:resizeHandles val="exact"/>
        </dgm:presLayoutVars>
      </dgm:prSet>
      <dgm:spPr/>
    </dgm:pt>
    <dgm:pt modelId="{E9FF65F1-3EB9-4FC3-A37D-F17EFC95A9DD}" type="pres">
      <dgm:prSet presAssocID="{97C84252-2F06-4F3D-82C3-EA26D260C607}" presName="compNode" presStyleCnt="0"/>
      <dgm:spPr/>
    </dgm:pt>
    <dgm:pt modelId="{A4336BCB-4A06-4DA6-B5F8-26D2CD567DED}" type="pres">
      <dgm:prSet presAssocID="{97C84252-2F06-4F3D-82C3-EA26D260C607}" presName="bgRect" presStyleLbl="bgShp" presStyleIdx="0" presStyleCnt="2"/>
      <dgm:spPr/>
    </dgm:pt>
    <dgm:pt modelId="{D4ED1175-D680-43BC-A214-D5F8293519C2}" type="pres">
      <dgm:prSet presAssocID="{97C84252-2F06-4F3D-82C3-EA26D260C60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fluencer outline"/>
        </a:ext>
      </dgm:extLst>
    </dgm:pt>
    <dgm:pt modelId="{EFF7863A-1414-49F9-9292-5BAF453A356A}" type="pres">
      <dgm:prSet presAssocID="{97C84252-2F06-4F3D-82C3-EA26D260C607}" presName="spaceRect" presStyleCnt="0"/>
      <dgm:spPr/>
    </dgm:pt>
    <dgm:pt modelId="{0C47F5C4-5B05-419A-884D-7E5BD85B7CE5}" type="pres">
      <dgm:prSet presAssocID="{97C84252-2F06-4F3D-82C3-EA26D260C607}" presName="parTx" presStyleLbl="revTx" presStyleIdx="0" presStyleCnt="4">
        <dgm:presLayoutVars>
          <dgm:chMax val="0"/>
          <dgm:chPref val="0"/>
        </dgm:presLayoutVars>
      </dgm:prSet>
      <dgm:spPr/>
    </dgm:pt>
    <dgm:pt modelId="{326369BD-9E2C-4C86-AB8B-279B65261FEA}" type="pres">
      <dgm:prSet presAssocID="{97C84252-2F06-4F3D-82C3-EA26D260C607}" presName="desTx" presStyleLbl="revTx" presStyleIdx="1" presStyleCnt="4">
        <dgm:presLayoutVars/>
      </dgm:prSet>
      <dgm:spPr/>
    </dgm:pt>
    <dgm:pt modelId="{FA916CBD-8F72-4E9C-AB65-D28D538B94F1}" type="pres">
      <dgm:prSet presAssocID="{108A6FC1-04C1-403E-9C39-3A046AF424D1}" presName="sibTrans" presStyleCnt="0"/>
      <dgm:spPr/>
    </dgm:pt>
    <dgm:pt modelId="{4A95B6CA-DE24-44B4-BC00-E9D5704A6375}" type="pres">
      <dgm:prSet presAssocID="{47273947-056F-4A13-B6CB-21F831412576}" presName="compNode" presStyleCnt="0"/>
      <dgm:spPr/>
    </dgm:pt>
    <dgm:pt modelId="{1CA5DA3E-5040-4007-BA53-271545A3B76A}" type="pres">
      <dgm:prSet presAssocID="{47273947-056F-4A13-B6CB-21F831412576}" presName="bgRect" presStyleLbl="bgShp" presStyleIdx="1" presStyleCnt="2" custLinFactNeighborX="-776"/>
      <dgm:spPr/>
    </dgm:pt>
    <dgm:pt modelId="{F8DD88D1-D7DB-427B-94DE-8E11F367FE95}" type="pres">
      <dgm:prSet presAssocID="{47273947-056F-4A13-B6CB-21F831412576}"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lobe outline"/>
        </a:ext>
      </dgm:extLst>
    </dgm:pt>
    <dgm:pt modelId="{8C445042-25FD-4360-95EB-EC7562D7CA91}" type="pres">
      <dgm:prSet presAssocID="{47273947-056F-4A13-B6CB-21F831412576}" presName="spaceRect" presStyleCnt="0"/>
      <dgm:spPr/>
    </dgm:pt>
    <dgm:pt modelId="{F36D7D2F-19C9-45DC-AC90-205A74A853DB}" type="pres">
      <dgm:prSet presAssocID="{47273947-056F-4A13-B6CB-21F831412576}" presName="parTx" presStyleLbl="revTx" presStyleIdx="2" presStyleCnt="4">
        <dgm:presLayoutVars>
          <dgm:chMax val="0"/>
          <dgm:chPref val="0"/>
        </dgm:presLayoutVars>
      </dgm:prSet>
      <dgm:spPr/>
    </dgm:pt>
    <dgm:pt modelId="{B732E7B3-3027-4D57-9175-E836840D00F3}" type="pres">
      <dgm:prSet presAssocID="{47273947-056F-4A13-B6CB-21F831412576}" presName="desTx" presStyleLbl="revTx" presStyleIdx="3" presStyleCnt="4">
        <dgm:presLayoutVars/>
      </dgm:prSet>
      <dgm:spPr/>
    </dgm:pt>
  </dgm:ptLst>
  <dgm:cxnLst>
    <dgm:cxn modelId="{213D4826-2565-4CC1-A861-6CA1BE0A9D6B}" type="presOf" srcId="{BE0A2F8B-4EFF-4CB8-9F02-5CA88ABB038F}" destId="{326369BD-9E2C-4C86-AB8B-279B65261FEA}" srcOrd="0" destOrd="1" presId="urn:microsoft.com/office/officeart/2018/2/layout/IconVerticalSolidList"/>
    <dgm:cxn modelId="{A64F762E-889E-4407-A733-2B6787BEDF6E}" srcId="{47273947-056F-4A13-B6CB-21F831412576}" destId="{DE3284C5-7ADF-4880-B472-08B3708152D0}" srcOrd="0" destOrd="0" parTransId="{21726A63-6E97-428A-828D-468265ED173D}" sibTransId="{645416E1-223A-4852-B2CA-F029F706213D}"/>
    <dgm:cxn modelId="{24AFD361-C3E9-4EB6-A2EC-96F2CB6BBCFC}" srcId="{EE64A64E-4A98-4D65-8CF8-60AAC0C3DC24}" destId="{47273947-056F-4A13-B6CB-21F831412576}" srcOrd="1" destOrd="0" parTransId="{F0ADFFF1-599B-45A5-8A29-FDBCB6691A2D}" sibTransId="{A3A9561D-65F7-49E7-A183-790041B5580A}"/>
    <dgm:cxn modelId="{D40CA34E-E803-4B55-A157-298BE49147AF}" type="presOf" srcId="{181EA367-D758-434B-8FD3-9EE06D40CB2E}" destId="{326369BD-9E2C-4C86-AB8B-279B65261FEA}" srcOrd="0" destOrd="2" presId="urn:microsoft.com/office/officeart/2018/2/layout/IconVerticalSolidList"/>
    <dgm:cxn modelId="{AA3C7D75-6245-4CB7-9942-B2314A7FB128}" type="presOf" srcId="{97C84252-2F06-4F3D-82C3-EA26D260C607}" destId="{0C47F5C4-5B05-419A-884D-7E5BD85B7CE5}" srcOrd="0" destOrd="0" presId="urn:microsoft.com/office/officeart/2018/2/layout/IconVerticalSolidList"/>
    <dgm:cxn modelId="{67E0088D-8EA3-454C-B124-B167EE90B9CB}" type="presOf" srcId="{DE3284C5-7ADF-4880-B472-08B3708152D0}" destId="{B732E7B3-3027-4D57-9175-E836840D00F3}" srcOrd="0" destOrd="0" presId="urn:microsoft.com/office/officeart/2018/2/layout/IconVerticalSolidList"/>
    <dgm:cxn modelId="{08051594-FEEF-4CF5-BFDA-68F959D71C30}" srcId="{97C84252-2F06-4F3D-82C3-EA26D260C607}" destId="{BE0A2F8B-4EFF-4CB8-9F02-5CA88ABB038F}" srcOrd="1" destOrd="0" parTransId="{9683BB87-0670-4F99-8575-0BCA58828948}" sibTransId="{DF2F08F6-6D6B-4763-92CD-B66DE216E907}"/>
    <dgm:cxn modelId="{90A570A7-97AD-4698-B31D-14BB889F0729}" type="presOf" srcId="{EE64A64E-4A98-4D65-8CF8-60AAC0C3DC24}" destId="{D9720A41-C20C-41E6-9879-A7C1A9F84F7E}" srcOrd="0" destOrd="0" presId="urn:microsoft.com/office/officeart/2018/2/layout/IconVerticalSolidList"/>
    <dgm:cxn modelId="{4D0DCDBC-493C-4EEA-BD9B-A5C3AED5EBE8}" type="presOf" srcId="{0899B189-F98F-4159-8C90-8EB8DE95C924}" destId="{326369BD-9E2C-4C86-AB8B-279B65261FEA}" srcOrd="0" destOrd="0" presId="urn:microsoft.com/office/officeart/2018/2/layout/IconVerticalSolidList"/>
    <dgm:cxn modelId="{AFE221D7-F175-4ED5-8EA6-5FB162BD6E23}" srcId="{97C84252-2F06-4F3D-82C3-EA26D260C607}" destId="{181EA367-D758-434B-8FD3-9EE06D40CB2E}" srcOrd="2" destOrd="0" parTransId="{E20D7C95-95D4-47F5-8E7B-19003083A115}" sibTransId="{7AB8EEBB-5377-4401-A8B6-6615A8177F0A}"/>
    <dgm:cxn modelId="{C8ABEBD8-F445-4021-9AA2-32E2B1B7AE63}" srcId="{EE64A64E-4A98-4D65-8CF8-60AAC0C3DC24}" destId="{97C84252-2F06-4F3D-82C3-EA26D260C607}" srcOrd="0" destOrd="0" parTransId="{07DCA8CB-9FFF-42BA-AFDE-873018481002}" sibTransId="{108A6FC1-04C1-403E-9C39-3A046AF424D1}"/>
    <dgm:cxn modelId="{E10923DF-F2D2-4AC4-8642-C229BA726C97}" srcId="{47273947-056F-4A13-B6CB-21F831412576}" destId="{CC4864D1-3F99-436E-A4FE-91A735F64BC7}" srcOrd="1" destOrd="0" parTransId="{E79A0EC4-CA65-47BC-BDF5-5CC23695F8F6}" sibTransId="{31F0C640-395C-4EA8-AA9D-DECA1BD4BADC}"/>
    <dgm:cxn modelId="{5FCE83E8-52FE-48DC-8208-6C7DB4942128}" type="presOf" srcId="{47273947-056F-4A13-B6CB-21F831412576}" destId="{F36D7D2F-19C9-45DC-AC90-205A74A853DB}" srcOrd="0" destOrd="0" presId="urn:microsoft.com/office/officeart/2018/2/layout/IconVerticalSolidList"/>
    <dgm:cxn modelId="{02AD27EA-E9C2-405E-85A2-245DC1090B90}" srcId="{97C84252-2F06-4F3D-82C3-EA26D260C607}" destId="{0899B189-F98F-4159-8C90-8EB8DE95C924}" srcOrd="0" destOrd="0" parTransId="{EAC2A623-74EE-43E6-BE06-312811076C2C}" sibTransId="{C3D497EE-3FF9-4EE8-A804-BA6904CB2D5F}"/>
    <dgm:cxn modelId="{F3A080EF-ED98-4E73-93FD-F649DD755581}" type="presOf" srcId="{CC4864D1-3F99-436E-A4FE-91A735F64BC7}" destId="{B732E7B3-3027-4D57-9175-E836840D00F3}" srcOrd="0" destOrd="1" presId="urn:microsoft.com/office/officeart/2018/2/layout/IconVerticalSolidList"/>
    <dgm:cxn modelId="{BA08E20A-2DFA-4E67-91B0-7E87FEB7E13F}" type="presParOf" srcId="{D9720A41-C20C-41E6-9879-A7C1A9F84F7E}" destId="{E9FF65F1-3EB9-4FC3-A37D-F17EFC95A9DD}" srcOrd="0" destOrd="0" presId="urn:microsoft.com/office/officeart/2018/2/layout/IconVerticalSolidList"/>
    <dgm:cxn modelId="{F54EE65E-4867-4CE6-A41E-5304E0DD5C51}" type="presParOf" srcId="{E9FF65F1-3EB9-4FC3-A37D-F17EFC95A9DD}" destId="{A4336BCB-4A06-4DA6-B5F8-26D2CD567DED}" srcOrd="0" destOrd="0" presId="urn:microsoft.com/office/officeart/2018/2/layout/IconVerticalSolidList"/>
    <dgm:cxn modelId="{4479F473-593B-4675-8A9E-878E6A7C093F}" type="presParOf" srcId="{E9FF65F1-3EB9-4FC3-A37D-F17EFC95A9DD}" destId="{D4ED1175-D680-43BC-A214-D5F8293519C2}" srcOrd="1" destOrd="0" presId="urn:microsoft.com/office/officeart/2018/2/layout/IconVerticalSolidList"/>
    <dgm:cxn modelId="{F9026139-3882-40A9-90D5-D120D88015DC}" type="presParOf" srcId="{E9FF65F1-3EB9-4FC3-A37D-F17EFC95A9DD}" destId="{EFF7863A-1414-49F9-9292-5BAF453A356A}" srcOrd="2" destOrd="0" presId="urn:microsoft.com/office/officeart/2018/2/layout/IconVerticalSolidList"/>
    <dgm:cxn modelId="{5B8F6969-89A2-4AA0-82CB-3EC3399A6281}" type="presParOf" srcId="{E9FF65F1-3EB9-4FC3-A37D-F17EFC95A9DD}" destId="{0C47F5C4-5B05-419A-884D-7E5BD85B7CE5}" srcOrd="3" destOrd="0" presId="urn:microsoft.com/office/officeart/2018/2/layout/IconVerticalSolidList"/>
    <dgm:cxn modelId="{88335980-BE33-403E-B41E-814EE700A9EB}" type="presParOf" srcId="{E9FF65F1-3EB9-4FC3-A37D-F17EFC95A9DD}" destId="{326369BD-9E2C-4C86-AB8B-279B65261FEA}" srcOrd="4" destOrd="0" presId="urn:microsoft.com/office/officeart/2018/2/layout/IconVerticalSolidList"/>
    <dgm:cxn modelId="{29985C6F-55E4-4613-B93C-95F07C35FBDA}" type="presParOf" srcId="{D9720A41-C20C-41E6-9879-A7C1A9F84F7E}" destId="{FA916CBD-8F72-4E9C-AB65-D28D538B94F1}" srcOrd="1" destOrd="0" presId="urn:microsoft.com/office/officeart/2018/2/layout/IconVerticalSolidList"/>
    <dgm:cxn modelId="{41CF1AD0-8DB4-4A23-9F85-FA4823BCCC55}" type="presParOf" srcId="{D9720A41-C20C-41E6-9879-A7C1A9F84F7E}" destId="{4A95B6CA-DE24-44B4-BC00-E9D5704A6375}" srcOrd="2" destOrd="0" presId="urn:microsoft.com/office/officeart/2018/2/layout/IconVerticalSolidList"/>
    <dgm:cxn modelId="{44E3495E-C23C-4094-93B7-D04EF4F56D75}" type="presParOf" srcId="{4A95B6CA-DE24-44B4-BC00-E9D5704A6375}" destId="{1CA5DA3E-5040-4007-BA53-271545A3B76A}" srcOrd="0" destOrd="0" presId="urn:microsoft.com/office/officeart/2018/2/layout/IconVerticalSolidList"/>
    <dgm:cxn modelId="{A1967341-7A1E-497A-9CA7-5D468B8040C6}" type="presParOf" srcId="{4A95B6CA-DE24-44B4-BC00-E9D5704A6375}" destId="{F8DD88D1-D7DB-427B-94DE-8E11F367FE95}" srcOrd="1" destOrd="0" presId="urn:microsoft.com/office/officeart/2018/2/layout/IconVerticalSolidList"/>
    <dgm:cxn modelId="{CA05C770-858C-413F-A62F-4989B0CF0C4B}" type="presParOf" srcId="{4A95B6CA-DE24-44B4-BC00-E9D5704A6375}" destId="{8C445042-25FD-4360-95EB-EC7562D7CA91}" srcOrd="2" destOrd="0" presId="urn:microsoft.com/office/officeart/2018/2/layout/IconVerticalSolidList"/>
    <dgm:cxn modelId="{0FAAAC5D-3BDF-4A24-AF36-15760D18290F}" type="presParOf" srcId="{4A95B6CA-DE24-44B4-BC00-E9D5704A6375}" destId="{F36D7D2F-19C9-45DC-AC90-205A74A853DB}" srcOrd="3" destOrd="0" presId="urn:microsoft.com/office/officeart/2018/2/layout/IconVerticalSolidList"/>
    <dgm:cxn modelId="{48AC2A90-C2E9-40D7-ACB2-08263ED889B2}" type="presParOf" srcId="{4A95B6CA-DE24-44B4-BC00-E9D5704A6375}" destId="{B732E7B3-3027-4D57-9175-E836840D00F3}"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4A64E-4A98-4D65-8CF8-60AAC0C3DC2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C84252-2F06-4F3D-82C3-EA26D260C607}">
      <dgm:prSet/>
      <dgm:spPr/>
      <dgm:t>
        <a:bodyPr/>
        <a:lstStyle/>
        <a:p>
          <a:pPr>
            <a:lnSpc>
              <a:spcPct val="100000"/>
            </a:lnSpc>
          </a:pPr>
          <a:r>
            <a:rPr lang="en-US" dirty="0">
              <a:latin typeface="Times New Roman" panose="02020603050405020304" pitchFamily="18" charset="0"/>
              <a:cs typeface="Times New Roman" panose="02020603050405020304" pitchFamily="18" charset="0"/>
            </a:rPr>
            <a:t>Learning Management System Contract</a:t>
          </a:r>
        </a:p>
      </dgm:t>
    </dgm:pt>
    <dgm:pt modelId="{108A6FC1-04C1-403E-9C39-3A046AF424D1}" type="sibTrans" cxnId="{C8ABEBD8-F445-4021-9AA2-32E2B1B7AE63}">
      <dgm:prSet/>
      <dgm:spPr/>
      <dgm:t>
        <a:bodyPr/>
        <a:lstStyle/>
        <a:p>
          <a:endParaRPr lang="en-US"/>
        </a:p>
      </dgm:t>
    </dgm:pt>
    <dgm:pt modelId="{07DCA8CB-9FFF-42BA-AFDE-873018481002}" type="parTrans" cxnId="{C8ABEBD8-F445-4021-9AA2-32E2B1B7AE63}">
      <dgm:prSet/>
      <dgm:spPr/>
      <dgm:t>
        <a:bodyPr/>
        <a:lstStyle/>
        <a:p>
          <a:endParaRPr lang="en-US"/>
        </a:p>
      </dgm:t>
    </dgm:pt>
    <dgm:pt modelId="{D9720A41-C20C-41E6-9879-A7C1A9F84F7E}" type="pres">
      <dgm:prSet presAssocID="{EE64A64E-4A98-4D65-8CF8-60AAC0C3DC24}" presName="root" presStyleCnt="0">
        <dgm:presLayoutVars>
          <dgm:dir/>
          <dgm:resizeHandles val="exact"/>
        </dgm:presLayoutVars>
      </dgm:prSet>
      <dgm:spPr/>
    </dgm:pt>
    <dgm:pt modelId="{E9FF65F1-3EB9-4FC3-A37D-F17EFC95A9DD}" type="pres">
      <dgm:prSet presAssocID="{97C84252-2F06-4F3D-82C3-EA26D260C607}" presName="compNode" presStyleCnt="0"/>
      <dgm:spPr/>
    </dgm:pt>
    <dgm:pt modelId="{A4336BCB-4A06-4DA6-B5F8-26D2CD567DED}" type="pres">
      <dgm:prSet presAssocID="{97C84252-2F06-4F3D-82C3-EA26D260C607}" presName="bgRect" presStyleLbl="bgShp" presStyleIdx="0" presStyleCnt="1"/>
      <dgm:spPr/>
    </dgm:pt>
    <dgm:pt modelId="{D4ED1175-D680-43BC-A214-D5F8293519C2}" type="pres">
      <dgm:prSet presAssocID="{97C84252-2F06-4F3D-82C3-EA26D260C607}"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assroom"/>
        </a:ext>
      </dgm:extLst>
    </dgm:pt>
    <dgm:pt modelId="{EFF7863A-1414-49F9-9292-5BAF453A356A}" type="pres">
      <dgm:prSet presAssocID="{97C84252-2F06-4F3D-82C3-EA26D260C607}" presName="spaceRect" presStyleCnt="0"/>
      <dgm:spPr/>
    </dgm:pt>
    <dgm:pt modelId="{0C47F5C4-5B05-419A-884D-7E5BD85B7CE5}" type="pres">
      <dgm:prSet presAssocID="{97C84252-2F06-4F3D-82C3-EA26D260C607}" presName="parTx" presStyleLbl="revTx" presStyleIdx="0" presStyleCnt="1">
        <dgm:presLayoutVars>
          <dgm:chMax val="0"/>
          <dgm:chPref val="0"/>
        </dgm:presLayoutVars>
      </dgm:prSet>
      <dgm:spPr/>
    </dgm:pt>
  </dgm:ptLst>
  <dgm:cxnLst>
    <dgm:cxn modelId="{AA3C7D75-6245-4CB7-9942-B2314A7FB128}" type="presOf" srcId="{97C84252-2F06-4F3D-82C3-EA26D260C607}" destId="{0C47F5C4-5B05-419A-884D-7E5BD85B7CE5}" srcOrd="0" destOrd="0" presId="urn:microsoft.com/office/officeart/2018/2/layout/IconVerticalSolidList"/>
    <dgm:cxn modelId="{90A570A7-97AD-4698-B31D-14BB889F0729}" type="presOf" srcId="{EE64A64E-4A98-4D65-8CF8-60AAC0C3DC24}" destId="{D9720A41-C20C-41E6-9879-A7C1A9F84F7E}" srcOrd="0" destOrd="0" presId="urn:microsoft.com/office/officeart/2018/2/layout/IconVerticalSolidList"/>
    <dgm:cxn modelId="{C8ABEBD8-F445-4021-9AA2-32E2B1B7AE63}" srcId="{EE64A64E-4A98-4D65-8CF8-60AAC0C3DC24}" destId="{97C84252-2F06-4F3D-82C3-EA26D260C607}" srcOrd="0" destOrd="0" parTransId="{07DCA8CB-9FFF-42BA-AFDE-873018481002}" sibTransId="{108A6FC1-04C1-403E-9C39-3A046AF424D1}"/>
    <dgm:cxn modelId="{BA08E20A-2DFA-4E67-91B0-7E87FEB7E13F}" type="presParOf" srcId="{D9720A41-C20C-41E6-9879-A7C1A9F84F7E}" destId="{E9FF65F1-3EB9-4FC3-A37D-F17EFC95A9DD}" srcOrd="0" destOrd="0" presId="urn:microsoft.com/office/officeart/2018/2/layout/IconVerticalSolidList"/>
    <dgm:cxn modelId="{F54EE65E-4867-4CE6-A41E-5304E0DD5C51}" type="presParOf" srcId="{E9FF65F1-3EB9-4FC3-A37D-F17EFC95A9DD}" destId="{A4336BCB-4A06-4DA6-B5F8-26D2CD567DED}" srcOrd="0" destOrd="0" presId="urn:microsoft.com/office/officeart/2018/2/layout/IconVerticalSolidList"/>
    <dgm:cxn modelId="{4479F473-593B-4675-8A9E-878E6A7C093F}" type="presParOf" srcId="{E9FF65F1-3EB9-4FC3-A37D-F17EFC95A9DD}" destId="{D4ED1175-D680-43BC-A214-D5F8293519C2}" srcOrd="1" destOrd="0" presId="urn:microsoft.com/office/officeart/2018/2/layout/IconVerticalSolidList"/>
    <dgm:cxn modelId="{F9026139-3882-40A9-90D5-D120D88015DC}" type="presParOf" srcId="{E9FF65F1-3EB9-4FC3-A37D-F17EFC95A9DD}" destId="{EFF7863A-1414-49F9-9292-5BAF453A356A}" srcOrd="2" destOrd="0" presId="urn:microsoft.com/office/officeart/2018/2/layout/IconVerticalSolidList"/>
    <dgm:cxn modelId="{5B8F6969-89A2-4AA0-82CB-3EC3399A6281}" type="presParOf" srcId="{E9FF65F1-3EB9-4FC3-A37D-F17EFC95A9DD}" destId="{0C47F5C4-5B05-419A-884D-7E5BD85B7CE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6BCB-4A06-4DA6-B5F8-26D2CD567DED}">
      <dsp:nvSpPr>
        <dsp:cNvPr id="0" name=""/>
        <dsp:cNvSpPr/>
      </dsp:nvSpPr>
      <dsp:spPr>
        <a:xfrm>
          <a:off x="0" y="918110"/>
          <a:ext cx="6797675" cy="1694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D1175-D680-43BC-A214-D5F8293519C2}">
      <dsp:nvSpPr>
        <dsp:cNvPr id="0" name=""/>
        <dsp:cNvSpPr/>
      </dsp:nvSpPr>
      <dsp:spPr>
        <a:xfrm>
          <a:off x="512729" y="1299479"/>
          <a:ext cx="932235" cy="9322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47F5C4-5B05-419A-884D-7E5BD85B7CE5}">
      <dsp:nvSpPr>
        <dsp:cNvPr id="0" name=""/>
        <dsp:cNvSpPr/>
      </dsp:nvSpPr>
      <dsp:spPr>
        <a:xfrm>
          <a:off x="1957694" y="918110"/>
          <a:ext cx="3058953"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ANGEN Buildout</a:t>
          </a:r>
        </a:p>
      </dsp:txBody>
      <dsp:txXfrm>
        <a:off x="1957694" y="918110"/>
        <a:ext cx="3058953" cy="1694973"/>
      </dsp:txXfrm>
    </dsp:sp>
    <dsp:sp modelId="{326369BD-9E2C-4C86-AB8B-279B65261FEA}">
      <dsp:nvSpPr>
        <dsp:cNvPr id="0" name=""/>
        <dsp:cNvSpPr/>
      </dsp:nvSpPr>
      <dsp:spPr>
        <a:xfrm>
          <a:off x="5016648" y="918110"/>
          <a:ext cx="1781026"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577850">
            <a:lnSpc>
              <a:spcPct val="10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Districts not on network</a:t>
          </a:r>
        </a:p>
        <a:p>
          <a:pPr marL="0" lvl="0" indent="0" algn="l" defTabSz="577850">
            <a:lnSpc>
              <a:spcPct val="10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Texty</a:t>
          </a:r>
        </a:p>
        <a:p>
          <a:pPr marL="0" lvl="0" indent="0" algn="l" defTabSz="577850">
            <a:lnSpc>
              <a:spcPct val="10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Language Translation Services</a:t>
          </a:r>
        </a:p>
      </dsp:txBody>
      <dsp:txXfrm>
        <a:off x="5016648" y="918110"/>
        <a:ext cx="1781026" cy="1694973"/>
      </dsp:txXfrm>
    </dsp:sp>
    <dsp:sp modelId="{1CA5DA3E-5040-4007-BA53-271545A3B76A}">
      <dsp:nvSpPr>
        <dsp:cNvPr id="0" name=""/>
        <dsp:cNvSpPr/>
      </dsp:nvSpPr>
      <dsp:spPr>
        <a:xfrm>
          <a:off x="0" y="3036827"/>
          <a:ext cx="6797675" cy="1694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DD88D1-D7DB-427B-94DE-8E11F367FE95}">
      <dsp:nvSpPr>
        <dsp:cNvPr id="0" name=""/>
        <dsp:cNvSpPr/>
      </dsp:nvSpPr>
      <dsp:spPr>
        <a:xfrm>
          <a:off x="512729" y="3418196"/>
          <a:ext cx="932235" cy="9322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D7D2F-19C9-45DC-AC90-205A74A853DB}">
      <dsp:nvSpPr>
        <dsp:cNvPr id="0" name=""/>
        <dsp:cNvSpPr/>
      </dsp:nvSpPr>
      <dsp:spPr>
        <a:xfrm>
          <a:off x="1957694" y="3036827"/>
          <a:ext cx="3058953"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GIS/Federal Grant Project</a:t>
          </a:r>
        </a:p>
      </dsp:txBody>
      <dsp:txXfrm>
        <a:off x="1957694" y="3036827"/>
        <a:ext cx="3058953" cy="1694973"/>
      </dsp:txXfrm>
    </dsp:sp>
    <dsp:sp modelId="{B732E7B3-3027-4D57-9175-E836840D00F3}">
      <dsp:nvSpPr>
        <dsp:cNvPr id="0" name=""/>
        <dsp:cNvSpPr/>
      </dsp:nvSpPr>
      <dsp:spPr>
        <a:xfrm>
          <a:off x="5016648" y="3036827"/>
          <a:ext cx="1781026"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577850">
            <a:lnSpc>
              <a:spcPct val="10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Sub-Entity Use and License Acknowledgement Form</a:t>
          </a:r>
        </a:p>
        <a:p>
          <a:pPr marL="0" lvl="0" indent="0" algn="l" defTabSz="577850">
            <a:lnSpc>
              <a:spcPct val="10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Funds for GIS Project</a:t>
          </a:r>
        </a:p>
      </dsp:txBody>
      <dsp:txXfrm>
        <a:off x="5016648" y="3036827"/>
        <a:ext cx="1781026" cy="1694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36BCB-4A06-4DA6-B5F8-26D2CD567DED}">
      <dsp:nvSpPr>
        <dsp:cNvPr id="0" name=""/>
        <dsp:cNvSpPr/>
      </dsp:nvSpPr>
      <dsp:spPr>
        <a:xfrm>
          <a:off x="0" y="1977469"/>
          <a:ext cx="6797675" cy="16949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D1175-D680-43BC-A214-D5F8293519C2}">
      <dsp:nvSpPr>
        <dsp:cNvPr id="0" name=""/>
        <dsp:cNvSpPr/>
      </dsp:nvSpPr>
      <dsp:spPr>
        <a:xfrm>
          <a:off x="512729" y="2358838"/>
          <a:ext cx="932235" cy="9322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47F5C4-5B05-419A-884D-7E5BD85B7CE5}">
      <dsp:nvSpPr>
        <dsp:cNvPr id="0" name=""/>
        <dsp:cNvSpPr/>
      </dsp:nvSpPr>
      <dsp:spPr>
        <a:xfrm>
          <a:off x="1957694" y="1977469"/>
          <a:ext cx="4839980" cy="169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385" tIns="179385" rIns="179385" bIns="17938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Learning Management System Contract</a:t>
          </a:r>
        </a:p>
      </dsp:txBody>
      <dsp:txXfrm>
        <a:off x="1957694" y="1977469"/>
        <a:ext cx="4839980" cy="16949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
            <a:ext cx="4160520" cy="367031"/>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5438465" y="1"/>
            <a:ext cx="4160520" cy="367031"/>
          </a:xfrm>
          <a:prstGeom prst="rect">
            <a:avLst/>
          </a:prstGeom>
        </p:spPr>
        <p:txBody>
          <a:bodyPr vert="horz" lIns="96656" tIns="48328" rIns="96656" bIns="48328" rtlCol="0"/>
          <a:lstStyle>
            <a:lvl1pPr algn="r">
              <a:defRPr sz="1200"/>
            </a:lvl1pPr>
          </a:lstStyle>
          <a:p>
            <a:fld id="{6E753B2A-3391-45BD-B2D4-BA232F5C724C}" type="datetimeFigureOut">
              <a:rPr lang="en-US" smtClean="0"/>
              <a:t>1/20/2021</a:t>
            </a:fld>
            <a:endParaRPr lang="en-US"/>
          </a:p>
        </p:txBody>
      </p:sp>
      <p:sp>
        <p:nvSpPr>
          <p:cNvPr id="4" name="Footer Placeholder 3"/>
          <p:cNvSpPr>
            <a:spLocks noGrp="1"/>
          </p:cNvSpPr>
          <p:nvPr>
            <p:ph type="ftr" sz="quarter" idx="2"/>
          </p:nvPr>
        </p:nvSpPr>
        <p:spPr>
          <a:xfrm>
            <a:off x="7" y="6948173"/>
            <a:ext cx="4160520" cy="36703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5438465" y="6948173"/>
            <a:ext cx="4160520" cy="367030"/>
          </a:xfrm>
          <a:prstGeom prst="rect">
            <a:avLst/>
          </a:prstGeom>
        </p:spPr>
        <p:txBody>
          <a:bodyPr vert="horz" lIns="96656" tIns="48328" rIns="96656" bIns="48328" rtlCol="0" anchor="b"/>
          <a:lstStyle>
            <a:lvl1pPr algn="r">
              <a:defRPr sz="1200"/>
            </a:lvl1pPr>
          </a:lstStyle>
          <a:p>
            <a:fld id="{444DE06E-32D0-4CAA-8C8F-1B039B3E492F}" type="slidenum">
              <a:rPr lang="en-US" smtClean="0"/>
              <a:t>‹#›</a:t>
            </a:fld>
            <a:endParaRPr lang="en-US"/>
          </a:p>
        </p:txBody>
      </p:sp>
    </p:spTree>
    <p:extLst>
      <p:ext uri="{BB962C8B-B14F-4D97-AF65-F5344CB8AC3E}">
        <p14:creationId xmlns:p14="http://schemas.microsoft.com/office/powerpoint/2010/main" val="1774949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160411" cy="367083"/>
          </a:xfrm>
          <a:prstGeom prst="rect">
            <a:avLst/>
          </a:prstGeom>
        </p:spPr>
        <p:txBody>
          <a:bodyPr vert="horz" lIns="94704" tIns="47352" rIns="94704" bIns="47352" rtlCol="0"/>
          <a:lstStyle>
            <a:lvl1pPr algn="l">
              <a:defRPr sz="1200"/>
            </a:lvl1pPr>
          </a:lstStyle>
          <a:p>
            <a:endParaRPr lang="en-US"/>
          </a:p>
        </p:txBody>
      </p:sp>
      <p:sp>
        <p:nvSpPr>
          <p:cNvPr id="3" name="Date Placeholder 2"/>
          <p:cNvSpPr>
            <a:spLocks noGrp="1"/>
          </p:cNvSpPr>
          <p:nvPr>
            <p:ph type="dt" idx="1"/>
          </p:nvPr>
        </p:nvSpPr>
        <p:spPr>
          <a:xfrm>
            <a:off x="5439154" y="1"/>
            <a:ext cx="4160411" cy="367083"/>
          </a:xfrm>
          <a:prstGeom prst="rect">
            <a:avLst/>
          </a:prstGeom>
        </p:spPr>
        <p:txBody>
          <a:bodyPr vert="horz" lIns="94704" tIns="47352" rIns="94704" bIns="47352" rtlCol="0"/>
          <a:lstStyle>
            <a:lvl1pPr algn="r">
              <a:defRPr sz="1200"/>
            </a:lvl1pPr>
          </a:lstStyle>
          <a:p>
            <a:fld id="{AC12D5BD-0252-4092-AA1A-B9A1DAD91248}" type="datetimeFigureOut">
              <a:rPr lang="en-US" smtClean="0"/>
              <a:t>1/20/2021</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4704" tIns="47352" rIns="94704" bIns="47352" rtlCol="0" anchor="ctr"/>
          <a:lstStyle/>
          <a:p>
            <a:endParaRPr lang="en-US"/>
          </a:p>
        </p:txBody>
      </p:sp>
      <p:sp>
        <p:nvSpPr>
          <p:cNvPr id="5" name="Notes Placeholder 4"/>
          <p:cNvSpPr>
            <a:spLocks noGrp="1"/>
          </p:cNvSpPr>
          <p:nvPr>
            <p:ph type="body" sz="quarter" idx="3"/>
          </p:nvPr>
        </p:nvSpPr>
        <p:spPr>
          <a:xfrm>
            <a:off x="959465" y="3520363"/>
            <a:ext cx="7682270" cy="2880443"/>
          </a:xfrm>
          <a:prstGeom prst="rect">
            <a:avLst/>
          </a:prstGeom>
        </p:spPr>
        <p:txBody>
          <a:bodyPr vert="horz" lIns="94704" tIns="47352" rIns="94704" bIns="473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948117"/>
            <a:ext cx="4160411" cy="367083"/>
          </a:xfrm>
          <a:prstGeom prst="rect">
            <a:avLst/>
          </a:prstGeom>
        </p:spPr>
        <p:txBody>
          <a:bodyPr vert="horz" lIns="94704" tIns="47352" rIns="94704" bIns="47352" rtlCol="0" anchor="b"/>
          <a:lstStyle>
            <a:lvl1pPr algn="l">
              <a:defRPr sz="1200"/>
            </a:lvl1pPr>
          </a:lstStyle>
          <a:p>
            <a:endParaRPr lang="en-US"/>
          </a:p>
        </p:txBody>
      </p:sp>
      <p:sp>
        <p:nvSpPr>
          <p:cNvPr id="7" name="Slide Number Placeholder 6"/>
          <p:cNvSpPr>
            <a:spLocks noGrp="1"/>
          </p:cNvSpPr>
          <p:nvPr>
            <p:ph type="sldNum" sz="quarter" idx="5"/>
          </p:nvPr>
        </p:nvSpPr>
        <p:spPr>
          <a:xfrm>
            <a:off x="5439154" y="6948117"/>
            <a:ext cx="4160411" cy="367083"/>
          </a:xfrm>
          <a:prstGeom prst="rect">
            <a:avLst/>
          </a:prstGeom>
        </p:spPr>
        <p:txBody>
          <a:bodyPr vert="horz" lIns="94704" tIns="47352" rIns="94704" bIns="47352" rtlCol="0" anchor="b"/>
          <a:lstStyle>
            <a:lvl1pPr algn="r">
              <a:defRPr sz="1200"/>
            </a:lvl1pPr>
          </a:lstStyle>
          <a:p>
            <a:fld id="{4D3A1D7B-90CF-495B-B027-39E0DE2113A5}" type="slidenum">
              <a:rPr lang="en-US" smtClean="0"/>
              <a:t>‹#›</a:t>
            </a:fld>
            <a:endParaRPr lang="en-US"/>
          </a:p>
        </p:txBody>
      </p:sp>
    </p:spTree>
    <p:extLst>
      <p:ext uri="{BB962C8B-B14F-4D97-AF65-F5344CB8AC3E}">
        <p14:creationId xmlns:p14="http://schemas.microsoft.com/office/powerpoint/2010/main" val="20999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a:t>
            </a:fld>
            <a:endParaRPr lang="en-US"/>
          </a:p>
        </p:txBody>
      </p:sp>
    </p:spTree>
    <p:extLst>
      <p:ext uri="{BB962C8B-B14F-4D97-AF65-F5344CB8AC3E}">
        <p14:creationId xmlns:p14="http://schemas.microsoft.com/office/powerpoint/2010/main" val="134928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10</a:t>
            </a:fld>
            <a:endParaRPr lang="en-US"/>
          </a:p>
        </p:txBody>
      </p:sp>
    </p:spTree>
    <p:extLst>
      <p:ext uri="{BB962C8B-B14F-4D97-AF65-F5344CB8AC3E}">
        <p14:creationId xmlns:p14="http://schemas.microsoft.com/office/powerpoint/2010/main" val="268537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7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Times New Roman" panose="02020603050405020304" pitchFamily="18" charset="0"/>
                <a:cs typeface="Times New Roman" panose="02020603050405020304" pitchFamily="18" charset="0"/>
              </a:rPr>
              <a:t>I recommend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the Board authorize staff to proceed with Administrative Rule amendment procedures. (first step is notice of intended action filing)</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D3A1D7B-90CF-495B-B027-39E0DE2113A5}" type="slidenum">
              <a:rPr lang="en-US" smtClean="0"/>
              <a:t>12</a:t>
            </a:fld>
            <a:endParaRPr lang="en-US"/>
          </a:p>
        </p:txBody>
      </p:sp>
    </p:spTree>
    <p:extLst>
      <p:ext uri="{BB962C8B-B14F-4D97-AF65-F5344CB8AC3E}">
        <p14:creationId xmlns:p14="http://schemas.microsoft.com/office/powerpoint/2010/main" val="89855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3738" y="668338"/>
            <a:ext cx="3211512" cy="1806575"/>
          </a:xfrm>
        </p:spPr>
      </p:sp>
      <p:sp>
        <p:nvSpPr>
          <p:cNvPr id="3" name="Notes Placeholder 2"/>
          <p:cNvSpPr>
            <a:spLocks noGrp="1"/>
          </p:cNvSpPr>
          <p:nvPr>
            <p:ph type="body" idx="1"/>
          </p:nvPr>
        </p:nvSpPr>
        <p:spPr/>
        <p:txBody>
          <a:bodyPr/>
          <a:lstStyle/>
          <a:p>
            <a:r>
              <a:rPr lang="en-US" sz="2000" dirty="0"/>
              <a:t>I recommend that the Board authorize staff to send a letter to non-compliant ECDs on February 1</a:t>
            </a:r>
            <a:r>
              <a:rPr lang="en-US" sz="2000" baseline="30000" dirty="0"/>
              <a:t>st</a:t>
            </a:r>
            <a:r>
              <a:rPr lang="en-US" sz="2000" dirty="0"/>
              <a:t> stating that the Board will hold their monthly distribution in escrow until the form is submitted.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74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3738" y="668338"/>
            <a:ext cx="3211512" cy="1806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4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29150" y="696913"/>
            <a:ext cx="3343275" cy="1881187"/>
          </a:xfrm>
        </p:spPr>
      </p:sp>
      <p:sp>
        <p:nvSpPr>
          <p:cNvPr id="3" name="Notes Placeholder 2"/>
          <p:cNvSpPr>
            <a:spLocks noGrp="1"/>
          </p:cNvSpPr>
          <p:nvPr>
            <p:ph type="body" idx="1"/>
          </p:nvPr>
        </p:nvSpPr>
        <p:spPr/>
        <p:txBody>
          <a:bodyPr/>
          <a:lstStyle/>
          <a:p>
            <a:endParaRPr lang="en-US" sz="2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458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29150" y="696913"/>
            <a:ext cx="3343275" cy="1881187"/>
          </a:xfrm>
        </p:spPr>
      </p:sp>
      <p:sp>
        <p:nvSpPr>
          <p:cNvPr id="3" name="Notes Placeholder 2"/>
          <p:cNvSpPr>
            <a:spLocks noGrp="1"/>
          </p:cNvSpPr>
          <p:nvPr>
            <p:ph type="body" idx="1"/>
          </p:nvPr>
        </p:nvSpPr>
        <p:spPr/>
        <p:txBody>
          <a:bodyPr/>
          <a:lstStyle/>
          <a:p>
            <a:r>
              <a:rPr lang="en-US" sz="2500" dirty="0"/>
              <a:t>I recommend to the Board approval of the FY2021 Cost Recovery Plans as presented.</a:t>
            </a:r>
          </a:p>
        </p:txBody>
      </p:sp>
      <p:sp>
        <p:nvSpPr>
          <p:cNvPr id="4" name="Slide Number Placeholder 3"/>
          <p:cNvSpPr>
            <a:spLocks noGrp="1"/>
          </p:cNvSpPr>
          <p:nvPr>
            <p:ph type="sldNum" sz="quarter" idx="10"/>
          </p:nvPr>
        </p:nvSpPr>
        <p:spPr/>
        <p:txBody>
          <a:bodyPr/>
          <a:lstStyle/>
          <a:p>
            <a:pPr marL="0" marR="0" lvl="0" indent="0" algn="r" defTabSz="473522"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2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96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54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0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19</a:t>
            </a:fld>
            <a:endParaRPr lang="en-US"/>
          </a:p>
        </p:txBody>
      </p:sp>
    </p:spTree>
    <p:extLst>
      <p:ext uri="{BB962C8B-B14F-4D97-AF65-F5344CB8AC3E}">
        <p14:creationId xmlns:p14="http://schemas.microsoft.com/office/powerpoint/2010/main" val="359089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2</a:t>
            </a:fld>
            <a:endParaRPr lang="en-US"/>
          </a:p>
        </p:txBody>
      </p:sp>
    </p:spTree>
    <p:extLst>
      <p:ext uri="{BB962C8B-B14F-4D97-AF65-F5344CB8AC3E}">
        <p14:creationId xmlns:p14="http://schemas.microsoft.com/office/powerpoint/2010/main" val="2026374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20</a:t>
            </a:fld>
            <a:endParaRPr lang="en-US"/>
          </a:p>
        </p:txBody>
      </p:sp>
    </p:spTree>
    <p:extLst>
      <p:ext uri="{BB962C8B-B14F-4D97-AF65-F5344CB8AC3E}">
        <p14:creationId xmlns:p14="http://schemas.microsoft.com/office/powerpoint/2010/main" val="1694813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A1D7B-90CF-495B-B027-39E0DE2113A5}" type="slidenum">
              <a:rPr lang="en-US" smtClean="0"/>
              <a:t>21</a:t>
            </a:fld>
            <a:endParaRPr lang="en-US"/>
          </a:p>
        </p:txBody>
      </p:sp>
    </p:spTree>
    <p:extLst>
      <p:ext uri="{BB962C8B-B14F-4D97-AF65-F5344CB8AC3E}">
        <p14:creationId xmlns:p14="http://schemas.microsoft.com/office/powerpoint/2010/main" val="1162109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A1D7B-90CF-495B-B027-39E0DE2113A5}" type="slidenum">
              <a:rPr lang="en-US" smtClean="0"/>
              <a:t>22</a:t>
            </a:fld>
            <a:endParaRPr lang="en-US"/>
          </a:p>
        </p:txBody>
      </p:sp>
    </p:spTree>
    <p:extLst>
      <p:ext uri="{BB962C8B-B14F-4D97-AF65-F5344CB8AC3E}">
        <p14:creationId xmlns:p14="http://schemas.microsoft.com/office/powerpoint/2010/main" val="3476819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 recommend approval of the Financial Statements as presented.</a:t>
            </a:r>
          </a:p>
        </p:txBody>
      </p:sp>
      <p:sp>
        <p:nvSpPr>
          <p:cNvPr id="4" name="Slide Number Placeholder 3"/>
          <p:cNvSpPr>
            <a:spLocks noGrp="1"/>
          </p:cNvSpPr>
          <p:nvPr>
            <p:ph type="sldNum" sz="quarter" idx="5"/>
          </p:nvPr>
        </p:nvSpPr>
        <p:spPr/>
        <p:txBody>
          <a:bodyPr/>
          <a:lstStyle/>
          <a:p>
            <a:fld id="{4D3A1D7B-90CF-495B-B027-39E0DE2113A5}" type="slidenum">
              <a:rPr lang="en-US" smtClean="0"/>
              <a:t>23</a:t>
            </a:fld>
            <a:endParaRPr lang="en-US"/>
          </a:p>
        </p:txBody>
      </p:sp>
    </p:spTree>
    <p:extLst>
      <p:ext uri="{BB962C8B-B14F-4D97-AF65-F5344CB8AC3E}">
        <p14:creationId xmlns:p14="http://schemas.microsoft.com/office/powerpoint/2010/main" val="152101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3522">
              <a:defRPr/>
            </a:pPr>
            <a:fld id="{4D3A1D7B-90CF-495B-B027-39E0DE2113A5}" type="slidenum">
              <a:rPr lang="en-US">
                <a:solidFill>
                  <a:prstClr val="black"/>
                </a:solidFill>
                <a:latin typeface="Calibri" panose="020F0502020204030204"/>
              </a:rPr>
              <a:pPr defTabSz="473522">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066809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346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26</a:t>
            </a:fld>
            <a:endParaRPr lang="en-US"/>
          </a:p>
        </p:txBody>
      </p:sp>
    </p:spTree>
    <p:extLst>
      <p:ext uri="{BB962C8B-B14F-4D97-AF65-F5344CB8AC3E}">
        <p14:creationId xmlns:p14="http://schemas.microsoft.com/office/powerpoint/2010/main" val="3592884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27</a:t>
            </a:fld>
            <a:endParaRPr lang="en-US"/>
          </a:p>
        </p:txBody>
      </p:sp>
    </p:spTree>
    <p:extLst>
      <p:ext uri="{BB962C8B-B14F-4D97-AF65-F5344CB8AC3E}">
        <p14:creationId xmlns:p14="http://schemas.microsoft.com/office/powerpoint/2010/main" val="2160502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28</a:t>
            </a:fld>
            <a:endParaRPr lang="en-US"/>
          </a:p>
        </p:txBody>
      </p:sp>
    </p:spTree>
    <p:extLst>
      <p:ext uri="{BB962C8B-B14F-4D97-AF65-F5344CB8AC3E}">
        <p14:creationId xmlns:p14="http://schemas.microsoft.com/office/powerpoint/2010/main" val="1607417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29</a:t>
            </a:fld>
            <a:endParaRPr lang="en-US"/>
          </a:p>
        </p:txBody>
      </p:sp>
    </p:spTree>
    <p:extLst>
      <p:ext uri="{BB962C8B-B14F-4D97-AF65-F5344CB8AC3E}">
        <p14:creationId xmlns:p14="http://schemas.microsoft.com/office/powerpoint/2010/main" val="204360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3</a:t>
            </a:fld>
            <a:endParaRPr lang="en-US"/>
          </a:p>
        </p:txBody>
      </p:sp>
    </p:spTree>
    <p:extLst>
      <p:ext uri="{BB962C8B-B14F-4D97-AF65-F5344CB8AC3E}">
        <p14:creationId xmlns:p14="http://schemas.microsoft.com/office/powerpoint/2010/main" val="2599963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30</a:t>
            </a:fld>
            <a:endParaRPr lang="en-US"/>
          </a:p>
        </p:txBody>
      </p:sp>
    </p:spTree>
    <p:extLst>
      <p:ext uri="{BB962C8B-B14F-4D97-AF65-F5344CB8AC3E}">
        <p14:creationId xmlns:p14="http://schemas.microsoft.com/office/powerpoint/2010/main" val="3880386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31</a:t>
            </a:fld>
            <a:endParaRPr lang="en-US"/>
          </a:p>
        </p:txBody>
      </p:sp>
    </p:spTree>
    <p:extLst>
      <p:ext uri="{BB962C8B-B14F-4D97-AF65-F5344CB8AC3E}">
        <p14:creationId xmlns:p14="http://schemas.microsoft.com/office/powerpoint/2010/main" val="3416225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32</a:t>
            </a:fld>
            <a:endParaRPr lang="en-US"/>
          </a:p>
        </p:txBody>
      </p:sp>
    </p:spTree>
    <p:extLst>
      <p:ext uri="{BB962C8B-B14F-4D97-AF65-F5344CB8AC3E}">
        <p14:creationId xmlns:p14="http://schemas.microsoft.com/office/powerpoint/2010/main" val="153516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33</a:t>
            </a:fld>
            <a:endParaRPr lang="en-US"/>
          </a:p>
        </p:txBody>
      </p:sp>
    </p:spTree>
    <p:extLst>
      <p:ext uri="{BB962C8B-B14F-4D97-AF65-F5344CB8AC3E}">
        <p14:creationId xmlns:p14="http://schemas.microsoft.com/office/powerpoint/2010/main" val="701905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34</a:t>
            </a:fld>
            <a:endParaRPr lang="en-US"/>
          </a:p>
        </p:txBody>
      </p:sp>
    </p:spTree>
    <p:extLst>
      <p:ext uri="{BB962C8B-B14F-4D97-AF65-F5344CB8AC3E}">
        <p14:creationId xmlns:p14="http://schemas.microsoft.com/office/powerpoint/2010/main" val="2613596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35</a:t>
            </a:fld>
            <a:endParaRPr lang="en-US"/>
          </a:p>
        </p:txBody>
      </p:sp>
    </p:spTree>
    <p:extLst>
      <p:ext uri="{BB962C8B-B14F-4D97-AF65-F5344CB8AC3E}">
        <p14:creationId xmlns:p14="http://schemas.microsoft.com/office/powerpoint/2010/main" val="2574724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36</a:t>
            </a:fld>
            <a:endParaRPr lang="en-US"/>
          </a:p>
        </p:txBody>
      </p:sp>
    </p:spTree>
    <p:extLst>
      <p:ext uri="{BB962C8B-B14F-4D97-AF65-F5344CB8AC3E}">
        <p14:creationId xmlns:p14="http://schemas.microsoft.com/office/powerpoint/2010/main" val="1858436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37</a:t>
            </a:fld>
            <a:endParaRPr lang="en-US"/>
          </a:p>
        </p:txBody>
      </p:sp>
    </p:spTree>
    <p:extLst>
      <p:ext uri="{BB962C8B-B14F-4D97-AF65-F5344CB8AC3E}">
        <p14:creationId xmlns:p14="http://schemas.microsoft.com/office/powerpoint/2010/main" val="100947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38</a:t>
            </a:fld>
            <a:endParaRPr lang="en-US"/>
          </a:p>
        </p:txBody>
      </p:sp>
    </p:spTree>
    <p:extLst>
      <p:ext uri="{BB962C8B-B14F-4D97-AF65-F5344CB8AC3E}">
        <p14:creationId xmlns:p14="http://schemas.microsoft.com/office/powerpoint/2010/main" val="2598810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39</a:t>
            </a:fld>
            <a:endParaRPr lang="en-US"/>
          </a:p>
        </p:txBody>
      </p:sp>
    </p:spTree>
    <p:extLst>
      <p:ext uri="{BB962C8B-B14F-4D97-AF65-F5344CB8AC3E}">
        <p14:creationId xmlns:p14="http://schemas.microsoft.com/office/powerpoint/2010/main" val="112119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206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40</a:t>
            </a:fld>
            <a:endParaRPr lang="en-US"/>
          </a:p>
        </p:txBody>
      </p:sp>
    </p:spTree>
    <p:extLst>
      <p:ext uri="{BB962C8B-B14F-4D97-AF65-F5344CB8AC3E}">
        <p14:creationId xmlns:p14="http://schemas.microsoft.com/office/powerpoint/2010/main" val="1709872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41</a:t>
            </a:fld>
            <a:endParaRPr lang="en-US"/>
          </a:p>
        </p:txBody>
      </p:sp>
    </p:spTree>
    <p:extLst>
      <p:ext uri="{BB962C8B-B14F-4D97-AF65-F5344CB8AC3E}">
        <p14:creationId xmlns:p14="http://schemas.microsoft.com/office/powerpoint/2010/main" val="3958633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42</a:t>
            </a:fld>
            <a:endParaRPr lang="en-US"/>
          </a:p>
        </p:txBody>
      </p:sp>
    </p:spTree>
    <p:extLst>
      <p:ext uri="{BB962C8B-B14F-4D97-AF65-F5344CB8AC3E}">
        <p14:creationId xmlns:p14="http://schemas.microsoft.com/office/powerpoint/2010/main" val="3237594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43</a:t>
            </a:fld>
            <a:endParaRPr lang="en-US"/>
          </a:p>
        </p:txBody>
      </p:sp>
    </p:spTree>
    <p:extLst>
      <p:ext uri="{BB962C8B-B14F-4D97-AF65-F5344CB8AC3E}">
        <p14:creationId xmlns:p14="http://schemas.microsoft.com/office/powerpoint/2010/main" val="1691105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44</a:t>
            </a:fld>
            <a:endParaRPr lang="en-US"/>
          </a:p>
        </p:txBody>
      </p:sp>
    </p:spTree>
    <p:extLst>
      <p:ext uri="{BB962C8B-B14F-4D97-AF65-F5344CB8AC3E}">
        <p14:creationId xmlns:p14="http://schemas.microsoft.com/office/powerpoint/2010/main" val="3390639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45</a:t>
            </a:fld>
            <a:endParaRPr lang="en-US"/>
          </a:p>
        </p:txBody>
      </p:sp>
    </p:spTree>
    <p:extLst>
      <p:ext uri="{BB962C8B-B14F-4D97-AF65-F5344CB8AC3E}">
        <p14:creationId xmlns:p14="http://schemas.microsoft.com/office/powerpoint/2010/main" val="1314622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46</a:t>
            </a:fld>
            <a:endParaRPr lang="en-US"/>
          </a:p>
        </p:txBody>
      </p:sp>
    </p:spTree>
    <p:extLst>
      <p:ext uri="{BB962C8B-B14F-4D97-AF65-F5344CB8AC3E}">
        <p14:creationId xmlns:p14="http://schemas.microsoft.com/office/powerpoint/2010/main" val="23510878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47</a:t>
            </a:fld>
            <a:endParaRPr lang="en-US"/>
          </a:p>
        </p:txBody>
      </p:sp>
    </p:spTree>
    <p:extLst>
      <p:ext uri="{BB962C8B-B14F-4D97-AF65-F5344CB8AC3E}">
        <p14:creationId xmlns:p14="http://schemas.microsoft.com/office/powerpoint/2010/main" val="1396291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48</a:t>
            </a:fld>
            <a:endParaRPr lang="en-US"/>
          </a:p>
        </p:txBody>
      </p:sp>
    </p:spTree>
    <p:extLst>
      <p:ext uri="{BB962C8B-B14F-4D97-AF65-F5344CB8AC3E}">
        <p14:creationId xmlns:p14="http://schemas.microsoft.com/office/powerpoint/2010/main" val="3735300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49</a:t>
            </a:fld>
            <a:endParaRPr lang="en-US"/>
          </a:p>
        </p:txBody>
      </p:sp>
    </p:spTree>
    <p:extLst>
      <p:ext uri="{BB962C8B-B14F-4D97-AF65-F5344CB8AC3E}">
        <p14:creationId xmlns:p14="http://schemas.microsoft.com/office/powerpoint/2010/main" val="4063781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089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50</a:t>
            </a:fld>
            <a:endParaRPr lang="en-US"/>
          </a:p>
        </p:txBody>
      </p:sp>
    </p:spTree>
    <p:extLst>
      <p:ext uri="{BB962C8B-B14F-4D97-AF65-F5344CB8AC3E}">
        <p14:creationId xmlns:p14="http://schemas.microsoft.com/office/powerpoint/2010/main" val="3576662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51</a:t>
            </a:fld>
            <a:endParaRPr lang="en-US"/>
          </a:p>
        </p:txBody>
      </p:sp>
    </p:spTree>
    <p:extLst>
      <p:ext uri="{BB962C8B-B14F-4D97-AF65-F5344CB8AC3E}">
        <p14:creationId xmlns:p14="http://schemas.microsoft.com/office/powerpoint/2010/main" val="6305139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52</a:t>
            </a:fld>
            <a:endParaRPr lang="en-US"/>
          </a:p>
        </p:txBody>
      </p:sp>
    </p:spTree>
    <p:extLst>
      <p:ext uri="{BB962C8B-B14F-4D97-AF65-F5344CB8AC3E}">
        <p14:creationId xmlns:p14="http://schemas.microsoft.com/office/powerpoint/2010/main" val="1854820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53</a:t>
            </a:fld>
            <a:endParaRPr lang="en-US"/>
          </a:p>
        </p:txBody>
      </p:sp>
    </p:spTree>
    <p:extLst>
      <p:ext uri="{BB962C8B-B14F-4D97-AF65-F5344CB8AC3E}">
        <p14:creationId xmlns:p14="http://schemas.microsoft.com/office/powerpoint/2010/main" val="556600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54</a:t>
            </a:fld>
            <a:endParaRPr lang="en-US"/>
          </a:p>
        </p:txBody>
      </p:sp>
    </p:spTree>
    <p:extLst>
      <p:ext uri="{BB962C8B-B14F-4D97-AF65-F5344CB8AC3E}">
        <p14:creationId xmlns:p14="http://schemas.microsoft.com/office/powerpoint/2010/main" val="1481599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55</a:t>
            </a:fld>
            <a:endParaRPr lang="en-US"/>
          </a:p>
        </p:txBody>
      </p:sp>
    </p:spTree>
    <p:extLst>
      <p:ext uri="{BB962C8B-B14F-4D97-AF65-F5344CB8AC3E}">
        <p14:creationId xmlns:p14="http://schemas.microsoft.com/office/powerpoint/2010/main" val="90590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56</a:t>
            </a:fld>
            <a:endParaRPr lang="en-US"/>
          </a:p>
        </p:txBody>
      </p:sp>
    </p:spTree>
    <p:extLst>
      <p:ext uri="{BB962C8B-B14F-4D97-AF65-F5344CB8AC3E}">
        <p14:creationId xmlns:p14="http://schemas.microsoft.com/office/powerpoint/2010/main" val="3327643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57</a:t>
            </a:fld>
            <a:endParaRPr lang="en-US"/>
          </a:p>
        </p:txBody>
      </p:sp>
    </p:spTree>
    <p:extLst>
      <p:ext uri="{BB962C8B-B14F-4D97-AF65-F5344CB8AC3E}">
        <p14:creationId xmlns:p14="http://schemas.microsoft.com/office/powerpoint/2010/main" val="144088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58</a:t>
            </a:fld>
            <a:endParaRPr lang="en-US"/>
          </a:p>
        </p:txBody>
      </p:sp>
    </p:spTree>
    <p:extLst>
      <p:ext uri="{BB962C8B-B14F-4D97-AF65-F5344CB8AC3E}">
        <p14:creationId xmlns:p14="http://schemas.microsoft.com/office/powerpoint/2010/main" val="2254714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59</a:t>
            </a:fld>
            <a:endParaRPr lang="en-US"/>
          </a:p>
        </p:txBody>
      </p:sp>
    </p:spTree>
    <p:extLst>
      <p:ext uri="{BB962C8B-B14F-4D97-AF65-F5344CB8AC3E}">
        <p14:creationId xmlns:p14="http://schemas.microsoft.com/office/powerpoint/2010/main" val="91180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Get letter to Lauderdale</a:t>
            </a:r>
          </a:p>
          <a:p>
            <a:r>
              <a:rPr lang="en-US" sz="2400" dirty="0"/>
              <a:t>I recommend acceptance of the Committee’s report and recommendations.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880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60</a:t>
            </a:fld>
            <a:endParaRPr lang="en-US"/>
          </a:p>
        </p:txBody>
      </p:sp>
    </p:spTree>
    <p:extLst>
      <p:ext uri="{BB962C8B-B14F-4D97-AF65-F5344CB8AC3E}">
        <p14:creationId xmlns:p14="http://schemas.microsoft.com/office/powerpoint/2010/main" val="1487314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61</a:t>
            </a:fld>
            <a:endParaRPr lang="en-US"/>
          </a:p>
        </p:txBody>
      </p:sp>
    </p:spTree>
    <p:extLst>
      <p:ext uri="{BB962C8B-B14F-4D97-AF65-F5344CB8AC3E}">
        <p14:creationId xmlns:p14="http://schemas.microsoft.com/office/powerpoint/2010/main" val="3421770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62</a:t>
            </a:fld>
            <a:endParaRPr lang="en-US"/>
          </a:p>
        </p:txBody>
      </p:sp>
    </p:spTree>
    <p:extLst>
      <p:ext uri="{BB962C8B-B14F-4D97-AF65-F5344CB8AC3E}">
        <p14:creationId xmlns:p14="http://schemas.microsoft.com/office/powerpoint/2010/main" val="2177169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86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A1D7B-90CF-495B-B027-39E0DE2113A5}" type="slidenum">
              <a:rPr lang="en-US" smtClean="0"/>
              <a:t>64</a:t>
            </a:fld>
            <a:endParaRPr lang="en-US"/>
          </a:p>
        </p:txBody>
      </p:sp>
    </p:spTree>
    <p:extLst>
      <p:ext uri="{BB962C8B-B14F-4D97-AF65-F5344CB8AC3E}">
        <p14:creationId xmlns:p14="http://schemas.microsoft.com/office/powerpoint/2010/main" val="2649877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65</a:t>
            </a:fld>
            <a:endParaRPr lang="en-US"/>
          </a:p>
        </p:txBody>
      </p:sp>
    </p:spTree>
    <p:extLst>
      <p:ext uri="{BB962C8B-B14F-4D97-AF65-F5344CB8AC3E}">
        <p14:creationId xmlns:p14="http://schemas.microsoft.com/office/powerpoint/2010/main" val="3023103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66</a:t>
            </a:fld>
            <a:endParaRPr lang="en-US"/>
          </a:p>
        </p:txBody>
      </p:sp>
    </p:spTree>
    <p:extLst>
      <p:ext uri="{BB962C8B-B14F-4D97-AF65-F5344CB8AC3E}">
        <p14:creationId xmlns:p14="http://schemas.microsoft.com/office/powerpoint/2010/main" val="4237480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67</a:t>
            </a:fld>
            <a:endParaRPr lang="en-US"/>
          </a:p>
        </p:txBody>
      </p:sp>
    </p:spTree>
    <p:extLst>
      <p:ext uri="{BB962C8B-B14F-4D97-AF65-F5344CB8AC3E}">
        <p14:creationId xmlns:p14="http://schemas.microsoft.com/office/powerpoint/2010/main" val="19835886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3A1D7B-90CF-495B-B027-39E0DE2113A5}" type="slidenum">
              <a:rPr lang="en-US" smtClean="0"/>
              <a:t>68</a:t>
            </a:fld>
            <a:endParaRPr lang="en-US"/>
          </a:p>
        </p:txBody>
      </p:sp>
    </p:spTree>
    <p:extLst>
      <p:ext uri="{BB962C8B-B14F-4D97-AF65-F5344CB8AC3E}">
        <p14:creationId xmlns:p14="http://schemas.microsoft.com/office/powerpoint/2010/main" val="31356713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69</a:t>
            </a:fld>
            <a:endParaRPr lang="en-US"/>
          </a:p>
        </p:txBody>
      </p:sp>
    </p:spTree>
    <p:extLst>
      <p:ext uri="{BB962C8B-B14F-4D97-AF65-F5344CB8AC3E}">
        <p14:creationId xmlns:p14="http://schemas.microsoft.com/office/powerpoint/2010/main" val="423501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Remind the Board when they authorized staff to proceed and execute.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0765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70</a:t>
            </a:fld>
            <a:endParaRPr lang="en-US"/>
          </a:p>
        </p:txBody>
      </p:sp>
    </p:spTree>
    <p:extLst>
      <p:ext uri="{BB962C8B-B14F-4D97-AF65-F5344CB8AC3E}">
        <p14:creationId xmlns:p14="http://schemas.microsoft.com/office/powerpoint/2010/main" val="16112725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71</a:t>
            </a:fld>
            <a:endParaRPr lang="en-US"/>
          </a:p>
        </p:txBody>
      </p:sp>
    </p:spTree>
    <p:extLst>
      <p:ext uri="{BB962C8B-B14F-4D97-AF65-F5344CB8AC3E}">
        <p14:creationId xmlns:p14="http://schemas.microsoft.com/office/powerpoint/2010/main" val="23180773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72</a:t>
            </a:fld>
            <a:endParaRPr lang="en-US"/>
          </a:p>
        </p:txBody>
      </p:sp>
    </p:spTree>
    <p:extLst>
      <p:ext uri="{BB962C8B-B14F-4D97-AF65-F5344CB8AC3E}">
        <p14:creationId xmlns:p14="http://schemas.microsoft.com/office/powerpoint/2010/main" val="3978903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73</a:t>
            </a:fld>
            <a:endParaRPr lang="en-US"/>
          </a:p>
        </p:txBody>
      </p:sp>
    </p:spTree>
    <p:extLst>
      <p:ext uri="{BB962C8B-B14F-4D97-AF65-F5344CB8AC3E}">
        <p14:creationId xmlns:p14="http://schemas.microsoft.com/office/powerpoint/2010/main" val="9055738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74</a:t>
            </a:fld>
            <a:endParaRPr lang="en-US"/>
          </a:p>
        </p:txBody>
      </p:sp>
    </p:spTree>
    <p:extLst>
      <p:ext uri="{BB962C8B-B14F-4D97-AF65-F5344CB8AC3E}">
        <p14:creationId xmlns:p14="http://schemas.microsoft.com/office/powerpoint/2010/main" val="3248770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75</a:t>
            </a:fld>
            <a:endParaRPr lang="en-US"/>
          </a:p>
        </p:txBody>
      </p:sp>
    </p:spTree>
    <p:extLst>
      <p:ext uri="{BB962C8B-B14F-4D97-AF65-F5344CB8AC3E}">
        <p14:creationId xmlns:p14="http://schemas.microsoft.com/office/powerpoint/2010/main" val="192561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recommend acceptance of the Committee’s report and recommendations.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3A1D7B-90CF-495B-B027-39E0DE211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49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9</a:t>
            </a:fld>
            <a:endParaRPr lang="en-US"/>
          </a:p>
        </p:txBody>
      </p:sp>
    </p:spTree>
    <p:extLst>
      <p:ext uri="{BB962C8B-B14F-4D97-AF65-F5344CB8AC3E}">
        <p14:creationId xmlns:p14="http://schemas.microsoft.com/office/powerpoint/2010/main" val="134720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www.indigital.net/" TargetMode="External"/><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67" indent="0" algn="ctr">
              <a:buNone/>
              <a:defRPr sz="24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63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50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23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69223"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2400" b="0">
                <a:solidFill>
                  <a:schemeClr val="tx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5" y="3022679"/>
            <a:ext cx="3049703" cy="2913513"/>
          </a:xfrm>
        </p:spPr>
        <p:txBody>
          <a:bodyPr anchor="t">
            <a:normAutofit/>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1" y="3022679"/>
            <a:ext cx="3063240" cy="2913513"/>
          </a:xfrm>
        </p:spPr>
        <p:txBody>
          <a:bodyPr anchor="t">
            <a:normAutofit/>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60" y="2336873"/>
            <a:ext cx="3070025" cy="576262"/>
          </a:xfrm>
        </p:spPr>
        <p:txBody>
          <a:bodyPr anchor="b">
            <a:noAutofit/>
          </a:bodyPr>
          <a:lstStyle>
            <a:lvl1pPr marL="0" indent="0">
              <a:buNone/>
              <a:defRPr sz="2400" b="0">
                <a:solidFill>
                  <a:schemeClr val="tx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60" y="3022679"/>
            <a:ext cx="3070025" cy="2913513"/>
          </a:xfrm>
        </p:spPr>
        <p:txBody>
          <a:bodyPr anchor="t">
            <a:normAutofit/>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04119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45959-A9CF-4A4D-BBA7-3360A5245A24}"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AE76C-A103-4AEA-AB42-0E849965CDB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826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7" name="Rectangle 6"/>
          <p:cNvSpPr/>
          <p:nvPr userDrawn="1"/>
        </p:nvSpPr>
        <p:spPr>
          <a:xfrm>
            <a:off x="0" y="0"/>
            <a:ext cx="12192000" cy="386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userDrawn="1"/>
        </p:nvSpPr>
        <p:spPr>
          <a:xfrm>
            <a:off x="0" y="460149"/>
            <a:ext cx="12192000" cy="54202"/>
          </a:xfrm>
          <a:prstGeom prst="rect">
            <a:avLst/>
          </a:pr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userDrawn="1"/>
        </p:nvSpPr>
        <p:spPr>
          <a:xfrm rot="10800000">
            <a:off x="0" y="5679987"/>
            <a:ext cx="12192000" cy="98967"/>
          </a:xfrm>
          <a:prstGeom prst="rect">
            <a:avLst/>
          </a:prstGeom>
          <a:solidFill>
            <a:srgbClr val="ED1E2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rot="10800000">
            <a:off x="0" y="5861957"/>
            <a:ext cx="12192000" cy="996041"/>
          </a:xfrm>
          <a:prstGeom prst="rect">
            <a:avLst/>
          </a:pr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2332" y="1113062"/>
            <a:ext cx="5190822" cy="1782671"/>
          </a:xfrm>
          <a:prstGeom prst="rect">
            <a:avLst/>
          </a:prstGeom>
          <a:noFill/>
          <a:ln>
            <a:noFill/>
          </a:ln>
        </p:spPr>
      </p:pic>
      <p:cxnSp>
        <p:nvCxnSpPr>
          <p:cNvPr id="13" name="Straight Connector 12"/>
          <p:cNvCxnSpPr/>
          <p:nvPr userDrawn="1"/>
        </p:nvCxnSpPr>
        <p:spPr>
          <a:xfrm>
            <a:off x="1004207" y="3363686"/>
            <a:ext cx="1000125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1004207" y="5393873"/>
            <a:ext cx="10001250" cy="0"/>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5"/>
          <p:cNvSpPr>
            <a:spLocks noGrp="1"/>
          </p:cNvSpPr>
          <p:nvPr>
            <p:ph type="body" sz="quarter" idx="13"/>
          </p:nvPr>
        </p:nvSpPr>
        <p:spPr>
          <a:xfrm>
            <a:off x="1870075" y="3494444"/>
            <a:ext cx="8253413" cy="1774469"/>
          </a:xfrm>
        </p:spPr>
        <p:txBody>
          <a:bodyPr>
            <a:normAutofit/>
          </a:bodyPr>
          <a:lstStyle>
            <a:lvl1pPr marL="0" indent="0" algn="ctr">
              <a:buNone/>
              <a:defRPr sz="3000">
                <a:latin typeface="Georgia" panose="02040502050405020303" pitchFamily="18" charset="0"/>
              </a:defRPr>
            </a:lvl1pPr>
          </a:lstStyle>
          <a:p>
            <a:pPr lvl="0"/>
            <a:endParaRPr lang="en-US" dirty="0"/>
          </a:p>
        </p:txBody>
      </p:sp>
      <p:sp>
        <p:nvSpPr>
          <p:cNvPr id="18" name="Text Placeholder 17"/>
          <p:cNvSpPr>
            <a:spLocks noGrp="1"/>
          </p:cNvSpPr>
          <p:nvPr>
            <p:ph type="body" sz="quarter" idx="14"/>
          </p:nvPr>
        </p:nvSpPr>
        <p:spPr>
          <a:xfrm>
            <a:off x="1077913" y="5992586"/>
            <a:ext cx="9209087" cy="728889"/>
          </a:xfrm>
        </p:spPr>
        <p:txBody>
          <a:bodyPr>
            <a:normAutofit/>
          </a:bodyPr>
          <a:lstStyle>
            <a:lvl1pPr marL="0" indent="0">
              <a:buNone/>
              <a:defRPr sz="2000">
                <a:solidFill>
                  <a:schemeClr val="bg1"/>
                </a:solidFill>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2595605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Placeholder 18"/>
          <p:cNvSpPr>
            <a:spLocks noGrp="1"/>
          </p:cNvSpPr>
          <p:nvPr>
            <p:ph type="body" sz="quarter" idx="13" hasCustomPrompt="1"/>
          </p:nvPr>
        </p:nvSpPr>
        <p:spPr>
          <a:xfrm>
            <a:off x="661987" y="1208093"/>
            <a:ext cx="10791825" cy="645205"/>
          </a:xfrm>
        </p:spPr>
        <p:txBody>
          <a:bodyPr/>
          <a:lstStyle>
            <a:lvl1pPr marL="0" indent="0" algn="ctr">
              <a:buNone/>
              <a:defRPr b="1">
                <a:latin typeface="Times New Roman" panose="02020603050405020304" pitchFamily="18" charset="0"/>
                <a:cs typeface="Times New Roman" panose="02020603050405020304" pitchFamily="18" charset="0"/>
              </a:defRPr>
            </a:lvl1pPr>
          </a:lstStyle>
          <a:p>
            <a:pPr lvl="0"/>
            <a:r>
              <a:rPr lang="en-US" dirty="0"/>
              <a:t>Title</a:t>
            </a:r>
          </a:p>
        </p:txBody>
      </p:sp>
      <p:sp>
        <p:nvSpPr>
          <p:cNvPr id="21" name="Text Placeholder 20"/>
          <p:cNvSpPr>
            <a:spLocks noGrp="1"/>
          </p:cNvSpPr>
          <p:nvPr>
            <p:ph type="body" sz="quarter" idx="14"/>
          </p:nvPr>
        </p:nvSpPr>
        <p:spPr>
          <a:xfrm>
            <a:off x="636588" y="2065343"/>
            <a:ext cx="10817225" cy="4154482"/>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
        <p:nvSpPr>
          <p:cNvPr id="22" name="Rectangle 21"/>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7747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Placeholder 18"/>
          <p:cNvSpPr>
            <a:spLocks noGrp="1"/>
          </p:cNvSpPr>
          <p:nvPr>
            <p:ph type="body" sz="quarter" idx="13" hasCustomPrompt="1"/>
          </p:nvPr>
        </p:nvSpPr>
        <p:spPr>
          <a:xfrm>
            <a:off x="661987" y="1208093"/>
            <a:ext cx="10791825" cy="645205"/>
          </a:xfrm>
        </p:spPr>
        <p:txBody>
          <a:bodyPr/>
          <a:lstStyle>
            <a:lvl1pPr marL="0" indent="0" algn="l">
              <a:buNone/>
              <a:defRPr b="1">
                <a:latin typeface="Times New Roman" panose="02020603050405020304" pitchFamily="18" charset="0"/>
                <a:cs typeface="Times New Roman" panose="02020603050405020304" pitchFamily="18" charset="0"/>
              </a:defRPr>
            </a:lvl1pPr>
          </a:lstStyle>
          <a:p>
            <a:pPr lvl="0"/>
            <a:r>
              <a:rPr lang="en-US" dirty="0"/>
              <a:t>Title</a:t>
            </a:r>
          </a:p>
        </p:txBody>
      </p:sp>
      <p:sp>
        <p:nvSpPr>
          <p:cNvPr id="3" name="Picture Placeholder 2"/>
          <p:cNvSpPr>
            <a:spLocks noGrp="1"/>
          </p:cNvSpPr>
          <p:nvPr>
            <p:ph type="pic" sz="quarter" idx="14"/>
          </p:nvPr>
        </p:nvSpPr>
        <p:spPr>
          <a:xfrm>
            <a:off x="661988" y="2049463"/>
            <a:ext cx="10866437" cy="4073525"/>
          </a:xfrm>
        </p:spPr>
        <p:txBody>
          <a:bodyPr/>
          <a:lstStyle/>
          <a:p>
            <a:endParaRPr lang="en-US"/>
          </a:p>
        </p:txBody>
      </p:sp>
      <p:sp>
        <p:nvSpPr>
          <p:cNvPr id="18" name="Rectangle 17"/>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2131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accent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3" name="Picture Placeholder 2"/>
          <p:cNvSpPr>
            <a:spLocks noGrp="1"/>
          </p:cNvSpPr>
          <p:nvPr>
            <p:ph type="pic" sz="quarter" idx="14"/>
          </p:nvPr>
        </p:nvSpPr>
        <p:spPr>
          <a:xfrm>
            <a:off x="661988" y="1918607"/>
            <a:ext cx="10866437" cy="4204382"/>
          </a:xfrm>
        </p:spPr>
        <p:txBody>
          <a:bodyPr/>
          <a:lstStyle/>
          <a:p>
            <a:endParaRPr lang="en-US"/>
          </a:p>
        </p:txBody>
      </p:sp>
    </p:spTree>
    <p:extLst>
      <p:ext uri="{BB962C8B-B14F-4D97-AF65-F5344CB8AC3E}">
        <p14:creationId xmlns:p14="http://schemas.microsoft.com/office/powerpoint/2010/main" val="83430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nked Sub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1600" b="0">
                <a:solidFill>
                  <a:schemeClr val="tx1"/>
                </a:solidFill>
                <a:latin typeface="Times New Roman" panose="02020603050405020304" pitchFamily="18" charset="0"/>
                <a:cs typeface="Times New Roman" panose="02020603050405020304" pitchFamily="18" charset="0"/>
              </a:defRPr>
            </a:lvl1pPr>
          </a:lstStyle>
          <a:p>
            <a:pPr lvl="0"/>
            <a:r>
              <a:rPr lang="en-US" dirty="0"/>
              <a:t>Linked Subtitle</a:t>
            </a:r>
          </a:p>
        </p:txBody>
      </p:sp>
      <p:sp>
        <p:nvSpPr>
          <p:cNvPr id="3" name="Picture Placeholder 2"/>
          <p:cNvSpPr>
            <a:spLocks noGrp="1"/>
          </p:cNvSpPr>
          <p:nvPr>
            <p:ph type="pic" sz="quarter" idx="14"/>
          </p:nvPr>
        </p:nvSpPr>
        <p:spPr>
          <a:xfrm>
            <a:off x="661988" y="2588079"/>
            <a:ext cx="10866437" cy="3534910"/>
          </a:xfrm>
        </p:spPr>
        <p:txBody>
          <a:bodyPr/>
          <a:lstStyle/>
          <a:p>
            <a:endParaRPr lang="en-US"/>
          </a:p>
        </p:txBody>
      </p:sp>
      <p:sp>
        <p:nvSpPr>
          <p:cNvPr id="18" name="Text Placeholder 18"/>
          <p:cNvSpPr>
            <a:spLocks noGrp="1"/>
          </p:cNvSpPr>
          <p:nvPr>
            <p:ph type="body" sz="quarter" idx="15" hasCustomPrompt="1"/>
          </p:nvPr>
        </p:nvSpPr>
        <p:spPr>
          <a:xfrm>
            <a:off x="661985" y="1899630"/>
            <a:ext cx="10791825" cy="543952"/>
          </a:xfrm>
        </p:spPr>
        <p:txBody>
          <a:bodyPr>
            <a:normAutofit/>
          </a:bodyPr>
          <a:lstStyle>
            <a:lvl1pPr marL="0" indent="0" algn="l">
              <a:buNone/>
              <a:defRPr sz="2400" b="1">
                <a:solidFill>
                  <a:schemeClr val="accent1"/>
                </a:solidFill>
                <a:latin typeface="Times New Roman" panose="02020603050405020304" pitchFamily="18" charset="0"/>
                <a:cs typeface="Times New Roman" panose="02020603050405020304" pitchFamily="18" charset="0"/>
              </a:defRPr>
            </a:lvl1pPr>
          </a:lstStyle>
          <a:p>
            <a:pPr lvl="0"/>
            <a:r>
              <a:rPr lang="en-US" dirty="0"/>
              <a:t>Subtitle</a:t>
            </a:r>
          </a:p>
        </p:txBody>
      </p:sp>
    </p:spTree>
    <p:extLst>
      <p:ext uri="{BB962C8B-B14F-4D97-AF65-F5344CB8AC3E}">
        <p14:creationId xmlns:p14="http://schemas.microsoft.com/office/powerpoint/2010/main" val="3826914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nked Sub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1600" b="0">
                <a:solidFill>
                  <a:schemeClr val="tx1"/>
                </a:solidFill>
                <a:latin typeface="Times New Roman" panose="02020603050405020304" pitchFamily="18" charset="0"/>
                <a:cs typeface="Times New Roman" panose="02020603050405020304" pitchFamily="18" charset="0"/>
              </a:defRPr>
            </a:lvl1pPr>
          </a:lstStyle>
          <a:p>
            <a:pPr lvl="0"/>
            <a:r>
              <a:rPr lang="en-US" dirty="0"/>
              <a:t>Linked Subtitle</a:t>
            </a:r>
          </a:p>
        </p:txBody>
      </p:sp>
      <p:sp>
        <p:nvSpPr>
          <p:cNvPr id="18" name="Text Placeholder 18"/>
          <p:cNvSpPr>
            <a:spLocks noGrp="1"/>
          </p:cNvSpPr>
          <p:nvPr>
            <p:ph type="body" sz="quarter" idx="15" hasCustomPrompt="1"/>
          </p:nvPr>
        </p:nvSpPr>
        <p:spPr>
          <a:xfrm>
            <a:off x="661985" y="1899630"/>
            <a:ext cx="10791825" cy="543952"/>
          </a:xfrm>
        </p:spPr>
        <p:txBody>
          <a:bodyPr>
            <a:normAutofit/>
          </a:bodyPr>
          <a:lstStyle>
            <a:lvl1pPr marL="0" indent="0" algn="l">
              <a:buNone/>
              <a:defRPr sz="2400" b="1">
                <a:solidFill>
                  <a:schemeClr val="accent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7" name="Text Placeholder 6"/>
          <p:cNvSpPr>
            <a:spLocks noGrp="1"/>
          </p:cNvSpPr>
          <p:nvPr>
            <p:ph type="body" sz="quarter" idx="16"/>
          </p:nvPr>
        </p:nvSpPr>
        <p:spPr>
          <a:xfrm>
            <a:off x="661988" y="2579688"/>
            <a:ext cx="10848975" cy="3616325"/>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100566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434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_Sub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7" name="Text Placeholder 6"/>
          <p:cNvSpPr>
            <a:spLocks noGrp="1"/>
          </p:cNvSpPr>
          <p:nvPr>
            <p:ph type="body" sz="quarter" idx="14"/>
          </p:nvPr>
        </p:nvSpPr>
        <p:spPr>
          <a:xfrm>
            <a:off x="661988" y="1927225"/>
            <a:ext cx="10791825" cy="4268788"/>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140861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_Subtitle and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a:t>
            </a:r>
          </a:p>
        </p:txBody>
      </p:sp>
      <p:sp>
        <p:nvSpPr>
          <p:cNvPr id="3" name="Picture Placeholder 2"/>
          <p:cNvSpPr>
            <a:spLocks noGrp="1"/>
          </p:cNvSpPr>
          <p:nvPr>
            <p:ph type="pic" sz="quarter" idx="14"/>
          </p:nvPr>
        </p:nvSpPr>
        <p:spPr>
          <a:xfrm>
            <a:off x="661988" y="1943100"/>
            <a:ext cx="10791825" cy="4106863"/>
          </a:xfrm>
        </p:spPr>
        <p:txBody>
          <a:bodyPr/>
          <a:lstStyle/>
          <a:p>
            <a:endParaRPr lang="en-US"/>
          </a:p>
        </p:txBody>
      </p:sp>
    </p:spTree>
    <p:extLst>
      <p:ext uri="{BB962C8B-B14F-4D97-AF65-F5344CB8AC3E}">
        <p14:creationId xmlns:p14="http://schemas.microsoft.com/office/powerpoint/2010/main" val="2393361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_2 Subtitles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19" name="Text Placeholder 18"/>
          <p:cNvSpPr>
            <a:spLocks noGrp="1"/>
          </p:cNvSpPr>
          <p:nvPr>
            <p:ph type="body" sz="quarter" idx="13" hasCustomPrompt="1"/>
          </p:nvPr>
        </p:nvSpPr>
        <p:spPr>
          <a:xfrm>
            <a:off x="661986" y="1230965"/>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 1</a:t>
            </a:r>
          </a:p>
        </p:txBody>
      </p:sp>
      <p:sp>
        <p:nvSpPr>
          <p:cNvPr id="7" name="Text Placeholder 6"/>
          <p:cNvSpPr>
            <a:spLocks noGrp="1"/>
          </p:cNvSpPr>
          <p:nvPr>
            <p:ph type="body" sz="quarter" idx="14"/>
          </p:nvPr>
        </p:nvSpPr>
        <p:spPr>
          <a:xfrm>
            <a:off x="661988" y="1927224"/>
            <a:ext cx="10791825" cy="1673651"/>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
        <p:nvSpPr>
          <p:cNvPr id="18" name="Text Placeholder 18"/>
          <p:cNvSpPr>
            <a:spLocks noGrp="1"/>
          </p:cNvSpPr>
          <p:nvPr>
            <p:ph type="body" sz="quarter" idx="15" hasCustomPrompt="1"/>
          </p:nvPr>
        </p:nvSpPr>
        <p:spPr>
          <a:xfrm>
            <a:off x="653822" y="3753184"/>
            <a:ext cx="10791825" cy="543952"/>
          </a:xfrm>
        </p:spPr>
        <p:txBody>
          <a:bodyPr>
            <a:normAutofit/>
          </a:bodyPr>
          <a:lstStyle>
            <a:lvl1pPr marL="0" indent="0" algn="l">
              <a:buNone/>
              <a:defRPr sz="2400" b="1">
                <a:solidFill>
                  <a:schemeClr val="tx1"/>
                </a:solidFill>
                <a:latin typeface="Times New Roman" panose="02020603050405020304" pitchFamily="18" charset="0"/>
                <a:cs typeface="Times New Roman" panose="02020603050405020304" pitchFamily="18" charset="0"/>
              </a:defRPr>
            </a:lvl1pPr>
          </a:lstStyle>
          <a:p>
            <a:pPr lvl="0"/>
            <a:r>
              <a:rPr lang="en-US" dirty="0"/>
              <a:t>Subtitle 2</a:t>
            </a:r>
          </a:p>
        </p:txBody>
      </p:sp>
      <p:sp>
        <p:nvSpPr>
          <p:cNvPr id="20" name="Text Placeholder 6"/>
          <p:cNvSpPr>
            <a:spLocks noGrp="1"/>
          </p:cNvSpPr>
          <p:nvPr>
            <p:ph type="body" sz="quarter" idx="16"/>
          </p:nvPr>
        </p:nvSpPr>
        <p:spPr>
          <a:xfrm>
            <a:off x="653824" y="4449444"/>
            <a:ext cx="10791825" cy="1698262"/>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11954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
        <p:nvSpPr>
          <p:cNvPr id="7" name="Text Placeholder 6"/>
          <p:cNvSpPr>
            <a:spLocks noGrp="1"/>
          </p:cNvSpPr>
          <p:nvPr>
            <p:ph type="body" sz="quarter" idx="14"/>
          </p:nvPr>
        </p:nvSpPr>
        <p:spPr>
          <a:xfrm>
            <a:off x="661988" y="1223374"/>
            <a:ext cx="10791825" cy="4483371"/>
          </a:xfrm>
        </p:spPr>
        <p:txBody>
          <a:bodyPr>
            <a:normAutofit/>
          </a:bodyPr>
          <a:lstStyle>
            <a:lvl1pPr marL="0" indent="0">
              <a:buNone/>
              <a:defRPr sz="2000">
                <a:latin typeface="Times New Roman" panose="02020603050405020304" pitchFamily="18" charset="0"/>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2127626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668972" y="1195828"/>
            <a:ext cx="10791825" cy="4619625"/>
          </a:xfrm>
        </p:spPr>
        <p:txBody>
          <a:bodyPr/>
          <a:lstStyle/>
          <a:p>
            <a:endParaRPr lang="en-US"/>
          </a:p>
        </p:txBody>
      </p:sp>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sp>
        <p:nvSpPr>
          <p:cNvPr id="9" name="Rectangle 12"/>
          <p:cNvSpPr/>
          <p:nvPr userDrawn="1"/>
        </p:nvSpPr>
        <p:spPr>
          <a:xfrm>
            <a:off x="10729595" y="0"/>
            <a:ext cx="1462405"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1462822 w 1462822"/>
              <a:gd name="connsiteY2" fmla="*/ 1014481 h 1014481"/>
              <a:gd name="connsiteX3" fmla="*/ 638269 w 1462822"/>
              <a:gd name="connsiteY3" fmla="*/ 407899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1462822" y="1014481"/>
                </a:lnTo>
                <a:lnTo>
                  <a:pt x="638269" y="407899"/>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userDrawn="1"/>
        </p:nvSpPr>
        <p:spPr>
          <a:xfrm>
            <a:off x="10618152" y="-8890"/>
            <a:ext cx="1471295" cy="10236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
          <p:cNvSpPr/>
          <p:nvPr userDrawn="1"/>
        </p:nvSpPr>
        <p:spPr>
          <a:xfrm>
            <a:off x="0" y="635"/>
            <a:ext cx="1462405" cy="1014095"/>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00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p:cNvSpPr/>
          <p:nvPr userDrawn="1"/>
        </p:nvSpPr>
        <p:spPr>
          <a:xfrm>
            <a:off x="-8890" y="0"/>
            <a:ext cx="1471295" cy="102362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8725" y="156345"/>
            <a:ext cx="2114550" cy="725805"/>
          </a:xfrm>
          <a:prstGeom prst="rect">
            <a:avLst/>
          </a:prstGeom>
          <a:noFill/>
          <a:ln>
            <a:noFill/>
          </a:ln>
        </p:spPr>
      </p:pic>
      <p:sp>
        <p:nvSpPr>
          <p:cNvPr id="16" name="Rectangle 1"/>
          <p:cNvSpPr/>
          <p:nvPr userDrawn="1"/>
        </p:nvSpPr>
        <p:spPr>
          <a:xfrm flipH="1" flipV="1">
            <a:off x="10726102" y="5843270"/>
            <a:ext cx="1469390" cy="1014730"/>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userDrawn="1"/>
        </p:nvSpPr>
        <p:spPr>
          <a:xfrm>
            <a:off x="2464253" y="6411983"/>
            <a:ext cx="8635093" cy="307777"/>
          </a:xfrm>
          <a:prstGeom prst="rect">
            <a:avLst/>
          </a:prstGeom>
        </p:spPr>
        <p:txBody>
          <a:bodyPr wrap="square">
            <a:spAutoFit/>
          </a:bodyPr>
          <a:lstStyle/>
          <a:p>
            <a:pPr marL="0" marR="0" algn="just">
              <a:spcBef>
                <a:spcPts val="0"/>
              </a:spcBef>
              <a:spcAft>
                <a:spcPts val="0"/>
              </a:spcAft>
              <a:tabLst>
                <a:tab pos="2971800" algn="ctr"/>
                <a:tab pos="5943600" algn="r"/>
              </a:tabLst>
            </a:pPr>
            <a:r>
              <a:rPr lang="en-US" sz="1400" dirty="0">
                <a:solidFill>
                  <a:srgbClr val="0065B3"/>
                </a:solidFill>
                <a:effectLst/>
                <a:latin typeface="Gotham"/>
                <a:ea typeface="Calibri" panose="020F0502020204030204" pitchFamily="34" charset="0"/>
                <a:cs typeface="Arial" panose="020B0604020202020204" pitchFamily="34" charset="0"/>
              </a:rPr>
              <a:t>Alabama Next Generation Emergency Network (ANGEN) 2.0</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dirty="0">
                <a:solidFill>
                  <a:srgbClr val="ED1E24"/>
                </a:solidFill>
                <a:effectLst/>
                <a:latin typeface="Gotham"/>
                <a:ea typeface="Calibri" panose="020F0502020204030204" pitchFamily="34" charset="0"/>
                <a:cs typeface="Times New Roman" panose="02020603050405020304" pitchFamily="18" charset="0"/>
              </a:rPr>
              <a:t>|</a:t>
            </a:r>
            <a:r>
              <a:rPr lang="en-US" sz="1400" dirty="0">
                <a:solidFill>
                  <a:srgbClr val="0065B3"/>
                </a:solidFill>
                <a:effectLst/>
                <a:latin typeface="Gotham"/>
                <a:ea typeface="Calibri" panose="020F0502020204030204" pitchFamily="34" charset="0"/>
                <a:cs typeface="Times New Roman" panose="02020603050405020304" pitchFamily="18" charset="0"/>
              </a:rPr>
              <a:t> </a:t>
            </a:r>
            <a:r>
              <a:rPr lang="en-US" sz="1400" u="sng" dirty="0">
                <a:solidFill>
                  <a:srgbClr val="0065B3"/>
                </a:solidFill>
                <a:effectLst/>
                <a:latin typeface="Gotham"/>
                <a:ea typeface="Calibri" panose="020F0502020204030204" pitchFamily="34" charset="0"/>
                <a:cs typeface="Times New Roman" panose="02020603050405020304" pitchFamily="18" charset="0"/>
                <a:hlinkClick r:id="rId5"/>
              </a:rPr>
              <a:t>www.indigital.net</a:t>
            </a:r>
            <a:r>
              <a:rPr lang="en-US" sz="1400" u="sng" dirty="0">
                <a:solidFill>
                  <a:srgbClr val="0065B3"/>
                </a:solidFill>
                <a:effectLst/>
                <a:latin typeface="Gotham"/>
                <a:ea typeface="Calibri" panose="020F0502020204030204" pitchFamily="34" charset="0"/>
                <a:cs typeface="Times New Roman" panose="02020603050405020304" pitchFamily="18" charset="0"/>
              </a:rPr>
              <a:t> </a:t>
            </a:r>
            <a:endParaRPr lang="en-US" sz="1400" dirty="0">
              <a:effectLst/>
              <a:latin typeface="Gotha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1849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22D4A4FE-301D-4491-8967-F3621BEFC67B}"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015E7-4B34-42F3-9F6B-7F00092E5C3D}" type="slidenum">
              <a:rPr lang="en-US" smtClean="0"/>
              <a:t>‹#›</a:t>
            </a:fld>
            <a:endParaRPr lang="en-US"/>
          </a:p>
        </p:txBody>
      </p:sp>
      <p:pic>
        <p:nvPicPr>
          <p:cNvPr id="23" name="Picture 22"/>
          <p:cNvPicPr/>
          <p:nvPr userDrawn="1"/>
        </p:nvPicPr>
        <p:blipFill>
          <a:blip r:embed="rId3" cstate="print">
            <a:extLst>
              <a:ext uri="{28A0092B-C50C-407E-A947-70E740481C1C}">
                <a14:useLocalDpi xmlns:a14="http://schemas.microsoft.com/office/drawing/2010/main" val="0"/>
              </a:ext>
            </a:extLst>
          </a:blip>
          <a:stretch>
            <a:fillRect/>
          </a:stretch>
        </p:blipFill>
        <p:spPr>
          <a:xfrm>
            <a:off x="1938533" y="5567438"/>
            <a:ext cx="232667" cy="198161"/>
          </a:xfrm>
          <a:prstGeom prst="rect">
            <a:avLst/>
          </a:prstGeom>
        </p:spPr>
      </p:pic>
      <p:sp>
        <p:nvSpPr>
          <p:cNvPr id="8" name="Text Placeholder 7"/>
          <p:cNvSpPr>
            <a:spLocks noGrp="1"/>
          </p:cNvSpPr>
          <p:nvPr>
            <p:ph type="body" sz="quarter" idx="14"/>
          </p:nvPr>
        </p:nvSpPr>
        <p:spPr>
          <a:xfrm>
            <a:off x="2239804" y="5543550"/>
            <a:ext cx="2479153" cy="676275"/>
          </a:xfrm>
        </p:spPr>
        <p:txBody>
          <a:bodyPr>
            <a:normAutofit/>
          </a:bodyPr>
          <a:lstStyle>
            <a:lvl1pPr marL="0" indent="0">
              <a:buNone/>
              <a:defRPr sz="1600">
                <a:solidFill>
                  <a:schemeClr val="accent1"/>
                </a:solidFill>
                <a:latin typeface="Times New Roman" panose="02020603050405020304" pitchFamily="18" charset="0"/>
                <a:cs typeface="Times New Roman" panose="02020603050405020304" pitchFamily="18" charset="0"/>
              </a:defRPr>
            </a:lvl1pPr>
          </a:lstStyle>
          <a:p>
            <a:pPr lvl="0"/>
            <a:endParaRPr lang="en-US" dirty="0"/>
          </a:p>
        </p:txBody>
      </p:sp>
      <p:pic>
        <p:nvPicPr>
          <p:cNvPr id="24" name="Picture 23"/>
          <p:cNvPicPr/>
          <p:nvPr userDrawn="1"/>
        </p:nvPicPr>
        <p:blipFill>
          <a:blip r:embed="rId4" cstate="print">
            <a:extLst>
              <a:ext uri="{28A0092B-C50C-407E-A947-70E740481C1C}">
                <a14:useLocalDpi xmlns:a14="http://schemas.microsoft.com/office/drawing/2010/main" val="0"/>
              </a:ext>
            </a:extLst>
          </a:blip>
          <a:stretch>
            <a:fillRect/>
          </a:stretch>
        </p:blipFill>
        <p:spPr>
          <a:xfrm>
            <a:off x="4993445" y="5502725"/>
            <a:ext cx="257765" cy="245939"/>
          </a:xfrm>
          <a:prstGeom prst="rect">
            <a:avLst/>
          </a:prstGeom>
        </p:spPr>
      </p:pic>
      <p:pic>
        <p:nvPicPr>
          <p:cNvPr id="26" name="Picture 25"/>
          <p:cNvPicPr/>
          <p:nvPr userDrawn="1"/>
        </p:nvPicPr>
        <p:blipFill>
          <a:blip r:embed="rId5" cstate="print">
            <a:extLst>
              <a:ext uri="{28A0092B-C50C-407E-A947-70E740481C1C}">
                <a14:useLocalDpi xmlns:a14="http://schemas.microsoft.com/office/drawing/2010/main" val="0"/>
              </a:ext>
            </a:extLst>
          </a:blip>
          <a:stretch>
            <a:fillRect/>
          </a:stretch>
        </p:blipFill>
        <p:spPr>
          <a:xfrm>
            <a:off x="8153400" y="5543302"/>
            <a:ext cx="222179" cy="164783"/>
          </a:xfrm>
          <a:prstGeom prst="rect">
            <a:avLst/>
          </a:prstGeom>
        </p:spPr>
      </p:pic>
      <p:grpSp>
        <p:nvGrpSpPr>
          <p:cNvPr id="28" name="Group 27"/>
          <p:cNvGrpSpPr>
            <a:grpSpLocks/>
          </p:cNvGrpSpPr>
          <p:nvPr userDrawn="1"/>
        </p:nvGrpSpPr>
        <p:grpSpPr bwMode="auto">
          <a:xfrm>
            <a:off x="620077" y="5509040"/>
            <a:ext cx="436245" cy="1270"/>
            <a:chOff x="2207" y="14435"/>
            <a:chExt cx="687" cy="2"/>
          </a:xfrm>
        </p:grpSpPr>
        <p:sp>
          <p:nvSpPr>
            <p:cNvPr id="29" name="Freeform 28"/>
            <p:cNvSpPr>
              <a:spLocks/>
            </p:cNvSpPr>
            <p:nvPr userDrawn="1"/>
          </p:nvSpPr>
          <p:spPr bwMode="auto">
            <a:xfrm>
              <a:off x="2207" y="14435"/>
              <a:ext cx="687" cy="2"/>
            </a:xfrm>
            <a:custGeom>
              <a:avLst/>
              <a:gdLst>
                <a:gd name="T0" fmla="+- 0 2207 2207"/>
                <a:gd name="T1" fmla="*/ T0 w 687"/>
                <a:gd name="T2" fmla="+- 0 2894 2207"/>
                <a:gd name="T3" fmla="*/ T2 w 687"/>
              </a:gdLst>
              <a:ahLst/>
              <a:cxnLst>
                <a:cxn ang="0">
                  <a:pos x="T1" y="0"/>
                </a:cxn>
                <a:cxn ang="0">
                  <a:pos x="T3" y="0"/>
                </a:cxn>
              </a:cxnLst>
              <a:rect l="0" t="0" r="r" b="b"/>
              <a:pathLst>
                <a:path w="687">
                  <a:moveTo>
                    <a:pt x="0" y="0"/>
                  </a:moveTo>
                  <a:lnTo>
                    <a:pt x="687" y="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11" name="Rectangle 10"/>
          <p:cNvSpPr/>
          <p:nvPr userDrawn="1"/>
        </p:nvSpPr>
        <p:spPr>
          <a:xfrm>
            <a:off x="474416" y="5563998"/>
            <a:ext cx="1402948" cy="369332"/>
          </a:xfrm>
          <a:prstGeom prst="rect">
            <a:avLst/>
          </a:prstGeom>
        </p:spPr>
        <p:txBody>
          <a:bodyPr wrap="none">
            <a:spAutoFit/>
          </a:bodyPr>
          <a:lstStyle/>
          <a:p>
            <a:r>
              <a:rPr lang="en-US" sz="1800" b="1" dirty="0">
                <a:solidFill>
                  <a:srgbClr val="060626"/>
                </a:solidFill>
                <a:effectLst/>
                <a:latin typeface="Gotham Bold"/>
                <a:ea typeface="Calibri" panose="020F0502020204030204" pitchFamily="34" charset="0"/>
                <a:cs typeface="Times New Roman" panose="02020603050405020304" pitchFamily="18" charset="0"/>
              </a:rPr>
              <a:t>Contact Us</a:t>
            </a:r>
            <a:endParaRPr lang="en-US" dirty="0"/>
          </a:p>
        </p:txBody>
      </p:sp>
      <p:sp>
        <p:nvSpPr>
          <p:cNvPr id="30" name="Text Placeholder 7"/>
          <p:cNvSpPr>
            <a:spLocks noGrp="1"/>
          </p:cNvSpPr>
          <p:nvPr>
            <p:ph type="body" sz="quarter" idx="17"/>
          </p:nvPr>
        </p:nvSpPr>
        <p:spPr>
          <a:xfrm>
            <a:off x="5400209" y="5539505"/>
            <a:ext cx="2479153" cy="676275"/>
          </a:xfrm>
        </p:spPr>
        <p:txBody>
          <a:bodyPr>
            <a:normAutofit/>
          </a:bodyPr>
          <a:lstStyle>
            <a:lvl1pPr marL="0" indent="0">
              <a:buNone/>
              <a:defRPr sz="1600">
                <a:solidFill>
                  <a:schemeClr val="accent1"/>
                </a:solidFill>
                <a:latin typeface="Times New Roman" panose="02020603050405020304" pitchFamily="18" charset="0"/>
                <a:cs typeface="Times New Roman" panose="02020603050405020304" pitchFamily="18" charset="0"/>
              </a:defRPr>
            </a:lvl1pPr>
          </a:lstStyle>
          <a:p>
            <a:pPr lvl="0"/>
            <a:endParaRPr lang="en-US" dirty="0"/>
          </a:p>
        </p:txBody>
      </p:sp>
      <p:sp>
        <p:nvSpPr>
          <p:cNvPr id="31" name="Text Placeholder 7"/>
          <p:cNvSpPr>
            <a:spLocks noGrp="1"/>
          </p:cNvSpPr>
          <p:nvPr>
            <p:ph type="body" sz="quarter" idx="18"/>
          </p:nvPr>
        </p:nvSpPr>
        <p:spPr>
          <a:xfrm>
            <a:off x="8503855" y="5527296"/>
            <a:ext cx="2479153" cy="676275"/>
          </a:xfrm>
        </p:spPr>
        <p:txBody>
          <a:bodyPr>
            <a:normAutofit/>
          </a:bodyPr>
          <a:lstStyle>
            <a:lvl1pPr marL="0" indent="0">
              <a:buNone/>
              <a:defRPr sz="1600">
                <a:solidFill>
                  <a:schemeClr val="accent1"/>
                </a:solidFill>
                <a:latin typeface="Times New Roman" panose="02020603050405020304" pitchFamily="18" charset="0"/>
                <a:cs typeface="Times New Roman" panose="02020603050405020304" pitchFamily="18" charset="0"/>
              </a:defRPr>
            </a:lvl1pPr>
          </a:lstStyle>
          <a:p>
            <a:pPr lvl="0"/>
            <a:endParaRPr lang="en-US" dirty="0"/>
          </a:p>
        </p:txBody>
      </p:sp>
      <p:sp>
        <p:nvSpPr>
          <p:cNvPr id="22" name="Text Placeholder 15"/>
          <p:cNvSpPr>
            <a:spLocks noGrp="1"/>
          </p:cNvSpPr>
          <p:nvPr>
            <p:ph type="body" sz="quarter" idx="13"/>
          </p:nvPr>
        </p:nvSpPr>
        <p:spPr>
          <a:xfrm>
            <a:off x="2118972" y="3429000"/>
            <a:ext cx="7954056" cy="1774469"/>
          </a:xfrm>
        </p:spPr>
        <p:txBody>
          <a:bodyPr>
            <a:normAutofit/>
          </a:bodyPr>
          <a:lstStyle>
            <a:lvl1pPr marL="0" indent="0" algn="ctr">
              <a:buNone/>
              <a:defRPr sz="3000">
                <a:latin typeface="Georgia" panose="02040502050405020303" pitchFamily="18" charset="0"/>
              </a:defRPr>
            </a:lvl1pPr>
          </a:lstStyle>
          <a:p>
            <a:pPr lvl="0"/>
            <a:endParaRPr lang="en-US" dirty="0"/>
          </a:p>
        </p:txBody>
      </p:sp>
    </p:spTree>
    <p:extLst>
      <p:ext uri="{BB962C8B-B14F-4D97-AF65-F5344CB8AC3E}">
        <p14:creationId xmlns:p14="http://schemas.microsoft.com/office/powerpoint/2010/main" val="722557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AA45EF-787C-43DA-99C8-762EA9A76DB1}"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118120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A45EF-787C-43DA-99C8-762EA9A76DB1}"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292825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AA45EF-787C-43DA-99C8-762EA9A76DB1}"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4078902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AA45EF-787C-43DA-99C8-762EA9A76DB1}"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2095115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1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4"/>
            <a:ext cx="5183189"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AA45EF-787C-43DA-99C8-762EA9A76DB1}" type="datetimeFigureOut">
              <a:rPr lang="en-US" smtClean="0"/>
              <a:t>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1050415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AA45EF-787C-43DA-99C8-762EA9A76DB1}" type="datetimeFigureOut">
              <a:rPr lang="en-US" smtClean="0"/>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158591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A45EF-787C-43DA-99C8-762EA9A76DB1}" type="datetimeFigureOut">
              <a:rPr lang="en-US" smtClean="0"/>
              <a:t>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1065013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5183189"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0BAA45EF-787C-43DA-99C8-762EA9A76DB1}"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498673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7"/>
            <a:ext cx="6172200" cy="4873625"/>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0BAA45EF-787C-43DA-99C8-762EA9A76DB1}"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1375280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A45EF-787C-43DA-99C8-762EA9A76DB1}"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3671044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A45EF-787C-43DA-99C8-762EA9A76DB1}"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0C1829-C7EF-4D2D-8909-5A08B4162B2B}" type="slidenum">
              <a:rPr lang="en-US" smtClean="0"/>
              <a:t>‹#›</a:t>
            </a:fld>
            <a:endParaRPr lang="en-US"/>
          </a:p>
        </p:txBody>
      </p:sp>
    </p:spTree>
    <p:extLst>
      <p:ext uri="{BB962C8B-B14F-4D97-AF65-F5344CB8AC3E}">
        <p14:creationId xmlns:p14="http://schemas.microsoft.com/office/powerpoint/2010/main" val="2751474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6965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60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4744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057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58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3485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0508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67" indent="0" algn="ctr">
              <a:buNone/>
              <a:defRPr sz="24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240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849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9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284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826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144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694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3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417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12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5042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31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20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982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235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494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32"/>
            <a:fld id="{89549C9B-7E0F-4F86-B4A0-430F24975F27}" type="datetimeFigureOut">
              <a:rPr lang="en-US" smtClean="0">
                <a:solidFill>
                  <a:prstClr val="black">
                    <a:tint val="75000"/>
                  </a:prstClr>
                </a:solidFill>
              </a:rPr>
              <a:pPr defTabSz="914332"/>
              <a:t>1/20/2021</a:t>
            </a:fld>
            <a:endParaRPr lang="en-US">
              <a:solidFill>
                <a:prstClr val="black">
                  <a:tint val="75000"/>
                </a:prstClr>
              </a:solidFill>
            </a:endParaRPr>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332"/>
            <a:endParaRPr lang="en-US">
              <a:solidFill>
                <a:prstClr val="black">
                  <a:tint val="75000"/>
                </a:prstClr>
              </a:solidFill>
            </a:endParaRP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pPr defTabSz="914332"/>
            <a:fld id="{C3D0AAA3-575E-4784-BC68-121399FBDEAC}" type="slidenum">
              <a:rPr lang="en-US" smtClean="0">
                <a:solidFill>
                  <a:prstClr val="black">
                    <a:tint val="75000"/>
                  </a:prstClr>
                </a:solidFill>
              </a:rPr>
              <a:pPr defTabSz="914332"/>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29401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32"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4" indent="-91434" algn="l" defTabSz="914332"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0" indent="-182866" algn="l" defTabSz="914332"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86"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52"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19"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19"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0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88"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7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0D45959-A9CF-4A4D-BBA7-3360A5245A24}" type="datetimeFigureOut">
              <a:rPr lang="en-US" smtClean="0"/>
              <a:t>1/20/2021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7FAE76C-A103-4AEA-AB42-0E849965CDB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61798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4A4FE-301D-4491-8967-F3621BEFC67B}" type="datetimeFigureOut">
              <a:rPr lang="en-US" smtClean="0"/>
              <a:t>1/20/2021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015E7-4B34-42F3-9F6B-7F00092E5C3D}" type="slidenum">
              <a:rPr lang="en-US" smtClean="0"/>
              <a:t>‹#›</a:t>
            </a:fld>
            <a:endParaRPr lang="en-US"/>
          </a:p>
        </p:txBody>
      </p:sp>
    </p:spTree>
    <p:extLst>
      <p:ext uri="{BB962C8B-B14F-4D97-AF65-F5344CB8AC3E}">
        <p14:creationId xmlns:p14="http://schemas.microsoft.com/office/powerpoint/2010/main" val="399130886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0BAA45EF-787C-43DA-99C8-762EA9A76DB1}" type="datetimeFigureOut">
              <a:rPr lang="en-US" smtClean="0"/>
              <a:t>1/20/2021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D70C1829-C7EF-4D2D-8909-5A08B4162B2B}" type="slidenum">
              <a:rPr lang="en-US" smtClean="0"/>
              <a:t>‹#›</a:t>
            </a:fld>
            <a:endParaRPr lang="en-US"/>
          </a:p>
        </p:txBody>
      </p:sp>
    </p:spTree>
    <p:extLst>
      <p:ext uri="{BB962C8B-B14F-4D97-AF65-F5344CB8AC3E}">
        <p14:creationId xmlns:p14="http://schemas.microsoft.com/office/powerpoint/2010/main" val="12338642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38140" y="1665414"/>
            <a:ext cx="7915719" cy="1762760"/>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2138140" y="1665414"/>
            <a:ext cx="7915719" cy="1762760"/>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1/20/2021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352042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32"/>
            <a:fld id="{89549C9B-7E0F-4F86-B4A0-430F24975F27}" type="datetimeFigureOut">
              <a:rPr lang="en-US" smtClean="0">
                <a:solidFill>
                  <a:prstClr val="black">
                    <a:tint val="75000"/>
                  </a:prstClr>
                </a:solidFill>
              </a:rPr>
              <a:pPr defTabSz="914332"/>
              <a:t>1/20/2021</a:t>
            </a:fld>
            <a:endParaRPr lang="en-US">
              <a:solidFill>
                <a:prstClr val="black">
                  <a:tint val="75000"/>
                </a:prstClr>
              </a:solidFill>
            </a:endParaRPr>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332"/>
            <a:endParaRPr lang="en-US">
              <a:solidFill>
                <a:prstClr val="black">
                  <a:tint val="75000"/>
                </a:prstClr>
              </a:solidFill>
            </a:endParaRP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pPr defTabSz="914332"/>
            <a:fld id="{C3D0AAA3-575E-4784-BC68-121399FBDEAC}" type="slidenum">
              <a:rPr lang="en-US" smtClean="0">
                <a:solidFill>
                  <a:prstClr val="black">
                    <a:tint val="75000"/>
                  </a:prstClr>
                </a:solidFill>
              </a:rPr>
              <a:pPr defTabSz="914332"/>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28062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332"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4" indent="-91434" algn="l" defTabSz="914332"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0" indent="-182866" algn="l" defTabSz="914332"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86"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52"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19"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19"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0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88"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7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4.xml"/><Relationship Id="rId1" Type="http://schemas.openxmlformats.org/officeDocument/2006/relationships/slideLayout" Target="../slideLayouts/slideLayout41.xml"/><Relationship Id="rId5" Type="http://schemas.openxmlformats.org/officeDocument/2006/relationships/image" Target="../media/image38.jpg"/><Relationship Id="rId4" Type="http://schemas.openxmlformats.org/officeDocument/2006/relationships/image" Target="../media/image37.jpg"/></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41.xml"/><Relationship Id="rId5" Type="http://schemas.openxmlformats.org/officeDocument/2006/relationships/image" Target="../media/image41.jpg"/><Relationship Id="rId4" Type="http://schemas.openxmlformats.org/officeDocument/2006/relationships/image" Target="../media/image40.jpg"/></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27.xml"/><Relationship Id="rId5" Type="http://schemas.openxmlformats.org/officeDocument/2006/relationships/image" Target="../media/image44.jpg"/><Relationship Id="rId4" Type="http://schemas.openxmlformats.org/officeDocument/2006/relationships/image" Target="../media/image43.jpg"/></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7.xml"/><Relationship Id="rId1" Type="http://schemas.openxmlformats.org/officeDocument/2006/relationships/slideLayout" Target="../slideLayouts/slideLayout32.xml"/><Relationship Id="rId5" Type="http://schemas.openxmlformats.org/officeDocument/2006/relationships/image" Target="../media/image47.jpg"/><Relationship Id="rId4" Type="http://schemas.openxmlformats.org/officeDocument/2006/relationships/image" Target="../media/image46.jpg"/></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8.xml"/><Relationship Id="rId1" Type="http://schemas.openxmlformats.org/officeDocument/2006/relationships/slideLayout" Target="../slideLayouts/slideLayout27.xml"/><Relationship Id="rId4" Type="http://schemas.openxmlformats.org/officeDocument/2006/relationships/image" Target="../media/image49.jp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436" y="5921504"/>
            <a:ext cx="385765" cy="390528"/>
          </a:xfrm>
          <a:prstGeom prst="rect">
            <a:avLst/>
          </a:prstGeom>
        </p:spPr>
      </p:pic>
      <p:sp>
        <p:nvSpPr>
          <p:cNvPr id="7" name="Content Placeholder 12">
            <a:extLst>
              <a:ext uri="{FF2B5EF4-FFF2-40B4-BE49-F238E27FC236}">
                <a16:creationId xmlns:a16="http://schemas.microsoft.com/office/drawing/2014/main" id="{4444773A-FEC0-4E0C-B33B-5454ACBBE18C}"/>
              </a:ext>
            </a:extLst>
          </p:cNvPr>
          <p:cNvSpPr txBox="1">
            <a:spLocks/>
          </p:cNvSpPr>
          <p:nvPr/>
        </p:nvSpPr>
        <p:spPr>
          <a:xfrm>
            <a:off x="3089650" y="748144"/>
            <a:ext cx="9102350" cy="5311885"/>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400" kern="1200">
                <a:solidFill>
                  <a:schemeClr val="tx1">
                    <a:tint val="75000"/>
                  </a:schemeClr>
                </a:solidFill>
                <a:latin typeface="+mn-lt"/>
                <a:ea typeface="+mn-ea"/>
                <a:cs typeface="+mn-cs"/>
              </a:defRPr>
            </a:lvl9pPr>
          </a:lstStyle>
          <a:p>
            <a:pPr>
              <a:lnSpc>
                <a:spcPct val="100000"/>
              </a:lnSpc>
              <a:spcAft>
                <a:spcPts val="600"/>
              </a:spcAft>
              <a:buClrTx/>
              <a:buFont typeface="Arial" panose="020B0604020202020204" pitchFamily="34" charset="0"/>
              <a:buChar char="•"/>
            </a:pPr>
            <a:r>
              <a:rPr lang="en-US" sz="2000" b="1" dirty="0">
                <a:solidFill>
                  <a:schemeClr val="tx1"/>
                </a:solidFill>
                <a:latin typeface="Times New Roman" panose="02020603050405020304" pitchFamily="18" charset="0"/>
                <a:cs typeface="Times New Roman" panose="02020603050405020304" pitchFamily="18" charset="0"/>
              </a:rPr>
              <a:t>ENTER YOUR NAME </a:t>
            </a:r>
            <a:r>
              <a:rPr lang="en-US" sz="2000" dirty="0">
                <a:solidFill>
                  <a:schemeClr val="tx1"/>
                </a:solidFill>
                <a:latin typeface="Times New Roman" panose="02020603050405020304" pitchFamily="18" charset="0"/>
                <a:cs typeface="Times New Roman" panose="02020603050405020304" pitchFamily="18" charset="0"/>
              </a:rPr>
              <a:t>when you enter the conference room.  </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All virtual attendees </a:t>
            </a:r>
            <a:r>
              <a:rPr lang="en-US" sz="2000" b="1" dirty="0">
                <a:solidFill>
                  <a:schemeClr val="tx1"/>
                </a:solidFill>
                <a:latin typeface="Times New Roman" panose="02020603050405020304" pitchFamily="18" charset="0"/>
                <a:cs typeface="Times New Roman" panose="02020603050405020304" pitchFamily="18" charset="0"/>
              </a:rPr>
              <a:t>are muted </a:t>
            </a:r>
            <a:r>
              <a:rPr lang="en-US" sz="2000" dirty="0">
                <a:solidFill>
                  <a:schemeClr val="tx1"/>
                </a:solidFill>
                <a:latin typeface="Times New Roman" panose="02020603050405020304" pitchFamily="18" charset="0"/>
                <a:cs typeface="Times New Roman" panose="02020603050405020304" pitchFamily="18" charset="0"/>
              </a:rPr>
              <a:t>by the meeting host from the beginning.  </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If you are a </a:t>
            </a:r>
            <a:r>
              <a:rPr lang="en-US" sz="2000" b="1" dirty="0">
                <a:solidFill>
                  <a:schemeClr val="tx1"/>
                </a:solidFill>
                <a:latin typeface="Times New Roman" panose="02020603050405020304" pitchFamily="18" charset="0"/>
                <a:cs typeface="Times New Roman" panose="02020603050405020304" pitchFamily="18" charset="0"/>
              </a:rPr>
              <a:t>Board Member</a:t>
            </a:r>
            <a:r>
              <a:rPr lang="en-US" sz="2000" dirty="0">
                <a:solidFill>
                  <a:schemeClr val="tx1"/>
                </a:solidFill>
                <a:latin typeface="Times New Roman" panose="02020603050405020304" pitchFamily="18" charset="0"/>
                <a:cs typeface="Times New Roman" panose="02020603050405020304" pitchFamily="18" charset="0"/>
              </a:rPr>
              <a:t> joining by both phone and computer, please let Adam know what phone number you used to dial in so you can be un-muted. </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If you are </a:t>
            </a:r>
            <a:r>
              <a:rPr lang="en-US" sz="2000" b="1" dirty="0">
                <a:solidFill>
                  <a:schemeClr val="tx1"/>
                </a:solidFill>
                <a:latin typeface="Times New Roman" panose="02020603050405020304" pitchFamily="18" charset="0"/>
                <a:cs typeface="Times New Roman" panose="02020603050405020304" pitchFamily="18" charset="0"/>
              </a:rPr>
              <a:t>joining by computer</a:t>
            </a:r>
            <a:r>
              <a:rPr lang="en-US" sz="2000" dirty="0">
                <a:solidFill>
                  <a:schemeClr val="tx1"/>
                </a:solidFill>
                <a:latin typeface="Times New Roman" panose="02020603050405020304" pitchFamily="18" charset="0"/>
                <a:cs typeface="Times New Roman" panose="02020603050405020304" pitchFamily="18" charset="0"/>
              </a:rPr>
              <a:t>, the chat feature is available to all attendees and participants.</a:t>
            </a:r>
          </a:p>
          <a:p>
            <a:pPr>
              <a:lnSpc>
                <a:spcPct val="100000"/>
              </a:lnSpc>
              <a:spcAft>
                <a:spcPts val="600"/>
              </a:spcAft>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If you are </a:t>
            </a:r>
            <a:r>
              <a:rPr lang="en-US" sz="2000" b="1" dirty="0">
                <a:solidFill>
                  <a:schemeClr val="tx1"/>
                </a:solidFill>
                <a:latin typeface="Times New Roman" panose="02020603050405020304" pitchFamily="18" charset="0"/>
                <a:cs typeface="Times New Roman" panose="02020603050405020304" pitchFamily="18" charset="0"/>
              </a:rPr>
              <a:t>joining using both</a:t>
            </a:r>
            <a:r>
              <a:rPr lang="en-US" sz="2000" dirty="0">
                <a:solidFill>
                  <a:schemeClr val="tx1"/>
                </a:solidFill>
                <a:latin typeface="Times New Roman" panose="02020603050405020304" pitchFamily="18" charset="0"/>
                <a:cs typeface="Times New Roman" panose="02020603050405020304" pitchFamily="18" charset="0"/>
              </a:rPr>
              <a:t>, turn audio off on the computer to prevent feedback.</a:t>
            </a:r>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1"/>
            <a:ext cx="2862470" cy="6401753"/>
          </a:xfrm>
          <a:prstGeom prst="rect">
            <a:avLst/>
          </a:prstGeom>
          <a:solidFill>
            <a:schemeClr val="accent1">
              <a:lumMod val="75000"/>
            </a:schemeClr>
          </a:solidFill>
        </p:spPr>
        <p:txBody>
          <a:bodyPr wrap="square" rtlCol="0">
            <a:spAutoFit/>
          </a:bodyPr>
          <a:lstStyle/>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endParaRPr lang="en-US" b="1" dirty="0">
              <a:solidFill>
                <a:schemeClr val="accent1"/>
              </a:solidFill>
              <a:latin typeface="+mj-lt"/>
            </a:endParaRPr>
          </a:p>
          <a:p>
            <a:pPr algn="ctr"/>
            <a:endParaRPr lang="en-US" sz="3200" b="1" dirty="0">
              <a:solidFill>
                <a:schemeClr val="accent1"/>
              </a:solidFill>
              <a:latin typeface="+mj-lt"/>
            </a:endParaRPr>
          </a:p>
          <a:p>
            <a:pPr algn="ctr"/>
            <a:endParaRPr lang="en-US" sz="3200" b="1" dirty="0">
              <a:solidFill>
                <a:schemeClr val="accent1"/>
              </a:solidFill>
              <a:latin typeface="+mj-lt"/>
            </a:endParaRPr>
          </a:p>
          <a:p>
            <a:pPr algn="ctr"/>
            <a:r>
              <a:rPr lang="en-US" sz="3200" b="1" dirty="0">
                <a:solidFill>
                  <a:schemeClr val="accent1"/>
                </a:solidFill>
                <a:latin typeface="+mj-lt"/>
              </a:rPr>
              <a:t>Alabama 9-1-1 Board</a:t>
            </a:r>
          </a:p>
          <a:p>
            <a:pPr algn="ctr"/>
            <a:r>
              <a:rPr lang="en-US" sz="3200" b="1" dirty="0">
                <a:solidFill>
                  <a:schemeClr val="accent1"/>
                </a:solidFill>
                <a:latin typeface="+mj-lt"/>
              </a:rPr>
              <a:t>Meeting</a:t>
            </a: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a:p>
            <a:endParaRPr lang="en-US" sz="1000" b="1" dirty="0">
              <a:solidFill>
                <a:schemeClr val="accent1"/>
              </a:solidFill>
              <a:latin typeface="+mj-lt"/>
            </a:endParaRPr>
          </a:p>
        </p:txBody>
      </p:sp>
      <p:pic>
        <p:nvPicPr>
          <p:cNvPr id="9" name="Content Placeholder 8"/>
          <p:cNvPicPr>
            <a:picLocks noChangeAspect="1"/>
          </p:cNvPicPr>
          <p:nvPr/>
        </p:nvPicPr>
        <p:blipFill>
          <a:blip r:embed="rId4"/>
          <a:srcRect/>
          <a:stretch/>
        </p:blipFill>
        <p:spPr>
          <a:xfrm>
            <a:off x="143043" y="322551"/>
            <a:ext cx="2576384" cy="828585"/>
          </a:xfrm>
          <a:prstGeom prst="rect">
            <a:avLst/>
          </a:prstGeom>
        </p:spPr>
      </p:pic>
    </p:spTree>
    <p:extLst>
      <p:ext uri="{BB962C8B-B14F-4D97-AF65-F5344CB8AC3E}">
        <p14:creationId xmlns:p14="http://schemas.microsoft.com/office/powerpoint/2010/main" val="848932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Director’s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5)</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Ms. Leah Missildine</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043203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a:xfrm>
            <a:off x="965030" y="963997"/>
            <a:ext cx="3254691" cy="4938361"/>
          </a:xfrm>
        </p:spPr>
        <p:txBody>
          <a:bodyPr anchor="ctr">
            <a:normAutofit/>
          </a:bodyPr>
          <a:lstStyle/>
          <a:p>
            <a:pPr algn="r"/>
            <a:r>
              <a:rPr lang="en-US" sz="4100">
                <a:latin typeface="Times New Roman" panose="02020603050405020304" pitchFamily="18" charset="0"/>
                <a:cs typeface="Times New Roman" panose="02020603050405020304" pitchFamily="18" charset="0"/>
              </a:rPr>
              <a:t>Updates and Considerations</a:t>
            </a:r>
          </a:p>
        </p:txBody>
      </p:sp>
      <p:cxnSp>
        <p:nvCxnSpPr>
          <p:cNvPr id="25"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4338083" y="963507"/>
            <a:ext cx="7339469" cy="4938851"/>
          </a:xfrm>
        </p:spPr>
        <p:txBody>
          <a:bodyPr numCol="1" anchor="ctr">
            <a:normAutofit/>
          </a:bodyPr>
          <a:lstStyle/>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Board Appointments (if made)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Analysis of ECD Audits (if more reports received)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Lease Update (if available)</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CARES Act Funding (all agency funds have been exhausted)</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Proposed Amendments to Admin. Rule 585-X-2-.08</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ECD Annual Certification (due January 31, 2021)</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Q1 Legacy 911 Costs Reimbursement for January 2021</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FY2021 Cost Recovery Plan Submissions</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Federal Grant Annual Report &amp; Call</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7553" y="6342696"/>
            <a:ext cx="385765" cy="390528"/>
          </a:xfrm>
          <a:prstGeom prst="rect">
            <a:avLst/>
          </a:prstGeom>
        </p:spPr>
      </p:pic>
    </p:spTree>
    <p:extLst>
      <p:ext uri="{BB962C8B-B14F-4D97-AF65-F5344CB8AC3E}">
        <p14:creationId xmlns:p14="http://schemas.microsoft.com/office/powerpoint/2010/main" val="2264113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E053-4234-42E0-829B-F1075771F5B6}"/>
              </a:ext>
            </a:extLst>
          </p:cNvPr>
          <p:cNvSpPr>
            <a:spLocks noGrp="1"/>
          </p:cNvSpPr>
          <p:nvPr>
            <p:ph type="title"/>
          </p:nvPr>
        </p:nvSpPr>
        <p:spPr>
          <a:xfrm>
            <a:off x="457200" y="594358"/>
            <a:ext cx="3200400" cy="4206241"/>
          </a:xfrm>
        </p:spPr>
        <p:txBody>
          <a:bodyPr>
            <a:noAutofit/>
          </a:bodyPr>
          <a:lstStyle/>
          <a:p>
            <a:r>
              <a:rPr lang="en-US" sz="4400" dirty="0">
                <a:solidFill>
                  <a:schemeClr val="tx1"/>
                </a:solidFill>
                <a:latin typeface="Times New Roman" panose="02020603050405020304" pitchFamily="18" charset="0"/>
                <a:cs typeface="Times New Roman" panose="02020603050405020304" pitchFamily="18" charset="0"/>
              </a:rPr>
              <a:t>Proposed Amendments to Admin. Rule </a:t>
            </a:r>
            <a:br>
              <a:rPr lang="en-US" sz="4400" dirty="0">
                <a:solidFill>
                  <a:schemeClr val="tx1"/>
                </a:solidFill>
                <a:latin typeface="Times New Roman" panose="02020603050405020304" pitchFamily="18" charset="0"/>
                <a:cs typeface="Times New Roman" panose="02020603050405020304" pitchFamily="18" charset="0"/>
              </a:rPr>
            </a:br>
            <a:r>
              <a:rPr lang="en-US" sz="4400" dirty="0">
                <a:solidFill>
                  <a:schemeClr val="tx1"/>
                </a:solidFill>
                <a:latin typeface="Times New Roman" panose="02020603050405020304" pitchFamily="18" charset="0"/>
                <a:cs typeface="Times New Roman" panose="02020603050405020304" pitchFamily="18" charset="0"/>
              </a:rPr>
              <a:t>585-X-2-.08</a:t>
            </a:r>
          </a:p>
        </p:txBody>
      </p:sp>
      <p:sp>
        <p:nvSpPr>
          <p:cNvPr id="3" name="Content Placeholder 2">
            <a:extLst>
              <a:ext uri="{FF2B5EF4-FFF2-40B4-BE49-F238E27FC236}">
                <a16:creationId xmlns:a16="http://schemas.microsoft.com/office/drawing/2014/main" id="{BEDCDA66-8412-42C5-9050-4A9A29409F99}"/>
              </a:ext>
            </a:extLst>
          </p:cNvPr>
          <p:cNvSpPr>
            <a:spLocks noGrp="1"/>
          </p:cNvSpPr>
          <p:nvPr>
            <p:ph idx="1"/>
          </p:nvPr>
        </p:nvSpPr>
        <p:spPr/>
        <p:txBody>
          <a:bodyPr>
            <a:normAutofit fontScale="92500"/>
          </a:bodyPr>
          <a:lstStyle/>
          <a:p>
            <a:pPr marL="406400" indent="-292100">
              <a:buFont typeface="Arial" panose="020B0604020202020204" pitchFamily="34" charset="0"/>
              <a:buChar char="•"/>
            </a:pPr>
            <a:r>
              <a:rPr lang="en-US" sz="5400" dirty="0">
                <a:latin typeface="Times New Roman" panose="02020603050405020304" pitchFamily="18" charset="0"/>
                <a:cs typeface="Times New Roman" panose="02020603050405020304" pitchFamily="18" charset="0"/>
              </a:rPr>
              <a:t>Purpose -- to give the Board more discretion with the grant cycle schedule and to outline the process of entertaining hardship grants.</a:t>
            </a:r>
          </a:p>
        </p:txBody>
      </p:sp>
      <p:sp>
        <p:nvSpPr>
          <p:cNvPr id="4" name="Text Placeholder 3">
            <a:extLst>
              <a:ext uri="{FF2B5EF4-FFF2-40B4-BE49-F238E27FC236}">
                <a16:creationId xmlns:a16="http://schemas.microsoft.com/office/drawing/2014/main" id="{42A6BAEA-6835-4720-BEE4-8F3D9EAD8B1A}"/>
              </a:ext>
            </a:extLst>
          </p:cNvPr>
          <p:cNvSpPr>
            <a:spLocks noGrp="1"/>
          </p:cNvSpPr>
          <p:nvPr>
            <p:ph type="body" sz="half" idx="2"/>
          </p:nvPr>
        </p:nvSpPr>
        <p:spPr>
          <a:xfrm>
            <a:off x="457200" y="5308600"/>
            <a:ext cx="3200400" cy="996604"/>
          </a:xfrm>
        </p:spPr>
        <p:txBody>
          <a:bodyPr>
            <a:normAutofit fontScale="92500"/>
          </a:bodyPr>
          <a:lstStyle/>
          <a:p>
            <a:r>
              <a:rPr lang="en-US" sz="4800" dirty="0">
                <a:latin typeface="Times New Roman" panose="02020603050405020304" pitchFamily="18" charset="0"/>
                <a:cs typeface="Times New Roman" panose="02020603050405020304" pitchFamily="18" charset="0"/>
              </a:rPr>
              <a:t>“Grant Rule”</a:t>
            </a:r>
          </a:p>
        </p:txBody>
      </p:sp>
    </p:spTree>
    <p:extLst>
      <p:ext uri="{BB962C8B-B14F-4D97-AF65-F5344CB8AC3E}">
        <p14:creationId xmlns:p14="http://schemas.microsoft.com/office/powerpoint/2010/main" val="70191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12311-5D59-4E62-806B-8A33D9562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4304" y="5821887"/>
            <a:ext cx="385765" cy="390528"/>
          </a:xfrm>
          <a:prstGeom prst="rect">
            <a:avLst/>
          </a:prstGeom>
        </p:spPr>
      </p:pic>
      <p:pic>
        <p:nvPicPr>
          <p:cNvPr id="5" name="Picture 4">
            <a:extLst>
              <a:ext uri="{FF2B5EF4-FFF2-40B4-BE49-F238E27FC236}">
                <a16:creationId xmlns:a16="http://schemas.microsoft.com/office/drawing/2014/main" id="{93E1C7DE-4327-402D-A196-AEC519C54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07" y="6403896"/>
            <a:ext cx="9858167" cy="454103"/>
          </a:xfrm>
          <a:prstGeom prst="rect">
            <a:avLst/>
          </a:prstGeom>
        </p:spPr>
      </p:pic>
      <p:graphicFrame>
        <p:nvGraphicFramePr>
          <p:cNvPr id="6" name="Table 5">
            <a:extLst>
              <a:ext uri="{FF2B5EF4-FFF2-40B4-BE49-F238E27FC236}">
                <a16:creationId xmlns:a16="http://schemas.microsoft.com/office/drawing/2014/main" id="{CC9ECA79-62A4-41BC-A973-B74DE69FEC92}"/>
              </a:ext>
            </a:extLst>
          </p:cNvPr>
          <p:cNvGraphicFramePr>
            <a:graphicFrameLocks noGrp="1"/>
          </p:cNvGraphicFramePr>
          <p:nvPr>
            <p:extLst>
              <p:ext uri="{D42A27DB-BD31-4B8C-83A1-F6EECF244321}">
                <p14:modId xmlns:p14="http://schemas.microsoft.com/office/powerpoint/2010/main" val="1401471106"/>
              </p:ext>
            </p:extLst>
          </p:nvPr>
        </p:nvGraphicFramePr>
        <p:xfrm>
          <a:off x="1764633" y="2101516"/>
          <a:ext cx="8125325" cy="3381176"/>
        </p:xfrm>
        <a:graphic>
          <a:graphicData uri="http://schemas.openxmlformats.org/drawingml/2006/table">
            <a:tbl>
              <a:tblPr firstRow="1" firstCol="1" bandRow="1"/>
              <a:tblGrid>
                <a:gridCol w="1625065">
                  <a:extLst>
                    <a:ext uri="{9D8B030D-6E8A-4147-A177-3AD203B41FA5}">
                      <a16:colId xmlns:a16="http://schemas.microsoft.com/office/drawing/2014/main" val="2285533613"/>
                    </a:ext>
                  </a:extLst>
                </a:gridCol>
                <a:gridCol w="1625065">
                  <a:extLst>
                    <a:ext uri="{9D8B030D-6E8A-4147-A177-3AD203B41FA5}">
                      <a16:colId xmlns:a16="http://schemas.microsoft.com/office/drawing/2014/main" val="2397561531"/>
                    </a:ext>
                  </a:extLst>
                </a:gridCol>
                <a:gridCol w="1625065">
                  <a:extLst>
                    <a:ext uri="{9D8B030D-6E8A-4147-A177-3AD203B41FA5}">
                      <a16:colId xmlns:a16="http://schemas.microsoft.com/office/drawing/2014/main" val="364444205"/>
                    </a:ext>
                  </a:extLst>
                </a:gridCol>
                <a:gridCol w="1625065">
                  <a:extLst>
                    <a:ext uri="{9D8B030D-6E8A-4147-A177-3AD203B41FA5}">
                      <a16:colId xmlns:a16="http://schemas.microsoft.com/office/drawing/2014/main" val="1004536614"/>
                    </a:ext>
                  </a:extLst>
                </a:gridCol>
                <a:gridCol w="1625065">
                  <a:extLst>
                    <a:ext uri="{9D8B030D-6E8A-4147-A177-3AD203B41FA5}">
                      <a16:colId xmlns:a16="http://schemas.microsoft.com/office/drawing/2014/main" val="4133498450"/>
                    </a:ext>
                  </a:extLst>
                </a:gridCol>
              </a:tblGrid>
              <a:tr h="795571">
                <a:tc gridSpan="5">
                  <a:txBody>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Number of Annual Certifications not filed by ECD</a:t>
                      </a:r>
                    </a:p>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Due January 31</a:t>
                      </a:r>
                      <a:r>
                        <a:rPr lang="en-US" sz="2400" b="1"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3253776"/>
                  </a:ext>
                </a:extLst>
              </a:tr>
              <a:tr h="795571">
                <a:tc>
                  <a:txBody>
                    <a:bodyPr/>
                    <a:lstStyle/>
                    <a:p>
                      <a:pPr marL="0" marR="0" algn="ctr">
                        <a:spcBef>
                          <a:spcPts val="0"/>
                        </a:spcBef>
                        <a:spcAft>
                          <a:spcPts val="0"/>
                        </a:spcAft>
                      </a:pPr>
                      <a:r>
                        <a:rPr lang="en-US"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4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942132609"/>
                  </a:ext>
                </a:extLst>
              </a:tr>
              <a:tr h="795571">
                <a:tc>
                  <a:txBody>
                    <a:bodyPr/>
                    <a:lstStyle/>
                    <a:p>
                      <a:pPr marL="0" marR="0" algn="ctr">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53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803206"/>
                  </a:ext>
                </a:extLst>
              </a:tr>
              <a:tr h="994463">
                <a:tc>
                  <a:txBody>
                    <a:bodyPr/>
                    <a:lstStyle/>
                    <a:p>
                      <a:pPr marL="0" marR="0">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 delinquent as of 2/19/19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 delinquent as of 05/20/20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Not filed as 01/19/21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844792377"/>
                  </a:ext>
                </a:extLst>
              </a:tr>
            </a:tbl>
          </a:graphicData>
        </a:graphic>
      </p:graphicFrame>
      <p:sp>
        <p:nvSpPr>
          <p:cNvPr id="7" name="Rectangle 6">
            <a:extLst>
              <a:ext uri="{FF2B5EF4-FFF2-40B4-BE49-F238E27FC236}">
                <a16:creationId xmlns:a16="http://schemas.microsoft.com/office/drawing/2014/main" id="{4FBE2F59-7AD0-47B6-AEDD-AB20F2A89FE9}"/>
              </a:ext>
            </a:extLst>
          </p:cNvPr>
          <p:cNvSpPr/>
          <p:nvPr/>
        </p:nvSpPr>
        <p:spPr>
          <a:xfrm>
            <a:off x="627672" y="512892"/>
            <a:ext cx="1039925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969696"/>
                </a:solidFill>
                <a:effectLst/>
                <a:uLnTx/>
                <a:uFillTx/>
                <a:latin typeface="Times New Roman"/>
                <a:ea typeface="+mn-ea"/>
                <a:cs typeface="+mn-cs"/>
              </a:rPr>
              <a:t>ECD Annual Certification FY2021</a:t>
            </a:r>
          </a:p>
        </p:txBody>
      </p:sp>
    </p:spTree>
    <p:extLst>
      <p:ext uri="{BB962C8B-B14F-4D97-AF65-F5344CB8AC3E}">
        <p14:creationId xmlns:p14="http://schemas.microsoft.com/office/powerpoint/2010/main" val="1417916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12311-5D59-4E62-806B-8A33D9562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4304" y="5821887"/>
            <a:ext cx="385765" cy="390528"/>
          </a:xfrm>
          <a:prstGeom prst="rect">
            <a:avLst/>
          </a:prstGeom>
        </p:spPr>
      </p:pic>
      <p:pic>
        <p:nvPicPr>
          <p:cNvPr id="5" name="Picture 4">
            <a:extLst>
              <a:ext uri="{FF2B5EF4-FFF2-40B4-BE49-F238E27FC236}">
                <a16:creationId xmlns:a16="http://schemas.microsoft.com/office/drawing/2014/main" id="{93E1C7DE-4327-402D-A196-AEC519C54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07" y="6403896"/>
            <a:ext cx="9858167" cy="454103"/>
          </a:xfrm>
          <a:prstGeom prst="rect">
            <a:avLst/>
          </a:prstGeom>
        </p:spPr>
      </p:pic>
      <p:graphicFrame>
        <p:nvGraphicFramePr>
          <p:cNvPr id="3" name="Table 2">
            <a:extLst>
              <a:ext uri="{FF2B5EF4-FFF2-40B4-BE49-F238E27FC236}">
                <a16:creationId xmlns:a16="http://schemas.microsoft.com/office/drawing/2014/main" id="{4DC57851-4C82-4082-AE05-210925744988}"/>
              </a:ext>
            </a:extLst>
          </p:cNvPr>
          <p:cNvGraphicFramePr>
            <a:graphicFrameLocks noGrp="1"/>
          </p:cNvGraphicFramePr>
          <p:nvPr>
            <p:extLst>
              <p:ext uri="{D42A27DB-BD31-4B8C-83A1-F6EECF244321}">
                <p14:modId xmlns:p14="http://schemas.microsoft.com/office/powerpoint/2010/main" val="2224774783"/>
              </p:ext>
            </p:extLst>
          </p:nvPr>
        </p:nvGraphicFramePr>
        <p:xfrm>
          <a:off x="1102893" y="1850627"/>
          <a:ext cx="9986211" cy="3818021"/>
        </p:xfrm>
        <a:graphic>
          <a:graphicData uri="http://schemas.openxmlformats.org/drawingml/2006/table">
            <a:tbl>
              <a:tblPr firstRow="1" firstCol="1" bandRow="1"/>
              <a:tblGrid>
                <a:gridCol w="3138907">
                  <a:extLst>
                    <a:ext uri="{9D8B030D-6E8A-4147-A177-3AD203B41FA5}">
                      <a16:colId xmlns:a16="http://schemas.microsoft.com/office/drawing/2014/main" val="2503119182"/>
                    </a:ext>
                  </a:extLst>
                </a:gridCol>
                <a:gridCol w="2018676">
                  <a:extLst>
                    <a:ext uri="{9D8B030D-6E8A-4147-A177-3AD203B41FA5}">
                      <a16:colId xmlns:a16="http://schemas.microsoft.com/office/drawing/2014/main" val="3988950327"/>
                    </a:ext>
                  </a:extLst>
                </a:gridCol>
                <a:gridCol w="4828628">
                  <a:extLst>
                    <a:ext uri="{9D8B030D-6E8A-4147-A177-3AD203B41FA5}">
                      <a16:colId xmlns:a16="http://schemas.microsoft.com/office/drawing/2014/main" val="3611923027"/>
                    </a:ext>
                  </a:extLst>
                </a:gridCol>
              </a:tblGrid>
              <a:tr h="804210">
                <a:tc gridSpan="3">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Q1 Legacy Cost Reimbursement for January 2021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2513576"/>
                  </a:ext>
                </a:extLst>
              </a:tr>
              <a:tr h="791027">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ECDs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552704"/>
                  </a:ext>
                </a:extLst>
              </a:tr>
              <a:tr h="830578">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Reimbursement Amount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$304,950.54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936106"/>
                  </a:ext>
                </a:extLst>
              </a:tr>
              <a:tr h="1392206">
                <a:tc>
                  <a:txBody>
                    <a:bodyPr/>
                    <a:lstStyle/>
                    <a:p>
                      <a:pPr marL="0" marR="0">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Deficiencies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complete phone bills or proof of payment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648772"/>
                  </a:ext>
                </a:extLst>
              </a:tr>
            </a:tbl>
          </a:graphicData>
        </a:graphic>
      </p:graphicFrame>
      <p:sp>
        <p:nvSpPr>
          <p:cNvPr id="6" name="Rectangle 5">
            <a:extLst>
              <a:ext uri="{FF2B5EF4-FFF2-40B4-BE49-F238E27FC236}">
                <a16:creationId xmlns:a16="http://schemas.microsoft.com/office/drawing/2014/main" id="{A30A469C-04AB-40C1-ACCF-1BFF985508EE}"/>
              </a:ext>
            </a:extLst>
          </p:cNvPr>
          <p:cNvSpPr/>
          <p:nvPr/>
        </p:nvSpPr>
        <p:spPr>
          <a:xfrm>
            <a:off x="1733266" y="192050"/>
            <a:ext cx="872546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969696"/>
                </a:solidFill>
                <a:effectLst/>
                <a:uLnTx/>
                <a:uFillTx/>
                <a:latin typeface="Times New Roman"/>
                <a:ea typeface="+mn-ea"/>
                <a:cs typeface="+mn-cs"/>
              </a:rPr>
              <a:t>Legacy Cost Reimbursement</a:t>
            </a:r>
          </a:p>
        </p:txBody>
      </p:sp>
    </p:spTree>
    <p:extLst>
      <p:ext uri="{BB962C8B-B14F-4D97-AF65-F5344CB8AC3E}">
        <p14:creationId xmlns:p14="http://schemas.microsoft.com/office/powerpoint/2010/main" val="2745304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4205" y="286607"/>
            <a:ext cx="11652422" cy="1450757"/>
          </a:xfrm>
        </p:spPr>
        <p:txBody>
          <a:bodyPr>
            <a:normAutofit fontScale="90000"/>
          </a:bodyPr>
          <a:lstStyle/>
          <a:p>
            <a:pPr algn="r"/>
            <a:r>
              <a:rPr lang="en-US" dirty="0">
                <a:latin typeface="Times New Roman" panose="02020603050405020304" pitchFamily="18" charset="0"/>
                <a:cs typeface="Times New Roman" panose="02020603050405020304" pitchFamily="18" charset="0"/>
              </a:rPr>
              <a:t>Director’s Report – FY2020 Cost Recovery Recap</a:t>
            </a:r>
            <a:br>
              <a:rPr lang="en-US"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pic>
        <p:nvPicPr>
          <p:cNvPr id="6" name="Picture 5">
            <a:extLst>
              <a:ext uri="{FF2B5EF4-FFF2-40B4-BE49-F238E27FC236}">
                <a16:creationId xmlns:a16="http://schemas.microsoft.com/office/drawing/2014/main" id="{649FAA3B-8E1B-433F-93B3-8C36C57DD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07" y="6403896"/>
            <a:ext cx="9858167" cy="454103"/>
          </a:xfrm>
          <a:prstGeom prst="rect">
            <a:avLst/>
          </a:prstGeom>
        </p:spPr>
      </p:pic>
      <p:graphicFrame>
        <p:nvGraphicFramePr>
          <p:cNvPr id="15" name="Content Placeholder 14">
            <a:extLst>
              <a:ext uri="{FF2B5EF4-FFF2-40B4-BE49-F238E27FC236}">
                <a16:creationId xmlns:a16="http://schemas.microsoft.com/office/drawing/2014/main" id="{CCCA0B79-FD99-4AE5-A004-37251D091920}"/>
              </a:ext>
            </a:extLst>
          </p:cNvPr>
          <p:cNvGraphicFramePr>
            <a:graphicFrameLocks noGrp="1"/>
          </p:cNvGraphicFramePr>
          <p:nvPr>
            <p:ph sz="half" idx="1"/>
            <p:extLst>
              <p:ext uri="{D42A27DB-BD31-4B8C-83A1-F6EECF244321}">
                <p14:modId xmlns:p14="http://schemas.microsoft.com/office/powerpoint/2010/main" val="2482286407"/>
              </p:ext>
            </p:extLst>
          </p:nvPr>
        </p:nvGraphicFramePr>
        <p:xfrm>
          <a:off x="152107" y="1846263"/>
          <a:ext cx="5883568" cy="43386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17">
            <a:extLst>
              <a:ext uri="{FF2B5EF4-FFF2-40B4-BE49-F238E27FC236}">
                <a16:creationId xmlns:a16="http://schemas.microsoft.com/office/drawing/2014/main" id="{549A413F-83EB-4587-AF5C-ADA82D044C8E}"/>
              </a:ext>
            </a:extLst>
          </p:cNvPr>
          <p:cNvGraphicFramePr>
            <a:graphicFrameLocks noGrp="1"/>
          </p:cNvGraphicFramePr>
          <p:nvPr>
            <p:ph sz="half" idx="2"/>
            <p:extLst>
              <p:ext uri="{D42A27DB-BD31-4B8C-83A1-F6EECF244321}">
                <p14:modId xmlns:p14="http://schemas.microsoft.com/office/powerpoint/2010/main" val="1582320820"/>
              </p:ext>
            </p:extLst>
          </p:nvPr>
        </p:nvGraphicFramePr>
        <p:xfrm>
          <a:off x="6218238" y="1846263"/>
          <a:ext cx="5199062" cy="419893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51598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422" y="286607"/>
            <a:ext cx="11800702" cy="1450757"/>
          </a:xfrm>
        </p:spPr>
        <p:txBody>
          <a:bodyPr>
            <a:normAutofit fontScale="90000"/>
          </a:bodyPr>
          <a:lstStyle/>
          <a:p>
            <a:pPr algn="r"/>
            <a:r>
              <a:rPr lang="en-US" sz="4400" dirty="0">
                <a:latin typeface="Times New Roman" panose="02020603050405020304" pitchFamily="18" charset="0"/>
                <a:cs typeface="Times New Roman" panose="02020603050405020304" pitchFamily="18" charset="0"/>
              </a:rPr>
              <a:t>Director’s Report – FY2021 Cost Recovery Plan Request</a:t>
            </a:r>
            <a:br>
              <a:rPr lang="en-US"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pic>
        <p:nvPicPr>
          <p:cNvPr id="6" name="Picture 5">
            <a:extLst>
              <a:ext uri="{FF2B5EF4-FFF2-40B4-BE49-F238E27FC236}">
                <a16:creationId xmlns:a16="http://schemas.microsoft.com/office/drawing/2014/main" id="{795EEBA1-BCC4-41B6-A081-403615882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07" y="6403896"/>
            <a:ext cx="9858167" cy="454103"/>
          </a:xfrm>
          <a:prstGeom prst="rect">
            <a:avLst/>
          </a:prstGeom>
        </p:spPr>
      </p:pic>
      <p:graphicFrame>
        <p:nvGraphicFramePr>
          <p:cNvPr id="9" name="Content Placeholder 8">
            <a:extLst>
              <a:ext uri="{FF2B5EF4-FFF2-40B4-BE49-F238E27FC236}">
                <a16:creationId xmlns:a16="http://schemas.microsoft.com/office/drawing/2014/main" id="{44073939-2AC3-4510-9E94-1D285F7A87D4}"/>
              </a:ext>
            </a:extLst>
          </p:cNvPr>
          <p:cNvGraphicFramePr>
            <a:graphicFrameLocks noGrp="1"/>
          </p:cNvGraphicFramePr>
          <p:nvPr>
            <p:ph sz="half" idx="1"/>
            <p:extLst>
              <p:ext uri="{D42A27DB-BD31-4B8C-83A1-F6EECF244321}">
                <p14:modId xmlns:p14="http://schemas.microsoft.com/office/powerpoint/2010/main" val="1077060976"/>
              </p:ext>
            </p:extLst>
          </p:nvPr>
        </p:nvGraphicFramePr>
        <p:xfrm>
          <a:off x="812800" y="1846263"/>
          <a:ext cx="5222875" cy="44651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ontent Placeholder 12">
            <a:extLst>
              <a:ext uri="{FF2B5EF4-FFF2-40B4-BE49-F238E27FC236}">
                <a16:creationId xmlns:a16="http://schemas.microsoft.com/office/drawing/2014/main" id="{1EFC3AEB-FBD3-4B0E-9B07-975D06CEFEB1}"/>
              </a:ext>
            </a:extLst>
          </p:cNvPr>
          <p:cNvGraphicFramePr>
            <a:graphicFrameLocks noGrp="1"/>
          </p:cNvGraphicFramePr>
          <p:nvPr>
            <p:ph sz="half" idx="2"/>
            <p:extLst>
              <p:ext uri="{D42A27DB-BD31-4B8C-83A1-F6EECF244321}">
                <p14:modId xmlns:p14="http://schemas.microsoft.com/office/powerpoint/2010/main" val="255960561"/>
              </p:ext>
            </p:extLst>
          </p:nvPr>
        </p:nvGraphicFramePr>
        <p:xfrm>
          <a:off x="6218237" y="1846263"/>
          <a:ext cx="5160963" cy="431323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58529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a:xfrm>
            <a:off x="965030" y="963997"/>
            <a:ext cx="3254691" cy="4938361"/>
          </a:xfrm>
        </p:spPr>
        <p:txBody>
          <a:bodyPr anchor="ctr">
            <a:normAutofit/>
          </a:bodyPr>
          <a:lstStyle/>
          <a:p>
            <a:pPr algn="r"/>
            <a:r>
              <a:rPr lang="en-US" sz="4100">
                <a:latin typeface="Times New Roman" panose="02020603050405020304" pitchFamily="18" charset="0"/>
                <a:cs typeface="Times New Roman" panose="02020603050405020304" pitchFamily="18" charset="0"/>
              </a:rPr>
              <a:t>Updates and Considerations</a:t>
            </a:r>
          </a:p>
        </p:txBody>
      </p:sp>
      <p:cxnSp>
        <p:nvCxnSpPr>
          <p:cNvPr id="25"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4338083" y="963507"/>
            <a:ext cx="7339469" cy="4938851"/>
          </a:xfrm>
        </p:spPr>
        <p:txBody>
          <a:bodyPr numCol="1" anchor="ctr">
            <a:normAutofit/>
          </a:bodyPr>
          <a:lstStyle/>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Board Appointments (if made)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Analysis of ECD Audits (if more reports received)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Lease Update (if available)</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CARES Act Funding (all agency funds have been exhausted)</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Proposed Amendments to Admin. Rule 585-X-2-.08</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ECD Annual Certification (due January 31, 2021)</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Q1 Legacy 911 Costs Reimbursement for January 2021</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FY2021 Cost Recovery Plan Submissions</a:t>
            </a:r>
          </a:p>
          <a:p>
            <a:pPr marL="742950" marR="0" lvl="1" indent="-285750">
              <a:lnSpc>
                <a:spcPct val="100000"/>
              </a:lnSpc>
              <a:spcBef>
                <a:spcPts val="600"/>
              </a:spcBef>
              <a:spcAft>
                <a:spcPts val="600"/>
              </a:spcAft>
              <a:buFont typeface="+mj-lt"/>
              <a:buAutoNum type="alphaLcPeriod"/>
            </a:pPr>
            <a:r>
              <a:rPr lang="en-US" sz="2000" b="1" dirty="0">
                <a:latin typeface="Times New Roman" panose="02020603050405020304" pitchFamily="18" charset="0"/>
                <a:ea typeface="Calibri" panose="020F0502020204030204" pitchFamily="34" charset="0"/>
                <a:cs typeface="Times New Roman" panose="02020603050405020304" pitchFamily="18" charset="0"/>
              </a:rPr>
              <a:t>Federal Grant Annual Report &amp; Call</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7553" y="6342696"/>
            <a:ext cx="385765" cy="390528"/>
          </a:xfrm>
          <a:prstGeom prst="rect">
            <a:avLst/>
          </a:prstGeom>
        </p:spPr>
      </p:pic>
    </p:spTree>
    <p:extLst>
      <p:ext uri="{BB962C8B-B14F-4D97-AF65-F5344CB8AC3E}">
        <p14:creationId xmlns:p14="http://schemas.microsoft.com/office/powerpoint/2010/main" val="2600220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normAutofit/>
          </a:bodyPr>
          <a:lstStyle/>
          <a:p>
            <a:pPr marR="0" lvl="0">
              <a:lnSpc>
                <a:spcPct val="150000"/>
              </a:lnSpc>
              <a:spcBef>
                <a:spcPts val="0"/>
              </a:spcBef>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Recent, Ongoing, and Upcoming Deadlines/Activities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749300" y="1845734"/>
            <a:ext cx="10993902" cy="4406210"/>
          </a:xfrm>
        </p:spPr>
        <p:txBody>
          <a:bodyPr>
            <a:normAutofit/>
          </a:bodyPr>
          <a:lstStyle/>
          <a:p>
            <a:pPr marL="742950" marR="0" lvl="1" indent="-285750">
              <a:lnSpc>
                <a:spcPct val="107000"/>
              </a:lnSpc>
              <a:spcBef>
                <a:spcPts val="0"/>
              </a:spcBef>
              <a:spcAft>
                <a:spcPts val="0"/>
              </a:spcAft>
              <a:buFont typeface="+mj-lt"/>
              <a:buAutoNum type="alphaLcPeriod"/>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Recent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Ongoing PSAP Outreach for ANGEN Deployment and Services &amp; the GIS Project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Ongoing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Meetings with other States and Entities about GIS and ESInet interoperability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Meeting with Department of Defense on ESInet interoperability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Discovery and Workflow Meetings with DATAMARK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Upcoming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Statewide Notification System Workgroup Kickoff Meeting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CMCP Course (in person), January 25-29, 2021 in Birmingham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Meetings (Committees &amp; Board) Scheduled through December 2021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Board (3</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rd</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Wednesday of odd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Education &amp; Outreach (1</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Tuesday afternoon of even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Finance (1</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Wednesday morning of even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Governance (1</a:t>
            </a:r>
            <a:r>
              <a:rPr lang="en-US" sz="16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Wednesday afternoon of even months) </a:t>
            </a:r>
          </a:p>
          <a:p>
            <a:pPr marL="1600200" marR="0" lvl="3" indent="-228600">
              <a:lnSpc>
                <a:spcPct val="107000"/>
              </a:lnSpc>
              <a:spcBef>
                <a:spcPts val="0"/>
              </a:spcBef>
              <a:spcAft>
                <a:spcPts val="0"/>
              </a:spcAft>
              <a:buFont typeface="+mj-lt"/>
              <a:buAutoNum type="arabicPeriod"/>
            </a:pPr>
            <a:r>
              <a:rPr lang="en-US" sz="1600" dirty="0">
                <a:effectLst/>
                <a:latin typeface="Times New Roman" panose="02020603050405020304" pitchFamily="18" charset="0"/>
                <a:ea typeface="Calibri" panose="020F0502020204030204" pitchFamily="34" charset="0"/>
              </a:rPr>
              <a:t>Technical (1</a:t>
            </a:r>
            <a:r>
              <a:rPr lang="en-US" sz="1600" baseline="30000" dirty="0">
                <a:effectLst/>
                <a:latin typeface="Times New Roman" panose="02020603050405020304" pitchFamily="18" charset="0"/>
                <a:ea typeface="Calibri" panose="020F0502020204030204" pitchFamily="34" charset="0"/>
              </a:rPr>
              <a:t>st</a:t>
            </a:r>
            <a:r>
              <a:rPr lang="en-US" sz="1600" dirty="0">
                <a:effectLst/>
                <a:latin typeface="Times New Roman" panose="02020603050405020304" pitchFamily="18" charset="0"/>
                <a:ea typeface="Calibri" panose="020F0502020204030204" pitchFamily="34" charset="0"/>
              </a:rPr>
              <a:t> Tuesday morning of even months)</a:t>
            </a:r>
            <a:endParaRPr lang="en-US" sz="7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9800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Financial Report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December 31, 2020 YTD</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Mr. Ron Cooley</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4000951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957473" y="1681769"/>
            <a:ext cx="6289675" cy="2043112"/>
          </a:xfrm>
        </p:spPr>
      </p:pic>
      <p:sp>
        <p:nvSpPr>
          <p:cNvPr id="7" name="Title 6"/>
          <p:cNvSpPr>
            <a:spLocks noGrp="1"/>
          </p:cNvSpPr>
          <p:nvPr>
            <p:ph type="title" idx="4294967295"/>
          </p:nvPr>
        </p:nvSpPr>
        <p:spPr>
          <a:xfrm>
            <a:off x="844508" y="4618485"/>
            <a:ext cx="10515600" cy="1325563"/>
          </a:xfrm>
        </p:spPr>
        <p:txBody>
          <a:bodyPr>
            <a:normAutofit/>
          </a:bodyPr>
          <a:lstStyle/>
          <a:p>
            <a:pPr algn="ctr"/>
            <a:r>
              <a:rPr lang="en-US" sz="2400" b="1" dirty="0">
                <a:solidFill>
                  <a:schemeClr val="bg1">
                    <a:lumMod val="50000"/>
                  </a:schemeClr>
                </a:solidFill>
                <a:latin typeface="Copperplate Gothic Bold" panose="020E0705020206020404" pitchFamily="34" charset="0"/>
                <a:cs typeface="Arial" panose="020B0604020202020204" pitchFamily="34" charset="0"/>
              </a:rPr>
              <a:t>January 20, 2021 Board Meeting</a:t>
            </a:r>
            <a:br>
              <a:rPr lang="en-US" sz="2400" b="1" dirty="0">
                <a:solidFill>
                  <a:schemeClr val="bg1">
                    <a:lumMod val="50000"/>
                  </a:schemeClr>
                </a:solidFill>
                <a:latin typeface="Copperplate Gothic Bold" panose="020E0705020206020404" pitchFamily="34" charset="0"/>
                <a:cs typeface="Arial" panose="020B0604020202020204" pitchFamily="34" charset="0"/>
              </a:rPr>
            </a:br>
            <a:r>
              <a:rPr lang="en-US" sz="2400" b="1" dirty="0">
                <a:solidFill>
                  <a:schemeClr val="bg1">
                    <a:lumMod val="50000"/>
                  </a:schemeClr>
                </a:solidFill>
                <a:latin typeface="Copperplate Gothic Bold" panose="020E0705020206020404" pitchFamily="34" charset="0"/>
                <a:cs typeface="Arial" panose="020B0604020202020204" pitchFamily="34" charset="0"/>
              </a:rPr>
              <a:t>Doubletree Hotel</a:t>
            </a:r>
            <a:br>
              <a:rPr lang="en-US" sz="2400" b="1" dirty="0">
                <a:solidFill>
                  <a:schemeClr val="bg1">
                    <a:lumMod val="50000"/>
                  </a:schemeClr>
                </a:solidFill>
                <a:latin typeface="Copperplate Gothic Bold" panose="020E0705020206020404" pitchFamily="34" charset="0"/>
                <a:cs typeface="Arial" panose="020B0604020202020204" pitchFamily="34" charset="0"/>
              </a:rPr>
            </a:br>
            <a:r>
              <a:rPr lang="en-US" sz="2400" b="1" dirty="0">
                <a:solidFill>
                  <a:schemeClr val="bg1">
                    <a:lumMod val="50000"/>
                  </a:schemeClr>
                </a:solidFill>
                <a:latin typeface="Copperplate Gothic Bold" panose="020E0705020206020404" pitchFamily="34" charset="0"/>
                <a:cs typeface="Arial" panose="020B0604020202020204" pitchFamily="34" charset="0"/>
              </a:rPr>
              <a:t>Montgomery, AL</a:t>
            </a:r>
            <a:endParaRPr lang="en-US" dirty="0">
              <a:latin typeface="Copperplate Gothic Bold" panose="020E0705020206020404" pitchFamily="34" charset="0"/>
              <a:cs typeface="Arial" panose="020B0604020202020204" pitchFamily="34" charset="0"/>
            </a:endParaRPr>
          </a:p>
        </p:txBody>
      </p:sp>
    </p:spTree>
    <p:extLst>
      <p:ext uri="{BB962C8B-B14F-4D97-AF65-F5344CB8AC3E}">
        <p14:creationId xmlns:p14="http://schemas.microsoft.com/office/powerpoint/2010/main" val="603880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84339-2252-4B7D-925B-788DFCC858AF}"/>
              </a:ext>
            </a:extLst>
          </p:cNvPr>
          <p:cNvPicPr>
            <a:picLocks noChangeAspect="1"/>
          </p:cNvPicPr>
          <p:nvPr/>
        </p:nvPicPr>
        <p:blipFill>
          <a:blip r:embed="rId3"/>
          <a:stretch>
            <a:fillRect/>
          </a:stretch>
        </p:blipFill>
        <p:spPr>
          <a:xfrm>
            <a:off x="1363133" y="37650"/>
            <a:ext cx="9088967" cy="6198049"/>
          </a:xfrm>
          <a:prstGeom prst="rect">
            <a:avLst/>
          </a:prstGeom>
        </p:spPr>
      </p:pic>
    </p:spTree>
    <p:extLst>
      <p:ext uri="{BB962C8B-B14F-4D97-AF65-F5344CB8AC3E}">
        <p14:creationId xmlns:p14="http://schemas.microsoft.com/office/powerpoint/2010/main" val="2144651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0F08E2-2CBB-4E70-AF44-4E426DEFD0B1}"/>
              </a:ext>
            </a:extLst>
          </p:cNvPr>
          <p:cNvPicPr>
            <a:picLocks noChangeAspect="1"/>
          </p:cNvPicPr>
          <p:nvPr/>
        </p:nvPicPr>
        <p:blipFill>
          <a:blip r:embed="rId3"/>
          <a:stretch>
            <a:fillRect/>
          </a:stretch>
        </p:blipFill>
        <p:spPr>
          <a:xfrm>
            <a:off x="206384" y="297292"/>
            <a:ext cx="11779231" cy="4882103"/>
          </a:xfrm>
          <a:prstGeom prst="rect">
            <a:avLst/>
          </a:prstGeom>
        </p:spPr>
      </p:pic>
    </p:spTree>
    <p:extLst>
      <p:ext uri="{BB962C8B-B14F-4D97-AF65-F5344CB8AC3E}">
        <p14:creationId xmlns:p14="http://schemas.microsoft.com/office/powerpoint/2010/main" val="2157176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D02082C1-FEAF-4C29-8283-978D4A25CD21}"/>
              </a:ext>
            </a:extLst>
          </p:cNvPr>
          <p:cNvGraphicFramePr>
            <a:graphicFrameLocks/>
          </p:cNvGraphicFramePr>
          <p:nvPr/>
        </p:nvGraphicFramePr>
        <p:xfrm>
          <a:off x="586740" y="504461"/>
          <a:ext cx="10538460" cy="5815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5921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514CE5-1D59-4897-8AD2-390E1FE6B967}"/>
              </a:ext>
            </a:extLst>
          </p:cNvPr>
          <p:cNvPicPr>
            <a:picLocks noChangeAspect="1"/>
          </p:cNvPicPr>
          <p:nvPr/>
        </p:nvPicPr>
        <p:blipFill>
          <a:blip r:embed="rId3"/>
          <a:stretch>
            <a:fillRect/>
          </a:stretch>
        </p:blipFill>
        <p:spPr>
          <a:xfrm>
            <a:off x="866443" y="303305"/>
            <a:ext cx="9948702" cy="5831462"/>
          </a:xfrm>
          <a:prstGeom prst="rect">
            <a:avLst/>
          </a:prstGeom>
        </p:spPr>
      </p:pic>
    </p:spTree>
    <p:extLst>
      <p:ext uri="{BB962C8B-B14F-4D97-AF65-F5344CB8AC3E}">
        <p14:creationId xmlns:p14="http://schemas.microsoft.com/office/powerpoint/2010/main" val="417887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Legal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7)</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Brunson, Barnett, &amp; </a:t>
            </a:r>
            <a:r>
              <a:rPr lang="en-US" dirty="0" err="1">
                <a:latin typeface="Times New Roman" panose="02020603050405020304" pitchFamily="18" charset="0"/>
                <a:cs typeface="Times New Roman" panose="02020603050405020304" pitchFamily="18" charset="0"/>
              </a:rPr>
              <a:t>Sherrer</a:t>
            </a:r>
            <a:r>
              <a:rPr lang="en-US" dirty="0">
                <a:latin typeface="Times New Roman" panose="02020603050405020304" pitchFamily="18" charset="0"/>
                <a:cs typeface="Times New Roman" panose="02020603050405020304" pitchFamily="18" charset="0"/>
              </a:rPr>
              <a:t>, P.C.</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441782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2" y="5936186"/>
            <a:ext cx="385765" cy="390528"/>
          </a:xfrm>
          <a:prstGeom prst="rect">
            <a:avLst/>
          </a:prstGeom>
        </p:spPr>
      </p:pic>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Legal Report</a:t>
            </a:r>
          </a:p>
        </p:txBody>
      </p:sp>
      <p:sp>
        <p:nvSpPr>
          <p:cNvPr id="5" name="Content Placeholder 4">
            <a:extLst>
              <a:ext uri="{FF2B5EF4-FFF2-40B4-BE49-F238E27FC236}">
                <a16:creationId xmlns:a16="http://schemas.microsoft.com/office/drawing/2014/main" id="{27B71B62-31CB-4188-88BE-34548EC3B0E3}"/>
              </a:ext>
            </a:extLst>
          </p:cNvPr>
          <p:cNvSpPr>
            <a:spLocks noGrp="1"/>
          </p:cNvSpPr>
          <p:nvPr>
            <p:ph idx="1"/>
          </p:nvPr>
        </p:nvSpPr>
        <p:spPr>
          <a:xfrm>
            <a:off x="749300" y="1845734"/>
            <a:ext cx="10993902" cy="4023360"/>
          </a:xfrm>
        </p:spPr>
        <p:txBody>
          <a:bodyPr>
            <a:normAutofit/>
          </a:bodyPr>
          <a:lstStyle/>
          <a:p>
            <a:pPr marL="342900" marR="0" lvl="0" indent="-342900">
              <a:lnSpc>
                <a:spcPct val="200000"/>
              </a:lnSpc>
              <a:spcBef>
                <a:spcPts val="0"/>
              </a:spcBef>
              <a:spcAft>
                <a:spcPts val="0"/>
              </a:spcAft>
              <a:buFont typeface="+mj-lt"/>
              <a:buAutoNum type="arabicParenR"/>
            </a:pPr>
            <a:r>
              <a:rPr lang="en-US" sz="2400" dirty="0">
                <a:effectLst/>
                <a:latin typeface="Times New Roman" panose="02020603050405020304" pitchFamily="18" charset="0"/>
                <a:ea typeface="Calibri" panose="020F0502020204030204" pitchFamily="34" charset="0"/>
                <a:cs typeface="Calibri Light" panose="020F0302020204030204" pitchFamily="34" charset="0"/>
              </a:rPr>
              <a:t>Updated Lease (if received)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2400" dirty="0">
                <a:effectLst/>
                <a:latin typeface="Times New Roman" panose="02020603050405020304" pitchFamily="18" charset="0"/>
                <a:ea typeface="Calibri" panose="020F0502020204030204" pitchFamily="34" charset="0"/>
                <a:cs typeface="Calibri Light" panose="020F0302020204030204" pitchFamily="34" charset="0"/>
              </a:rPr>
              <a:t>Morgan County Filing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2400" dirty="0">
                <a:effectLst/>
                <a:latin typeface="Times New Roman" panose="02020603050405020304" pitchFamily="18" charset="0"/>
                <a:ea typeface="Calibri" panose="020F0502020204030204" pitchFamily="34" charset="0"/>
                <a:cs typeface="Calibri Light" panose="020F0302020204030204" pitchFamily="34" charset="0"/>
              </a:rPr>
              <a:t>ALTERT Pledge of Support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2400" dirty="0">
                <a:effectLst/>
                <a:latin typeface="Times New Roman" panose="02020603050405020304" pitchFamily="18" charset="0"/>
                <a:ea typeface="Calibri" panose="020F0502020204030204" pitchFamily="34" charset="0"/>
                <a:cs typeface="Calibri Light" panose="020F0302020204030204" pitchFamily="34" charset="0"/>
              </a:rPr>
              <a:t>LMS Contract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mj-lt"/>
              <a:buAutoNum type="arabicParenR"/>
            </a:pPr>
            <a:r>
              <a:rPr lang="en-US" sz="2400" dirty="0">
                <a:effectLst/>
                <a:latin typeface="Times New Roman" panose="02020603050405020304" pitchFamily="18" charset="0"/>
                <a:ea typeface="Calibri" panose="020F0502020204030204" pitchFamily="34" charset="0"/>
                <a:cs typeface="Calibri Light" panose="020F0302020204030204" pitchFamily="34" charset="0"/>
              </a:rPr>
              <a:t>Ongoing Correspondence with Carriers re: remittance portal compliance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74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ANGEN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8)</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ANGEN Team</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073706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1564370" y="1649453"/>
            <a:ext cx="9063260" cy="1784463"/>
          </a:xfrm>
          <a:prstGeom prst="rect">
            <a:avLst/>
          </a:prstGeom>
        </p:spPr>
        <p:txBody>
          <a:bodyPr vert="horz" wrap="square" lIns="0" tIns="116205" rIns="0" bIns="0" rtlCol="0">
            <a:spAutoFit/>
          </a:bodyPr>
          <a:lstStyle/>
          <a:p>
            <a:pPr marL="13970" marR="5080" indent="769620">
              <a:lnSpc>
                <a:spcPts val="6480"/>
              </a:lnSpc>
              <a:spcBef>
                <a:spcPts val="915"/>
              </a:spcBef>
            </a:pPr>
            <a:r>
              <a:rPr spc="-5" dirty="0"/>
              <a:t>ANGEN </a:t>
            </a:r>
            <a:r>
              <a:rPr lang="en-US" spc="-15" dirty="0"/>
              <a:t>December 2020</a:t>
            </a:r>
            <a:r>
              <a:rPr spc="-15" dirty="0"/>
              <a:t> </a:t>
            </a:r>
            <a:r>
              <a:rPr dirty="0"/>
              <a:t>–  </a:t>
            </a:r>
            <a:r>
              <a:rPr lang="en-US" spc="-15" dirty="0"/>
              <a:t>January</a:t>
            </a:r>
            <a:r>
              <a:rPr spc="-15" dirty="0"/>
              <a:t> </a:t>
            </a:r>
            <a:r>
              <a:rPr lang="en-US" spc="-15" dirty="0"/>
              <a:t>2021 </a:t>
            </a:r>
            <a:r>
              <a:rPr spc="-30" dirty="0"/>
              <a:t>Project </a:t>
            </a:r>
            <a:r>
              <a:rPr spc="-35" dirty="0"/>
              <a:t>Review</a:t>
            </a:r>
          </a:p>
        </p:txBody>
      </p:sp>
      <p:sp>
        <p:nvSpPr>
          <p:cNvPr id="3" name="object 3"/>
          <p:cNvSpPr txBox="1"/>
          <p:nvPr/>
        </p:nvSpPr>
        <p:spPr>
          <a:xfrm>
            <a:off x="4202430" y="3581400"/>
            <a:ext cx="3787140" cy="939800"/>
          </a:xfrm>
          <a:prstGeom prst="rect">
            <a:avLst/>
          </a:prstGeom>
        </p:spPr>
        <p:txBody>
          <a:bodyPr vert="horz" wrap="square" lIns="0" tIns="104140" rIns="0" bIns="0" rtlCol="0">
            <a:spAutoFit/>
          </a:bodyPr>
          <a:lstStyle/>
          <a:p>
            <a:pPr marL="0" marR="0" lvl="0" indent="0" algn="ctr" defTabSz="914400" rtl="0" eaLnBrk="1" fontAlgn="auto" latinLnBrk="0" hangingPunct="1">
              <a:lnSpc>
                <a:spcPct val="100000"/>
              </a:lnSpc>
              <a:spcBef>
                <a:spcPts val="82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Presented </a:t>
            </a:r>
            <a:r>
              <a:rPr kumimoji="0" lang="en-US" sz="2400" b="0" i="0" u="none" strike="noStrike" kern="1200" cap="none" spc="-10" normalizeH="0" baseline="0" noProof="0" dirty="0">
                <a:ln>
                  <a:noFill/>
                </a:ln>
                <a:solidFill>
                  <a:prstClr val="black"/>
                </a:solidFill>
                <a:effectLst/>
                <a:uLnTx/>
                <a:uFillTx/>
                <a:latin typeface="Calibri"/>
                <a:ea typeface="+mn-ea"/>
                <a:cs typeface="Calibri"/>
              </a:rPr>
              <a:t>January</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lang="en-US" sz="2400" b="0" i="0" u="none" strike="noStrike" kern="1200" cap="none" spc="-5" normalizeH="0" baseline="0" noProof="0" dirty="0">
                <a:ln>
                  <a:noFill/>
                </a:ln>
                <a:solidFill>
                  <a:prstClr val="black"/>
                </a:solidFill>
                <a:effectLst/>
                <a:uLnTx/>
                <a:uFillTx/>
                <a:latin typeface="Calibri"/>
                <a:ea typeface="+mn-ea"/>
                <a:cs typeface="Calibri"/>
              </a:rPr>
              <a:t>20</a:t>
            </a:r>
            <a:r>
              <a:rPr kumimoji="0" sz="2400" b="0" i="0" u="none" strike="noStrike" kern="1200" cap="none" spc="-5" normalizeH="0" baseline="0" noProof="0" dirty="0">
                <a:ln>
                  <a:noFill/>
                </a:ln>
                <a:solidFill>
                  <a:prstClr val="black"/>
                </a:solidFill>
                <a:effectLst/>
                <a:uLnTx/>
                <a:uFillTx/>
                <a:latin typeface="Calibri"/>
                <a:ea typeface="+mn-ea"/>
                <a:cs typeface="Calibri"/>
              </a:rPr>
              <a:t>,</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202</a:t>
            </a:r>
            <a:r>
              <a:rPr kumimoji="0" lang="en-US" sz="2400" b="0" i="0" u="none" strike="noStrike" kern="1200" cap="none" spc="-5" normalizeH="0" baseline="0" noProof="0" dirty="0">
                <a:ln>
                  <a:noFill/>
                </a:ln>
                <a:solidFill>
                  <a:prstClr val="black"/>
                </a:solidFill>
                <a:effectLst/>
                <a:uLnTx/>
                <a:uFillTx/>
                <a:latin typeface="Calibri"/>
                <a:ea typeface="+mn-ea"/>
                <a:cs typeface="Calibri"/>
              </a:rPr>
              <a:t>1</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72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911</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Authority</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p:nvPr/>
        </p:nvSpPr>
        <p:spPr>
          <a:xfrm>
            <a:off x="10332719" y="6016752"/>
            <a:ext cx="1696210" cy="6522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824"/>
            <a:ext cx="4746625" cy="696595"/>
          </a:xfrm>
          <a:prstGeom prst="rect">
            <a:avLst/>
          </a:prstGeom>
        </p:spPr>
        <p:txBody>
          <a:bodyPr vert="horz" wrap="square" lIns="0" tIns="13335" rIns="0" bIns="0" rtlCol="0">
            <a:spAutoFit/>
          </a:bodyPr>
          <a:lstStyle/>
          <a:p>
            <a:pPr marL="12700">
              <a:lnSpc>
                <a:spcPct val="100000"/>
              </a:lnSpc>
              <a:spcBef>
                <a:spcPts val="105"/>
              </a:spcBef>
            </a:pPr>
            <a:r>
              <a:rPr sz="4400" spc="-40" dirty="0"/>
              <a:t>Past </a:t>
            </a:r>
            <a:r>
              <a:rPr sz="4400" spc="-10" dirty="0"/>
              <a:t>Months’ </a:t>
            </a:r>
            <a:r>
              <a:rPr sz="4400" dirty="0"/>
              <a:t>Activity</a:t>
            </a:r>
            <a:endParaRPr sz="4400"/>
          </a:p>
        </p:txBody>
      </p:sp>
      <p:sp>
        <p:nvSpPr>
          <p:cNvPr id="3" name="object 3"/>
          <p:cNvSpPr/>
          <p:nvPr/>
        </p:nvSpPr>
        <p:spPr>
          <a:xfrm>
            <a:off x="10332719" y="6016752"/>
            <a:ext cx="1696210" cy="6522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16939" y="1600200"/>
            <a:ext cx="7774940" cy="4249240"/>
          </a:xfrm>
          <a:prstGeom prst="rect">
            <a:avLst/>
          </a:prstGeom>
        </p:spPr>
        <p:txBody>
          <a:bodyPr vert="horz" wrap="square" lIns="0" tIns="12065" rIns="0" bIns="0" rtlCol="0">
            <a:spAutoFit/>
          </a:bodyPr>
          <a:lstStyle/>
          <a:p>
            <a:pPr marL="241300" marR="0" lvl="0" indent="-228600" algn="l" defTabSz="914400" rtl="0" eaLnBrk="1" fontAlgn="auto" latinLnBrk="0" hangingPunct="1">
              <a:lnSpc>
                <a:spcPct val="100000"/>
              </a:lnSpc>
              <a:spcBef>
                <a:spcPts val="95"/>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ANGEN </a:t>
            </a:r>
            <a:r>
              <a:rPr kumimoji="0" sz="2800" b="0" i="0" u="none" strike="noStrike" kern="1200" cap="none" spc="-10" normalizeH="0" baseline="0" noProof="0" dirty="0">
                <a:ln>
                  <a:noFill/>
                </a:ln>
                <a:solidFill>
                  <a:prstClr val="black"/>
                </a:solidFill>
                <a:effectLst/>
                <a:uLnTx/>
                <a:uFillTx/>
                <a:latin typeface="Calibri"/>
                <a:ea typeface="+mn-ea"/>
                <a:cs typeface="Calibri"/>
              </a:rPr>
              <a:t>Planning </a:t>
            </a:r>
            <a:r>
              <a:rPr kumimoji="0" sz="2800" b="0" i="0" u="none" strike="noStrike" kern="1200" cap="none" spc="-5" normalizeH="0" baseline="0" noProof="0" dirty="0">
                <a:ln>
                  <a:noFill/>
                </a:ln>
                <a:solidFill>
                  <a:prstClr val="black"/>
                </a:solidFill>
                <a:effectLst/>
                <a:uLnTx/>
                <a:uFillTx/>
                <a:latin typeface="Calibri"/>
                <a:ea typeface="+mn-ea"/>
                <a:cs typeface="Calibri"/>
              </a:rPr>
              <a:t>and </a:t>
            </a:r>
            <a:r>
              <a:rPr kumimoji="0" sz="2800" b="0" i="0" u="none" strike="noStrike" kern="1200" cap="none" spc="-10" normalizeH="0" baseline="0" noProof="0" dirty="0">
                <a:ln>
                  <a:noFill/>
                </a:ln>
                <a:solidFill>
                  <a:prstClr val="black"/>
                </a:solidFill>
                <a:effectLst/>
                <a:uLnTx/>
                <a:uFillTx/>
                <a:latin typeface="Calibri"/>
                <a:ea typeface="+mn-ea"/>
                <a:cs typeface="Calibri"/>
              </a:rPr>
              <a:t>support </a:t>
            </a:r>
            <a:r>
              <a:rPr kumimoji="0" sz="2800" b="0" i="0" u="none" strike="noStrike" kern="1200" cap="none" spc="-5" normalizeH="0" baseline="0" noProof="0" dirty="0">
                <a:ln>
                  <a:noFill/>
                </a:ln>
                <a:solidFill>
                  <a:prstClr val="black"/>
                </a:solidFill>
                <a:effectLst/>
                <a:uLnTx/>
                <a:uFillTx/>
                <a:latin typeface="Calibri"/>
                <a:ea typeface="+mn-ea"/>
                <a:cs typeface="Calibri"/>
              </a:rPr>
              <a:t>with</a:t>
            </a:r>
            <a:r>
              <a:rPr kumimoji="0" sz="2800" b="0" i="0" u="none" strike="noStrike" kern="1200" cap="none" spc="15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INdigital</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 typeface="Arial"/>
              <a:buChar char="•"/>
              <a:tabLst/>
              <a:defRPr/>
            </a:pPr>
            <a:endParaRPr kumimoji="0" sz="38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Ongoing technical </a:t>
            </a:r>
            <a:r>
              <a:rPr kumimoji="0" sz="2800" b="0" i="0" u="none" strike="noStrike" kern="1200" cap="none" spc="-5" normalizeH="0" baseline="0" noProof="0" dirty="0">
                <a:ln>
                  <a:noFill/>
                </a:ln>
                <a:solidFill>
                  <a:prstClr val="black"/>
                </a:solidFill>
                <a:effectLst/>
                <a:uLnTx/>
                <a:uFillTx/>
                <a:latin typeface="Calibri"/>
                <a:ea typeface="+mn-ea"/>
                <a:cs typeface="Calibri"/>
              </a:rPr>
              <a:t>and </a:t>
            </a:r>
            <a:r>
              <a:rPr kumimoji="0" sz="2800" b="0" i="0" u="none" strike="noStrike" kern="1200" cap="none" spc="-10" normalizeH="0" baseline="0" noProof="0" dirty="0">
                <a:ln>
                  <a:noFill/>
                </a:ln>
                <a:solidFill>
                  <a:prstClr val="black"/>
                </a:solidFill>
                <a:effectLst/>
                <a:uLnTx/>
                <a:uFillTx/>
                <a:latin typeface="Calibri"/>
                <a:ea typeface="+mn-ea"/>
                <a:cs typeface="Calibri"/>
              </a:rPr>
              <a:t>project management</a:t>
            </a:r>
            <a:r>
              <a:rPr kumimoji="0" sz="2800" b="0" i="0" u="none" strike="noStrike" kern="1200" cap="none" spc="6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support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5"/>
              </a:spcBef>
              <a:spcAft>
                <a:spcPts val="0"/>
              </a:spcAft>
              <a:buClrTx/>
              <a:buSzTx/>
              <a:buFont typeface="Arial"/>
              <a:buChar char="•"/>
              <a:tabLst/>
              <a:defRPr/>
            </a:pPr>
            <a:endParaRPr kumimoji="0" sz="38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GIS </a:t>
            </a:r>
            <a:r>
              <a:rPr kumimoji="0" lang="en-US" sz="2800" b="0" i="0" u="none" strike="noStrike" kern="1200" cap="none" spc="-10" normalizeH="0" baseline="0" noProof="0" dirty="0">
                <a:ln>
                  <a:noFill/>
                </a:ln>
                <a:solidFill>
                  <a:prstClr val="black"/>
                </a:solidFill>
                <a:effectLst/>
                <a:uLnTx/>
                <a:uFillTx/>
                <a:latin typeface="Calibri"/>
                <a:ea typeface="+mn-ea"/>
                <a:cs typeface="Calibri"/>
              </a:rPr>
              <a:t>Project</a:t>
            </a:r>
            <a:r>
              <a:rPr kumimoji="0" lang="en-US" sz="2800" b="0" i="0" u="none" strike="noStrike" kern="1200" cap="none" spc="10" normalizeH="0" baseline="0" noProof="0" dirty="0">
                <a:ln>
                  <a:noFill/>
                </a:ln>
                <a:solidFill>
                  <a:prstClr val="black"/>
                </a:solidFill>
                <a:effectLst/>
                <a:uLnTx/>
                <a:uFillTx/>
                <a:latin typeface="Calibri"/>
                <a:ea typeface="+mn-ea"/>
                <a:cs typeface="Calibri"/>
              </a:rPr>
              <a:t> </a:t>
            </a:r>
            <a:r>
              <a:rPr kumimoji="0" lang="en-US" sz="2800" b="0" i="0" u="none" strike="noStrike" kern="1200" cap="none" spc="-15" normalizeH="0" baseline="0" noProof="0" dirty="0">
                <a:ln>
                  <a:noFill/>
                </a:ln>
                <a:solidFill>
                  <a:prstClr val="black"/>
                </a:solidFill>
                <a:effectLst/>
                <a:uLnTx/>
                <a:uFillTx/>
                <a:latin typeface="Calibri"/>
                <a:ea typeface="+mn-ea"/>
                <a:cs typeface="Calibri"/>
              </a:rPr>
              <a:t>participation</a:t>
            </a: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Ongoing CPE project</a:t>
            </a:r>
            <a:r>
              <a:rPr kumimoji="0" sz="2800" b="0" i="0" u="none" strike="noStrike" kern="1200" cap="none" spc="6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support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 typeface="Arial"/>
              <a:buChar char="•"/>
              <a:tabLst/>
              <a:defRPr/>
            </a:pPr>
            <a:endParaRPr kumimoji="0" sz="305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sz="2800" b="0" i="0" u="none" strike="noStrike" kern="1200" cap="none" spc="-20" normalizeH="0" baseline="0" noProof="0" dirty="0">
                <a:ln>
                  <a:noFill/>
                </a:ln>
                <a:solidFill>
                  <a:prstClr val="black"/>
                </a:solidFill>
                <a:effectLst/>
                <a:uLnTx/>
                <a:uFillTx/>
                <a:latin typeface="Calibri"/>
                <a:ea typeface="+mn-ea"/>
                <a:cs typeface="Calibri"/>
              </a:rPr>
              <a:t>Federal </a:t>
            </a:r>
            <a:r>
              <a:rPr kumimoji="0" sz="2800" b="0" i="0" u="none" strike="noStrike" kern="1200" cap="none" spc="-25" normalizeH="0" baseline="0" noProof="0" dirty="0">
                <a:ln>
                  <a:noFill/>
                </a:ln>
                <a:solidFill>
                  <a:prstClr val="black"/>
                </a:solidFill>
                <a:effectLst/>
                <a:uLnTx/>
                <a:uFillTx/>
                <a:latin typeface="Calibri"/>
                <a:ea typeface="+mn-ea"/>
                <a:cs typeface="Calibri"/>
              </a:rPr>
              <a:t>Grant</a:t>
            </a:r>
            <a:r>
              <a:rPr kumimoji="0" sz="2800" b="0" i="0" u="none" strike="noStrike" kern="1200" cap="none" spc="15" normalizeH="0" baseline="0" noProof="0" dirty="0">
                <a:ln>
                  <a:noFill/>
                </a:ln>
                <a:solidFill>
                  <a:prstClr val="black"/>
                </a:solidFill>
                <a:effectLst/>
                <a:uLnTx/>
                <a:uFillTx/>
                <a:latin typeface="Calibri"/>
                <a:ea typeface="+mn-ea"/>
                <a:cs typeface="Calibri"/>
              </a:rPr>
              <a:t> </a:t>
            </a:r>
            <a:r>
              <a:rPr kumimoji="0" lang="en-US" sz="2800" b="0" i="0" u="none" strike="noStrike" kern="1200" cap="none" spc="15" normalizeH="0" baseline="0" noProof="0" dirty="0">
                <a:ln>
                  <a:noFill/>
                </a:ln>
                <a:solidFill>
                  <a:prstClr val="black"/>
                </a:solidFill>
                <a:effectLst/>
                <a:uLnTx/>
                <a:uFillTx/>
                <a:latin typeface="Calibri"/>
                <a:ea typeface="+mn-ea"/>
                <a:cs typeface="Calibri"/>
              </a:rPr>
              <a:t>annual report filing</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824"/>
            <a:ext cx="2844800" cy="696595"/>
          </a:xfrm>
          <a:prstGeom prst="rect">
            <a:avLst/>
          </a:prstGeom>
        </p:spPr>
        <p:txBody>
          <a:bodyPr vert="horz" wrap="square" lIns="0" tIns="13335" rIns="0" bIns="0" rtlCol="0">
            <a:spAutoFit/>
          </a:bodyPr>
          <a:lstStyle/>
          <a:p>
            <a:pPr marL="12700">
              <a:lnSpc>
                <a:spcPct val="100000"/>
              </a:lnSpc>
              <a:spcBef>
                <a:spcPts val="105"/>
              </a:spcBef>
            </a:pPr>
            <a:r>
              <a:rPr sz="4400" dirty="0"/>
              <a:t>Action</a:t>
            </a:r>
            <a:r>
              <a:rPr sz="4400" spc="-65" dirty="0"/>
              <a:t> </a:t>
            </a:r>
            <a:r>
              <a:rPr sz="4400" spc="-15" dirty="0"/>
              <a:t>Items</a:t>
            </a:r>
            <a:endParaRPr sz="4400"/>
          </a:p>
        </p:txBody>
      </p:sp>
      <p:sp>
        <p:nvSpPr>
          <p:cNvPr id="3" name="object 3"/>
          <p:cNvSpPr/>
          <p:nvPr/>
        </p:nvSpPr>
        <p:spPr>
          <a:xfrm>
            <a:off x="10332719" y="6016752"/>
            <a:ext cx="1696210" cy="65227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16939" y="1599715"/>
            <a:ext cx="7104380" cy="5067413"/>
          </a:xfrm>
          <a:prstGeom prst="rect">
            <a:avLst/>
          </a:prstGeom>
        </p:spPr>
        <p:txBody>
          <a:bodyPr vert="horz" wrap="square" lIns="0" tIns="12065" rIns="0" bIns="0" rtlCol="0">
            <a:spAutoFit/>
          </a:bodyPr>
          <a:lstStyle/>
          <a:p>
            <a:pPr marL="241300" marR="0" lvl="0" indent="-228600" algn="l" defTabSz="914400" rtl="0" eaLnBrk="1" fontAlgn="auto" latinLnBrk="0" hangingPunct="1">
              <a:lnSpc>
                <a:spcPct val="100000"/>
              </a:lnSpc>
              <a:spcBef>
                <a:spcPts val="95"/>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Continue </a:t>
            </a:r>
            <a:r>
              <a:rPr kumimoji="0" sz="2800" b="0" i="0" u="none" strike="noStrike" kern="1200" cap="none" spc="-5" normalizeH="0" baseline="0" noProof="0" dirty="0">
                <a:ln>
                  <a:noFill/>
                </a:ln>
                <a:solidFill>
                  <a:prstClr val="black"/>
                </a:solidFill>
                <a:effectLst/>
                <a:uLnTx/>
                <a:uFillTx/>
                <a:latin typeface="Calibri"/>
                <a:ea typeface="+mn-ea"/>
                <a:cs typeface="Calibri"/>
              </a:rPr>
              <a:t>with action </a:t>
            </a:r>
            <a:r>
              <a:rPr kumimoji="0" sz="2800" b="0" i="0" u="none" strike="noStrike" kern="1200" cap="none" spc="-15" normalizeH="0" baseline="0" noProof="0" dirty="0">
                <a:ln>
                  <a:noFill/>
                </a:ln>
                <a:solidFill>
                  <a:prstClr val="black"/>
                </a:solidFill>
                <a:effectLst/>
                <a:uLnTx/>
                <a:uFillTx/>
                <a:latin typeface="Calibri"/>
                <a:ea typeface="+mn-ea"/>
                <a:cs typeface="Calibri"/>
              </a:rPr>
              <a:t>items previously</a:t>
            </a:r>
            <a:r>
              <a:rPr kumimoji="0" sz="2800" b="0" i="0" u="none" strike="noStrike" kern="1200" cap="none" spc="90"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reviewed</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 typeface="Arial"/>
              <a:buChar char="•"/>
              <a:tabLst/>
              <a:defRPr/>
            </a:pPr>
            <a:endParaRPr kumimoji="0" sz="325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GIS </a:t>
            </a:r>
            <a:r>
              <a:rPr kumimoji="0" sz="2800" b="0" i="0" u="none" strike="noStrike" kern="1200" cap="none" spc="-10" normalizeH="0" baseline="0" noProof="0" dirty="0">
                <a:ln>
                  <a:noFill/>
                </a:ln>
                <a:solidFill>
                  <a:prstClr val="black"/>
                </a:solidFill>
                <a:effectLst/>
                <a:uLnTx/>
                <a:uFillTx/>
                <a:latin typeface="Calibri"/>
                <a:ea typeface="+mn-ea"/>
                <a:cs typeface="Calibri"/>
              </a:rPr>
              <a:t>project</a:t>
            </a:r>
            <a:r>
              <a:rPr kumimoji="0" sz="2800" b="0" i="0" u="none" strike="noStrike" kern="1200" cap="none" spc="1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support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 typeface="Arial"/>
              <a:buChar char="•"/>
              <a:tabLst/>
              <a:defRPr/>
            </a:pPr>
            <a:endParaRPr kumimoji="0" sz="325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CPE </a:t>
            </a:r>
            <a:r>
              <a:rPr kumimoji="0" sz="2800" b="0" i="0" u="none" strike="noStrike" kern="1200" cap="none" spc="-20" normalizeH="0" baseline="0" noProof="0" dirty="0">
                <a:ln>
                  <a:noFill/>
                </a:ln>
                <a:solidFill>
                  <a:prstClr val="black"/>
                </a:solidFill>
                <a:effectLst/>
                <a:uLnTx/>
                <a:uFillTx/>
                <a:latin typeface="Calibri"/>
                <a:ea typeface="+mn-ea"/>
                <a:cs typeface="Calibri"/>
              </a:rPr>
              <a:t>contract</a:t>
            </a:r>
            <a:r>
              <a:rPr kumimoji="0" sz="2800" b="0" i="0" u="none" strike="noStrike" kern="1200" cap="none" spc="2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support</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 typeface="Arial"/>
              <a:buChar char="•"/>
              <a:tabLst/>
              <a:defRPr/>
            </a:pPr>
            <a:endParaRPr kumimoji="0" sz="325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lang="en-US" sz="2800" b="0" i="0" u="none" strike="noStrike" kern="1200" cap="none" spc="-20" normalizeH="0" baseline="0" noProof="0" dirty="0">
                <a:ln>
                  <a:noFill/>
                </a:ln>
                <a:solidFill>
                  <a:prstClr val="black"/>
                </a:solidFill>
                <a:effectLst/>
                <a:uLnTx/>
                <a:uFillTx/>
                <a:latin typeface="Calibri"/>
                <a:ea typeface="+mn-ea"/>
                <a:cs typeface="Calibri"/>
              </a:rPr>
              <a:t>Federal </a:t>
            </a:r>
            <a:r>
              <a:rPr kumimoji="0" lang="en-US" sz="2800" b="0" i="0" u="none" strike="noStrike" kern="1200" cap="none" spc="-25" normalizeH="0" baseline="0" noProof="0" dirty="0">
                <a:ln>
                  <a:noFill/>
                </a:ln>
                <a:solidFill>
                  <a:prstClr val="black"/>
                </a:solidFill>
                <a:effectLst/>
                <a:uLnTx/>
                <a:uFillTx/>
                <a:latin typeface="Calibri"/>
                <a:ea typeface="+mn-ea"/>
                <a:cs typeface="Calibri"/>
              </a:rPr>
              <a:t>Grant </a:t>
            </a:r>
            <a:r>
              <a:rPr kumimoji="0" lang="en-US" sz="2800" b="0" i="0" u="none" strike="noStrike" kern="1200" cap="none" spc="-10" normalizeH="0" baseline="0" noProof="0" dirty="0">
                <a:ln>
                  <a:noFill/>
                </a:ln>
                <a:solidFill>
                  <a:prstClr val="black"/>
                </a:solidFill>
                <a:effectLst/>
                <a:uLnTx/>
                <a:uFillTx/>
                <a:latin typeface="Calibri"/>
                <a:ea typeface="+mn-ea"/>
                <a:cs typeface="Calibri"/>
              </a:rPr>
              <a:t>quarterly reporting</a:t>
            </a: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Lst>
              <a:defRPr/>
            </a:pPr>
            <a:r>
              <a:rPr kumimoji="0" lang="en-US" sz="2800" b="0" i="0" u="none" strike="noStrike" kern="1200" cap="none" spc="-20" normalizeH="0" baseline="0" noProof="0" dirty="0">
                <a:ln>
                  <a:noFill/>
                </a:ln>
                <a:solidFill>
                  <a:prstClr val="black"/>
                </a:solidFill>
                <a:effectLst/>
                <a:uLnTx/>
                <a:uFillTx/>
                <a:latin typeface="Calibri"/>
                <a:ea typeface="+mn-ea"/>
                <a:cs typeface="Calibri"/>
              </a:rPr>
              <a:t>Independent Validation and Verification (IVV) test planning</a:t>
            </a:r>
            <a:endParaRPr kumimoji="0"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 typeface="Arial"/>
              <a:buChar char="•"/>
              <a:tabLst/>
              <a:defRPr/>
            </a:pPr>
            <a:endParaRPr kumimoji="0" sz="325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en-US" sz="7200" dirty="0">
                <a:latin typeface="Times New Roman" panose="02020603050405020304" pitchFamily="18" charset="0"/>
                <a:cs typeface="Times New Roman" panose="02020603050405020304" pitchFamily="18" charset="0"/>
              </a:rPr>
              <a:t>Agenda</a:t>
            </a:r>
            <a:endParaRPr lang="en-US" sz="32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p:txBody>
          <a:bodyPr/>
          <a:lstStyle/>
          <a:p>
            <a:r>
              <a:rPr lang="en-US" sz="3200" u="sng" dirty="0">
                <a:latin typeface="Times New Roman" panose="02020603050405020304" pitchFamily="18" charset="0"/>
                <a:cs typeface="Times New Roman" panose="02020603050405020304" pitchFamily="18" charset="0"/>
              </a:rPr>
              <a:t>Introduction</a:t>
            </a:r>
          </a:p>
        </p:txBody>
      </p:sp>
      <p:sp>
        <p:nvSpPr>
          <p:cNvPr id="8" name="Text Placeholder 7"/>
          <p:cNvSpPr>
            <a:spLocks noGrp="1"/>
          </p:cNvSpPr>
          <p:nvPr>
            <p:ph type="body" sz="half" idx="15"/>
          </p:nvPr>
        </p:nvSpPr>
        <p:spPr>
          <a:xfrm>
            <a:off x="433143" y="3022680"/>
            <a:ext cx="3296887" cy="2913513"/>
          </a:xfrm>
        </p:spPr>
        <p:txBody>
          <a:bodyPr>
            <a:normAutofit/>
          </a:bodyPr>
          <a:lstStyle/>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Call to Order</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Roll Call</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Agenda Approval (Tab 1)</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Minutes Approvals (Tab 2)</a:t>
            </a:r>
          </a:p>
          <a:p>
            <a:pPr marL="342874" indent="-342874">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Guest Recognition</a:t>
            </a:r>
          </a:p>
          <a:p>
            <a:pPr marL="342874" indent="-342874">
              <a:buFont typeface="Wingdings" panose="05000000000000000000" pitchFamily="2" charset="2"/>
              <a:buChar char="v"/>
            </a:pP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quarter" idx="3"/>
          </p:nvPr>
        </p:nvSpPr>
        <p:spPr>
          <a:xfrm>
            <a:off x="4906812" y="2377716"/>
            <a:ext cx="3063240" cy="576262"/>
          </a:xfrm>
        </p:spPr>
        <p:txBody>
          <a:bodyPr/>
          <a:lstStyle/>
          <a:p>
            <a:r>
              <a:rPr lang="en-US" sz="3200" u="sng" dirty="0">
                <a:latin typeface="Times New Roman" panose="02020603050405020304" pitchFamily="18" charset="0"/>
                <a:cs typeface="Times New Roman" panose="02020603050405020304" pitchFamily="18" charset="0"/>
              </a:rPr>
              <a:t>Reports</a:t>
            </a:r>
          </a:p>
        </p:txBody>
      </p:sp>
      <p:sp>
        <p:nvSpPr>
          <p:cNvPr id="9" name="Text Placeholder 8"/>
          <p:cNvSpPr>
            <a:spLocks noGrp="1"/>
          </p:cNvSpPr>
          <p:nvPr>
            <p:ph type="body" sz="half" idx="16"/>
          </p:nvPr>
        </p:nvSpPr>
        <p:spPr>
          <a:xfrm>
            <a:off x="4633152" y="3022674"/>
            <a:ext cx="3519799" cy="2913513"/>
          </a:xfrm>
        </p:spPr>
        <p:txBody>
          <a:bodyPr>
            <a:normAutofit fontScale="92500" lnSpcReduction="10000"/>
          </a:bodyPr>
          <a:lstStyle/>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Committee Reports</a:t>
            </a:r>
            <a:br>
              <a:rPr lang="en-US" sz="2200" dirty="0">
                <a:solidFill>
                  <a:schemeClr val="tx1"/>
                </a:solidFill>
                <a:latin typeface="Times New Roman" panose="02020603050405020304" pitchFamily="18" charset="0"/>
                <a:cs typeface="Times New Roman" panose="02020603050405020304" pitchFamily="18" charset="0"/>
              </a:rPr>
            </a:br>
            <a:r>
              <a:rPr lang="en-US" sz="2200" dirty="0">
                <a:solidFill>
                  <a:schemeClr val="tx1"/>
                </a:solidFill>
                <a:latin typeface="Times New Roman" panose="02020603050405020304" pitchFamily="18" charset="0"/>
                <a:cs typeface="Times New Roman" panose="02020603050405020304" pitchFamily="18" charset="0"/>
              </a:rPr>
              <a:t>(Tabs 3 - 4)</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Staff Reports</a:t>
            </a:r>
            <a:br>
              <a:rPr lang="en-US" sz="2200" dirty="0">
                <a:solidFill>
                  <a:schemeClr val="tx1"/>
                </a:solidFill>
                <a:latin typeface="Times New Roman" panose="02020603050405020304" pitchFamily="18" charset="0"/>
                <a:cs typeface="Times New Roman" panose="02020603050405020304" pitchFamily="18" charset="0"/>
              </a:rPr>
            </a:br>
            <a:r>
              <a:rPr lang="en-US" sz="2200" dirty="0">
                <a:solidFill>
                  <a:schemeClr val="tx1"/>
                </a:solidFill>
                <a:latin typeface="Times New Roman" panose="02020603050405020304" pitchFamily="18" charset="0"/>
                <a:cs typeface="Times New Roman" panose="02020603050405020304" pitchFamily="18" charset="0"/>
              </a:rPr>
              <a:t>(Tabs 5 - 9)</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Director’s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Financial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Legal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ANGEN Report</a:t>
            </a:r>
          </a:p>
          <a:p>
            <a:pPr marL="800065" lvl="1" indent="-342900">
              <a:buFont typeface="Arial" panose="020B0604020202020204" pitchFamily="34" charset="0"/>
              <a:buChar char="•"/>
            </a:pPr>
            <a:r>
              <a:rPr lang="en-US" sz="2200" dirty="0">
                <a:solidFill>
                  <a:schemeClr val="tx1"/>
                </a:solidFill>
                <a:latin typeface="Times New Roman" panose="02020603050405020304" pitchFamily="18" charset="0"/>
                <a:cs typeface="Times New Roman" panose="02020603050405020304" pitchFamily="18" charset="0"/>
              </a:rPr>
              <a:t>GIS Report</a:t>
            </a:r>
          </a:p>
          <a:p>
            <a:pPr marL="342898" indent="-342900">
              <a:buFont typeface="Arial" panose="020B0604020202020204" pitchFamily="34" charset="0"/>
              <a:buChar char="•"/>
            </a:pPr>
            <a:endParaRPr lang="en-US" sz="2600"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13"/>
          </p:nvPr>
        </p:nvSpPr>
        <p:spPr>
          <a:xfrm>
            <a:off x="9145885" y="2377716"/>
            <a:ext cx="2296596" cy="576262"/>
          </a:xfrm>
        </p:spPr>
        <p:txBody>
          <a:bodyPr/>
          <a:lstStyle/>
          <a:p>
            <a:r>
              <a:rPr lang="en-US" sz="3200" u="sng" dirty="0">
                <a:latin typeface="Times New Roman" panose="02020603050405020304" pitchFamily="18" charset="0"/>
                <a:cs typeface="Times New Roman" panose="02020603050405020304" pitchFamily="18" charset="0"/>
              </a:rPr>
              <a:t>Closing</a:t>
            </a:r>
          </a:p>
        </p:txBody>
      </p:sp>
      <p:sp>
        <p:nvSpPr>
          <p:cNvPr id="10" name="Text Placeholder 9"/>
          <p:cNvSpPr>
            <a:spLocks noGrp="1"/>
          </p:cNvSpPr>
          <p:nvPr>
            <p:ph type="body" sz="half" idx="17"/>
          </p:nvPr>
        </p:nvSpPr>
        <p:spPr>
          <a:xfrm>
            <a:off x="9056073" y="3022674"/>
            <a:ext cx="3267271" cy="2913513"/>
          </a:xfrm>
        </p:spPr>
        <p:txBody>
          <a:bodyPr>
            <a:normAutofit/>
          </a:bodyPr>
          <a:lstStyle/>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Old Business</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New Business</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Public Comments</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Next Meeting</a:t>
            </a:r>
          </a:p>
          <a:p>
            <a:pPr marL="285730" indent="-285730">
              <a:buFont typeface="Wingdings" panose="05000000000000000000" pitchFamily="2" charset="2"/>
              <a:buChar char="v"/>
            </a:pPr>
            <a:r>
              <a:rPr lang="en-US" sz="2200" dirty="0">
                <a:solidFill>
                  <a:schemeClr val="tx1"/>
                </a:solidFill>
                <a:latin typeface="Times New Roman" panose="02020603050405020304" pitchFamily="18" charset="0"/>
                <a:cs typeface="Times New Roman" panose="02020603050405020304" pitchFamily="18" charset="0"/>
              </a:rPr>
              <a:t>Adjournment</a:t>
            </a:r>
          </a:p>
          <a:p>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40030" y="6404481"/>
            <a:ext cx="9849679"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If you haven’t done so, please sign in.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204" y="5936187"/>
            <a:ext cx="385765" cy="390528"/>
          </a:xfrm>
          <a:prstGeom prst="rect">
            <a:avLst/>
          </a:prstGeom>
        </p:spPr>
      </p:pic>
    </p:spTree>
    <p:extLst>
      <p:ext uri="{BB962C8B-B14F-4D97-AF65-F5344CB8AC3E}">
        <p14:creationId xmlns:p14="http://schemas.microsoft.com/office/powerpoint/2010/main" val="348423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1" y="308072"/>
            <a:ext cx="11887200" cy="705321"/>
          </a:xfrm>
          <a:prstGeom prst="rect">
            <a:avLst/>
          </a:prstGeom>
        </p:spPr>
        <p:txBody>
          <a:bodyPr vert="horz" wrap="square" lIns="0" tIns="88900" rIns="0" bIns="0" rtlCol="0">
            <a:spAutoFit/>
          </a:bodyPr>
          <a:lstStyle/>
          <a:p>
            <a:pPr marL="12700" marR="5080">
              <a:lnSpc>
                <a:spcPts val="4750"/>
              </a:lnSpc>
              <a:spcBef>
                <a:spcPts val="700"/>
              </a:spcBef>
            </a:pPr>
            <a:r>
              <a:rPr lang="en-US" sz="4400" spc="-20" dirty="0"/>
              <a:t>Independent Validation and Verification (ANGEN IVV)</a:t>
            </a:r>
            <a:endParaRPr sz="4400" dirty="0"/>
          </a:p>
        </p:txBody>
      </p:sp>
      <p:sp>
        <p:nvSpPr>
          <p:cNvPr id="3" name="object 3"/>
          <p:cNvSpPr txBox="1"/>
          <p:nvPr/>
        </p:nvSpPr>
        <p:spPr>
          <a:xfrm>
            <a:off x="361335" y="1524000"/>
            <a:ext cx="11658601" cy="4997522"/>
          </a:xfrm>
          <a:prstGeom prst="rect">
            <a:avLst/>
          </a:prstGeom>
        </p:spPr>
        <p:txBody>
          <a:bodyPr vert="horz" wrap="square" lIns="0" tIns="59690" rIns="0" bIns="0" rtlCol="0">
            <a:spAutoFit/>
          </a:bodyPr>
          <a:lstStyle/>
          <a:p>
            <a:pPr marL="241300" marR="5080" lvl="0" indent="-228600" algn="l" defTabSz="914400" rtl="0" eaLnBrk="1" fontAlgn="auto" latinLnBrk="0" hangingPunct="1">
              <a:lnSpc>
                <a:spcPts val="3030"/>
              </a:lnSpc>
              <a:spcBef>
                <a:spcPts val="47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ANGEN initial deployment is almost complete, time to verify and validate what has been implemented by INdigital. </a:t>
            </a:r>
          </a:p>
          <a:p>
            <a:pPr marL="241300" marR="5080" lvl="0" indent="-228600" algn="l" defTabSz="914400" rtl="0" eaLnBrk="1" fontAlgn="auto" latinLnBrk="0" hangingPunct="1">
              <a:lnSpc>
                <a:spcPts val="3030"/>
              </a:lnSpc>
              <a:spcBef>
                <a:spcPts val="47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IV&amp;V helps to identify discrepancies in service quality and specifications. </a:t>
            </a:r>
          </a:p>
          <a:p>
            <a:pPr marL="241300" marR="5080" lvl="0" indent="-228600" algn="l" defTabSz="914400" rtl="0" eaLnBrk="1" fontAlgn="auto" latinLnBrk="0" hangingPunct="1">
              <a:lnSpc>
                <a:spcPts val="3030"/>
              </a:lnSpc>
              <a:spcBef>
                <a:spcPts val="47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IV&amp;V can include reviews of the hardware, software, networks, applications, security, information assurance…….all the components </a:t>
            </a:r>
            <a:r>
              <a:rPr kumimoji="0" lang="en-US" sz="2800" b="0" i="0" u="none" strike="noStrike" kern="1200" cap="none" spc="-5" normalizeH="0" baseline="0" noProof="0">
                <a:ln>
                  <a:noFill/>
                </a:ln>
                <a:solidFill>
                  <a:prstClr val="black"/>
                </a:solidFill>
                <a:effectLst/>
                <a:uLnTx/>
                <a:uFillTx/>
                <a:latin typeface="Calibri"/>
                <a:ea typeface="+mn-ea"/>
                <a:cs typeface="Calibri"/>
              </a:rPr>
              <a:t>of ANGEN.</a:t>
            </a:r>
            <a:endParaRPr kumimoji="0" lang="en-US" sz="2800" b="0" i="0" u="none" strike="noStrike" kern="1200" cap="none" spc="-5" normalizeH="0" baseline="0" noProof="0" dirty="0">
              <a:ln>
                <a:noFill/>
              </a:ln>
              <a:solidFill>
                <a:prstClr val="black"/>
              </a:solidFill>
              <a:effectLst/>
              <a:uLnTx/>
              <a:uFillTx/>
              <a:latin typeface="Calibri"/>
              <a:ea typeface="+mn-ea"/>
              <a:cs typeface="Calibri"/>
            </a:endParaRPr>
          </a:p>
          <a:p>
            <a:pPr marL="241300" marR="5080" lvl="0" indent="-228600" algn="l" defTabSz="914400" rtl="0" eaLnBrk="1" fontAlgn="auto" latinLnBrk="0" hangingPunct="1">
              <a:lnSpc>
                <a:spcPts val="3030"/>
              </a:lnSpc>
              <a:spcBef>
                <a:spcPts val="47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IV&amp;V performs dynamic validation and verification through testing to ensure that all service affecting components are tested and work together as expected. </a:t>
            </a:r>
          </a:p>
          <a:p>
            <a:pPr marL="241300" marR="5080" lvl="0" indent="-228600" algn="l" defTabSz="914400" rtl="0" eaLnBrk="1" fontAlgn="auto" latinLnBrk="0" hangingPunct="1">
              <a:lnSpc>
                <a:spcPts val="3030"/>
              </a:lnSpc>
              <a:spcBef>
                <a:spcPts val="47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The benefit is to validate that contract/RFP requirements are met and ensure that the service / system is fundamentally sound and built to the required specifications.</a:t>
            </a:r>
          </a:p>
          <a:p>
            <a:pPr marL="241300" marR="5080" lvl="0" indent="-228600" algn="l" defTabSz="914400" rtl="0" eaLnBrk="1" fontAlgn="auto" latinLnBrk="0" hangingPunct="1">
              <a:lnSpc>
                <a:spcPts val="3030"/>
              </a:lnSpc>
              <a:spcBef>
                <a:spcPts val="470"/>
              </a:spcBef>
              <a:spcAft>
                <a:spcPts val="0"/>
              </a:spcAft>
              <a:buClrTx/>
              <a:buSzTx/>
              <a:buFont typeface="Arial"/>
              <a:buChar char="•"/>
              <a:tabLst>
                <a:tab pos="241300" algn="l"/>
              </a:tabLst>
              <a:defRPr/>
            </a:pPr>
            <a:r>
              <a:rPr kumimoji="0" lang="en-US" sz="2800" b="0" i="0" u="none" strike="noStrike" kern="1200" cap="none" spc="-5" normalizeH="0" baseline="0" noProof="0" dirty="0">
                <a:ln>
                  <a:noFill/>
                </a:ln>
                <a:solidFill>
                  <a:prstClr val="black"/>
                </a:solidFill>
                <a:effectLst/>
                <a:uLnTx/>
                <a:uFillTx/>
                <a:latin typeface="Calibri"/>
                <a:ea typeface="+mn-ea"/>
                <a:cs typeface="Calibri"/>
              </a:rPr>
              <a:t>IV&amp;V testing will be provided by the 911 Authority team.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b="1" dirty="0"/>
              <a:t>Alabama Next Generation </a:t>
            </a:r>
          </a:p>
          <a:p>
            <a:r>
              <a:rPr lang="en-US" b="1" dirty="0"/>
              <a:t>Emergency Network </a:t>
            </a:r>
          </a:p>
          <a:p>
            <a:r>
              <a:rPr lang="en-US" b="1" dirty="0"/>
              <a:t>(ANGEN) 2.0</a:t>
            </a:r>
          </a:p>
          <a:p>
            <a:endParaRPr lang="en-US" dirty="0"/>
          </a:p>
        </p:txBody>
      </p:sp>
      <p:sp>
        <p:nvSpPr>
          <p:cNvPr id="3" name="Text Placeholder 2">
            <a:extLst>
              <a:ext uri="{FF2B5EF4-FFF2-40B4-BE49-F238E27FC236}">
                <a16:creationId xmlns:a16="http://schemas.microsoft.com/office/drawing/2014/main" id="{56B32B1F-CECD-4386-B6CB-6A7C9F750457}"/>
              </a:ext>
            </a:extLst>
          </p:cNvPr>
          <p:cNvSpPr>
            <a:spLocks noGrp="1"/>
          </p:cNvSpPr>
          <p:nvPr>
            <p:ph type="body" sz="quarter" idx="14"/>
          </p:nvPr>
        </p:nvSpPr>
        <p:spPr/>
        <p:txBody>
          <a:bodyPr/>
          <a:lstStyle/>
          <a:p>
            <a:r>
              <a:rPr lang="en-US" dirty="0"/>
              <a:t>Report for November 1– December 31, 2020</a:t>
            </a:r>
          </a:p>
        </p:txBody>
      </p:sp>
    </p:spTree>
    <p:extLst>
      <p:ext uri="{BB962C8B-B14F-4D97-AF65-F5344CB8AC3E}">
        <p14:creationId xmlns:p14="http://schemas.microsoft.com/office/powerpoint/2010/main" val="3928289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2 – Deliver all 9-1-1 calls directly to the PSAP over ANGEN</a:t>
            </a:r>
            <a:endParaRPr lang="en-US" dirty="0"/>
          </a:p>
          <a:p>
            <a:endParaRPr lang="en-US" dirty="0"/>
          </a:p>
        </p:txBody>
      </p:sp>
      <p:pic>
        <p:nvPicPr>
          <p:cNvPr id="4" name="Picture 3"/>
          <p:cNvPicPr/>
          <p:nvPr/>
        </p:nvPicPr>
        <p:blipFill rotWithShape="1">
          <a:blip r:embed="rId3"/>
          <a:srcRect t="11166"/>
          <a:stretch/>
        </p:blipFill>
        <p:spPr bwMode="auto">
          <a:xfrm>
            <a:off x="661986" y="1892555"/>
            <a:ext cx="5252709" cy="373448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363583" y="1892555"/>
            <a:ext cx="5090228" cy="378565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Stage 2 (PSAPs in counties in green on next slide) is now complete for 74 PSAPs, including geo-diverse B 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PSAPs that have completed Stage 2 are now receiving all calls over ANGEN, with wireline injected into the network at the PSAP.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Current population served by ANGEN is 4,665,293 or 98%of the state’s population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6C4AB270-1007-41EC-8973-323C73E00352}"/>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5</a:t>
            </a:r>
          </a:p>
        </p:txBody>
      </p:sp>
    </p:spTree>
    <p:extLst>
      <p:ext uri="{BB962C8B-B14F-4D97-AF65-F5344CB8AC3E}">
        <p14:creationId xmlns:p14="http://schemas.microsoft.com/office/powerpoint/2010/main" val="1861106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2 – Deliver all 9-1-1 calls directly to the PSAP over ANGEN</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t="-640" r="30177" b="53068"/>
          <a:stretch/>
        </p:blipFill>
        <p:spPr>
          <a:xfrm>
            <a:off x="414670" y="1573619"/>
            <a:ext cx="4263656" cy="4763776"/>
          </a:xfrm>
          <a:prstGeom prst="rect">
            <a:avLst/>
          </a:prstGeom>
        </p:spPr>
      </p:pic>
      <p:sp>
        <p:nvSpPr>
          <p:cNvPr id="5" name="Rectangle 4"/>
          <p:cNvSpPr/>
          <p:nvPr/>
        </p:nvSpPr>
        <p:spPr>
          <a:xfrm>
            <a:off x="5648322" y="3030757"/>
            <a:ext cx="5434014" cy="174131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Stage 1 (denoted in blue on the map) is now complete for all PSAPs. Stage 2 is complete for counties in green.</a:t>
            </a:r>
          </a:p>
        </p:txBody>
      </p:sp>
      <p:sp>
        <p:nvSpPr>
          <p:cNvPr id="3" name="TextBox 2">
            <a:extLst>
              <a:ext uri="{FF2B5EF4-FFF2-40B4-BE49-F238E27FC236}">
                <a16:creationId xmlns:a16="http://schemas.microsoft.com/office/drawing/2014/main" id="{ECF233BF-DD7E-4F38-99C7-5350905843B0}"/>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a:t>
            </a:r>
          </a:p>
        </p:txBody>
      </p:sp>
    </p:spTree>
    <p:extLst>
      <p:ext uri="{BB962C8B-B14F-4D97-AF65-F5344CB8AC3E}">
        <p14:creationId xmlns:p14="http://schemas.microsoft.com/office/powerpoint/2010/main" val="1603114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2 – Deliver all 9-1-1 calls directly to the PSAP over ANGEN</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470" t="47517" r="30535" b="9609"/>
          <a:stretch/>
        </p:blipFill>
        <p:spPr>
          <a:xfrm>
            <a:off x="523762" y="1931783"/>
            <a:ext cx="4250257" cy="3969288"/>
          </a:xfrm>
          <a:prstGeom prst="rect">
            <a:avLst/>
          </a:prstGeom>
        </p:spPr>
      </p:pic>
      <p:sp>
        <p:nvSpPr>
          <p:cNvPr id="3" name="Rectangle 2">
            <a:extLst>
              <a:ext uri="{FF2B5EF4-FFF2-40B4-BE49-F238E27FC236}">
                <a16:creationId xmlns:a16="http://schemas.microsoft.com/office/drawing/2014/main" id="{EC2B7160-1BC0-405A-B5B5-A8CD7F5265BD}"/>
              </a:ext>
            </a:extLst>
          </p:cNvPr>
          <p:cNvSpPr/>
          <p:nvPr/>
        </p:nvSpPr>
        <p:spPr>
          <a:xfrm>
            <a:off x="3892401" y="4837816"/>
            <a:ext cx="1637414" cy="10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54BDBB2-5FC5-416C-ACA5-A99829532F67}"/>
              </a:ext>
            </a:extLst>
          </p:cNvPr>
          <p:cNvSpPr/>
          <p:nvPr/>
        </p:nvSpPr>
        <p:spPr>
          <a:xfrm>
            <a:off x="5529815" y="2768117"/>
            <a:ext cx="5434014" cy="1741311"/>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Stage 1 (denoted in blue on the map) is now complete for all PSAPs. Stage 2 is complete for counties in green.</a:t>
            </a:r>
          </a:p>
        </p:txBody>
      </p:sp>
      <p:sp>
        <p:nvSpPr>
          <p:cNvPr id="5" name="TextBox 4">
            <a:extLst>
              <a:ext uri="{FF2B5EF4-FFF2-40B4-BE49-F238E27FC236}">
                <a16:creationId xmlns:a16="http://schemas.microsoft.com/office/drawing/2014/main" id="{1FE13A86-585E-4C16-9039-0D5ACA422272}"/>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4</a:t>
            </a:r>
          </a:p>
        </p:txBody>
      </p:sp>
    </p:spTree>
    <p:extLst>
      <p:ext uri="{BB962C8B-B14F-4D97-AF65-F5344CB8AC3E}">
        <p14:creationId xmlns:p14="http://schemas.microsoft.com/office/powerpoint/2010/main" val="625794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770648-7183-4A10-B8F0-A1AEF63E8D68}"/>
              </a:ext>
            </a:extLst>
          </p:cNvPr>
          <p:cNvSpPr/>
          <p:nvPr/>
        </p:nvSpPr>
        <p:spPr>
          <a:xfrm>
            <a:off x="4711108" y="0"/>
            <a:ext cx="2870792" cy="10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179523" y="2732052"/>
            <a:ext cx="1487351" cy="2059467"/>
          </a:xfrm>
        </p:spPr>
        <p:txBody>
          <a:bodyPr>
            <a:normAutofit/>
          </a:bodyPr>
          <a:lstStyle/>
          <a:p>
            <a:pPr algn="ctr"/>
            <a:r>
              <a:rPr lang="en-AU" dirty="0"/>
              <a:t>PSAPs not on ANGEN</a:t>
            </a:r>
            <a:endParaRPr lang="en-US" dirty="0"/>
          </a:p>
        </p:txBody>
      </p:sp>
      <p:sp>
        <p:nvSpPr>
          <p:cNvPr id="3" name="Rectangle 2">
            <a:extLst>
              <a:ext uri="{FF2B5EF4-FFF2-40B4-BE49-F238E27FC236}">
                <a16:creationId xmlns:a16="http://schemas.microsoft.com/office/drawing/2014/main" id="{EC2B7160-1BC0-405A-B5B5-A8CD7F5265BD}"/>
              </a:ext>
            </a:extLst>
          </p:cNvPr>
          <p:cNvSpPr/>
          <p:nvPr/>
        </p:nvSpPr>
        <p:spPr>
          <a:xfrm>
            <a:off x="3892401" y="5124894"/>
            <a:ext cx="1637414" cy="1063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707C152-AEF2-4D17-86E4-FA44A9F815A3}"/>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6</a:t>
            </a:r>
          </a:p>
        </p:txBody>
      </p:sp>
      <p:graphicFrame>
        <p:nvGraphicFramePr>
          <p:cNvPr id="4" name="Table 3">
            <a:extLst>
              <a:ext uri="{FF2B5EF4-FFF2-40B4-BE49-F238E27FC236}">
                <a16:creationId xmlns:a16="http://schemas.microsoft.com/office/drawing/2014/main" id="{971197B1-F9C2-46CF-8DEF-4665B59F5B30}"/>
              </a:ext>
            </a:extLst>
          </p:cNvPr>
          <p:cNvGraphicFramePr>
            <a:graphicFrameLocks noGrp="1"/>
          </p:cNvGraphicFramePr>
          <p:nvPr/>
        </p:nvGraphicFramePr>
        <p:xfrm>
          <a:off x="1639739" y="773735"/>
          <a:ext cx="8912521" cy="4640680"/>
        </p:xfrm>
        <a:graphic>
          <a:graphicData uri="http://schemas.openxmlformats.org/drawingml/2006/table">
            <a:tbl>
              <a:tblPr firstRow="1" firstCol="1" bandRow="1"/>
              <a:tblGrid>
                <a:gridCol w="2246180">
                  <a:extLst>
                    <a:ext uri="{9D8B030D-6E8A-4147-A177-3AD203B41FA5}">
                      <a16:colId xmlns:a16="http://schemas.microsoft.com/office/drawing/2014/main" val="3079929765"/>
                    </a:ext>
                  </a:extLst>
                </a:gridCol>
                <a:gridCol w="6666341">
                  <a:extLst>
                    <a:ext uri="{9D8B030D-6E8A-4147-A177-3AD203B41FA5}">
                      <a16:colId xmlns:a16="http://schemas.microsoft.com/office/drawing/2014/main" val="929051293"/>
                    </a:ext>
                  </a:extLst>
                </a:gridCol>
              </a:tblGrid>
              <a:tr h="446239">
                <a:tc>
                  <a:txBody>
                    <a:bodyPr/>
                    <a:lstStyle/>
                    <a:p>
                      <a:pPr marL="0" marR="0" algn="ctr">
                        <a:lnSpc>
                          <a:spcPct val="115000"/>
                        </a:lnSpc>
                        <a:spcBef>
                          <a:spcPts val="0"/>
                        </a:spcBef>
                        <a:spcAft>
                          <a:spcPts val="0"/>
                        </a:spcAft>
                      </a:pPr>
                      <a:r>
                        <a:rPr lang="en-US" sz="2000" b="1" dirty="0">
                          <a:effectLst/>
                          <a:latin typeface="Gotham" panose="02000504050000020004" pitchFamily="2" charset="0"/>
                          <a:ea typeface="Times New Roman" panose="02020603050405020304" pitchFamily="18" charset="0"/>
                          <a:cs typeface="Calibri" panose="020F0502020204030204" pitchFamily="34" charset="0"/>
                        </a:rPr>
                        <a:t>PSAP</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Gotham" panose="02000504050000020004" pitchFamily="2" charset="0"/>
                          <a:ea typeface="Times New Roman" panose="02020603050405020304" pitchFamily="18" charset="0"/>
                          <a:cs typeface="Calibri" panose="020F0502020204030204" pitchFamily="34" charset="0"/>
                        </a:rPr>
                        <a:t>Stage 2 Completion Status</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013425382"/>
                  </a:ext>
                </a:extLst>
              </a:tr>
              <a:tr h="446239">
                <a:tc>
                  <a:txBody>
                    <a:bodyPr/>
                    <a:lstStyle/>
                    <a:p>
                      <a:pPr marL="0" marR="0" algn="ctr">
                        <a:lnSpc>
                          <a:spcPct val="115000"/>
                        </a:lnSpc>
                        <a:spcBef>
                          <a:spcPts val="0"/>
                        </a:spcBef>
                        <a:spcAft>
                          <a:spcPts val="0"/>
                        </a:spcAft>
                      </a:pPr>
                      <a:r>
                        <a:rPr lang="en-US" sz="2000" b="1"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Lee (ETS)</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tc>
                  <a:txBody>
                    <a:bodyPr/>
                    <a:lstStyle/>
                    <a:p>
                      <a:pPr marL="0" marR="0" algn="l">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Scheduled to be placed on ANGEN on 02/02</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666666"/>
                      </a:solidFill>
                      <a:prstDash val="solid"/>
                      <a:round/>
                      <a:headEnd type="none" w="med" len="med"/>
                      <a:tailEnd type="none" w="med" len="med"/>
                    </a:lnT>
                    <a:lnB>
                      <a:noFill/>
                    </a:lnB>
                    <a:solidFill>
                      <a:srgbClr val="CCCCCC"/>
                    </a:solidFill>
                  </a:tcPr>
                </a:tc>
                <a:extLst>
                  <a:ext uri="{0D108BD9-81ED-4DB2-BD59-A6C34878D82A}">
                    <a16:rowId xmlns:a16="http://schemas.microsoft.com/office/drawing/2014/main" val="1680991459"/>
                  </a:ext>
                </a:extLst>
              </a:tr>
              <a:tr h="951908">
                <a:tc>
                  <a:txBody>
                    <a:bodyPr/>
                    <a:lstStyle/>
                    <a:p>
                      <a:pPr marL="0" marR="0" algn="ctr">
                        <a:lnSpc>
                          <a:spcPct val="115000"/>
                        </a:lnSpc>
                        <a:spcBef>
                          <a:spcPts val="0"/>
                        </a:spcBef>
                        <a:spcAft>
                          <a:spcPts val="0"/>
                        </a:spcAft>
                      </a:pPr>
                      <a:r>
                        <a:rPr lang="en-US" sz="2000" b="1">
                          <a:solidFill>
                            <a:srgbClr val="FF0000"/>
                          </a:solidFill>
                          <a:effectLst/>
                          <a:latin typeface="Gotham" panose="02000504050000020004" pitchFamily="2" charset="0"/>
                          <a:ea typeface="Times New Roman" panose="02020603050405020304" pitchFamily="18" charset="0"/>
                          <a:cs typeface="Calibri" panose="020F0502020204030204" pitchFamily="34" charset="0"/>
                        </a:rPr>
                        <a:t>Lauderdale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2000" dirty="0">
                          <a:effectLst/>
                          <a:latin typeface="Gotham" panose="02000504050000020004" pitchFamily="2" charset="0"/>
                          <a:ea typeface="Times New Roman" panose="02020603050405020304" pitchFamily="18" charset="0"/>
                          <a:cs typeface="Calibri" panose="020F0502020204030204" pitchFamily="34" charset="0"/>
                        </a:rPr>
                        <a:t>The local board delayed the purchase of new CPE in their December board meeting.</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722201452"/>
                  </a:ext>
                </a:extLst>
              </a:tr>
              <a:tr h="446239">
                <a:tc>
                  <a:txBody>
                    <a:bodyPr/>
                    <a:lstStyle/>
                    <a:p>
                      <a:pPr marL="0" marR="0" algn="ctr">
                        <a:lnSpc>
                          <a:spcPct val="115000"/>
                        </a:lnSpc>
                        <a:spcBef>
                          <a:spcPts val="0"/>
                        </a:spcBef>
                        <a:spcAft>
                          <a:spcPts val="0"/>
                        </a:spcAft>
                      </a:pPr>
                      <a:r>
                        <a:rPr lang="en-US" sz="20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Lee Co SO</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Scheduled to be placed on ANGEN on 02/04</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1538425561"/>
                  </a:ext>
                </a:extLst>
              </a:tr>
              <a:tr h="951908">
                <a:tc>
                  <a:txBody>
                    <a:bodyPr/>
                    <a:lstStyle/>
                    <a:p>
                      <a:pPr marL="0" marR="0" algn="ctr">
                        <a:lnSpc>
                          <a:spcPct val="115000"/>
                        </a:lnSpc>
                        <a:spcBef>
                          <a:spcPts val="0"/>
                        </a:spcBef>
                        <a:spcAft>
                          <a:spcPts val="0"/>
                        </a:spcAft>
                      </a:pPr>
                      <a:r>
                        <a:rPr lang="en-US" sz="2000" b="1">
                          <a:effectLst/>
                          <a:latin typeface="Gotham" panose="02000504050000020004" pitchFamily="2" charset="0"/>
                          <a:ea typeface="Times New Roman" panose="02020603050405020304" pitchFamily="18" charset="0"/>
                          <a:cs typeface="Calibri" panose="020F0502020204030204" pitchFamily="34" charset="0"/>
                        </a:rPr>
                        <a:t>Lowndes</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2000" dirty="0">
                          <a:effectLst/>
                          <a:latin typeface="Gotham" panose="02000504050000020004" pitchFamily="2" charset="0"/>
                          <a:ea typeface="Times New Roman" panose="02020603050405020304" pitchFamily="18" charset="0"/>
                          <a:cs typeface="Calibri" panose="020F0502020204030204" pitchFamily="34" charset="0"/>
                        </a:rPr>
                        <a:t>Scheduled to be placed on ANGEN and the hosted Vesta on 02/03/21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677598801"/>
                  </a:ext>
                </a:extLst>
              </a:tr>
              <a:tr h="446239">
                <a:tc>
                  <a:txBody>
                    <a:bodyPr/>
                    <a:lstStyle/>
                    <a:p>
                      <a:pPr marL="0" marR="0" algn="ctr">
                        <a:lnSpc>
                          <a:spcPct val="115000"/>
                        </a:lnSpc>
                        <a:spcBef>
                          <a:spcPts val="0"/>
                        </a:spcBef>
                        <a:spcAft>
                          <a:spcPts val="0"/>
                        </a:spcAft>
                      </a:pPr>
                      <a:r>
                        <a:rPr lang="en-US" sz="20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Opelika</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tc>
                  <a:txBody>
                    <a:bodyPr/>
                    <a:lstStyle/>
                    <a:p>
                      <a:pPr marL="0" marR="0" algn="l">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Scheduled to be placed on ANGEN on 02/09</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CCCCCC"/>
                    </a:solidFill>
                  </a:tcPr>
                </a:tc>
                <a:extLst>
                  <a:ext uri="{0D108BD9-81ED-4DB2-BD59-A6C34878D82A}">
                    <a16:rowId xmlns:a16="http://schemas.microsoft.com/office/drawing/2014/main" val="2149703787"/>
                  </a:ext>
                </a:extLst>
              </a:tr>
              <a:tr h="951908">
                <a:tc>
                  <a:txBody>
                    <a:bodyPr/>
                    <a:lstStyle/>
                    <a:p>
                      <a:pPr marL="0" marR="0" algn="ctr">
                        <a:lnSpc>
                          <a:spcPct val="115000"/>
                        </a:lnSpc>
                        <a:spcBef>
                          <a:spcPts val="0"/>
                        </a:spcBef>
                        <a:spcAft>
                          <a:spcPts val="0"/>
                        </a:spcAft>
                      </a:pPr>
                      <a:r>
                        <a:rPr lang="en-US" sz="2000" b="1">
                          <a:solidFill>
                            <a:srgbClr val="FF0000"/>
                          </a:solidFill>
                          <a:effectLst/>
                          <a:latin typeface="Gotham" panose="02000504050000020004" pitchFamily="2" charset="0"/>
                          <a:ea typeface="Times New Roman" panose="02020603050405020304" pitchFamily="18" charset="0"/>
                          <a:cs typeface="Calibri" panose="020F0502020204030204" pitchFamily="34" charset="0"/>
                        </a:rPr>
                        <a:t>Perry</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2000" dirty="0" err="1">
                          <a:effectLst/>
                          <a:latin typeface="Gotham" panose="02000504050000020004" pitchFamily="2" charset="0"/>
                          <a:ea typeface="Times New Roman" panose="02020603050405020304" pitchFamily="18" charset="0"/>
                          <a:cs typeface="Calibri" panose="020F0502020204030204" pitchFamily="34" charset="0"/>
                        </a:rPr>
                        <a:t>Zetron</a:t>
                      </a:r>
                      <a:r>
                        <a:rPr lang="en-US" sz="2000" dirty="0">
                          <a:effectLst/>
                          <a:latin typeface="Gotham" panose="02000504050000020004" pitchFamily="2" charset="0"/>
                          <a:ea typeface="Times New Roman" panose="02020603050405020304" pitchFamily="18" charset="0"/>
                          <a:cs typeface="Calibri" panose="020F0502020204030204" pitchFamily="34" charset="0"/>
                        </a:rPr>
                        <a:t> needs an upgrade to be placed on the network</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9224108"/>
                  </a:ext>
                </a:extLst>
              </a:tr>
            </a:tbl>
          </a:graphicData>
        </a:graphic>
      </p:graphicFrame>
      <p:sp>
        <p:nvSpPr>
          <p:cNvPr id="9" name="TextBox 8">
            <a:extLst>
              <a:ext uri="{FF2B5EF4-FFF2-40B4-BE49-F238E27FC236}">
                <a16:creationId xmlns:a16="http://schemas.microsoft.com/office/drawing/2014/main" id="{B074ADCE-B890-49D3-AA16-C9A9AD05E097}"/>
              </a:ext>
            </a:extLst>
          </p:cNvPr>
          <p:cNvSpPr txBox="1"/>
          <p:nvPr/>
        </p:nvSpPr>
        <p:spPr>
          <a:xfrm>
            <a:off x="2890837" y="5519685"/>
            <a:ext cx="6464594" cy="69198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Counties in </a:t>
            </a:r>
            <a:r>
              <a:rPr kumimoji="0" lang="en-US" sz="18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red</a:t>
            </a: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above currently have no projected timeline for being placed on ANGEN.</a:t>
            </a:r>
          </a:p>
        </p:txBody>
      </p:sp>
    </p:spTree>
    <p:extLst>
      <p:ext uri="{BB962C8B-B14F-4D97-AF65-F5344CB8AC3E}">
        <p14:creationId xmlns:p14="http://schemas.microsoft.com/office/powerpoint/2010/main" val="3373976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61987" y="1095632"/>
            <a:ext cx="10791825" cy="656414"/>
          </a:xfrm>
        </p:spPr>
        <p:txBody>
          <a:bodyPr>
            <a:normAutofit fontScale="92500" lnSpcReduction="10000"/>
          </a:bodyPr>
          <a:lstStyle/>
          <a:p>
            <a:r>
              <a:rPr lang="en-AU" dirty="0"/>
              <a:t>Stage 3.a – Deliver wireline 9-1-1 calls directly to the PSAP instead of picking up wireline CAMA at the PSAP</a:t>
            </a:r>
            <a:endParaRPr lang="en-US" dirty="0"/>
          </a:p>
          <a:p>
            <a:endParaRPr lang="en-US" dirty="0"/>
          </a:p>
        </p:txBody>
      </p:sp>
      <p:sp>
        <p:nvSpPr>
          <p:cNvPr id="6" name="Rectangle 5"/>
          <p:cNvSpPr/>
          <p:nvPr/>
        </p:nvSpPr>
        <p:spPr>
          <a:xfrm>
            <a:off x="6096000" y="3013501"/>
            <a:ext cx="454796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Counties in green have completed Stage 3.a. </a:t>
            </a:r>
          </a:p>
        </p:txBody>
      </p:sp>
      <p:sp>
        <p:nvSpPr>
          <p:cNvPr id="3" name="TextBox 2">
            <a:extLst>
              <a:ext uri="{FF2B5EF4-FFF2-40B4-BE49-F238E27FC236}">
                <a16:creationId xmlns:a16="http://schemas.microsoft.com/office/drawing/2014/main" id="{AE4A9D73-3647-43BC-A172-23B8D4890E59}"/>
              </a:ext>
            </a:extLst>
          </p:cNvPr>
          <p:cNvSpPr txBox="1"/>
          <p:nvPr/>
        </p:nvSpPr>
        <p:spPr>
          <a:xfrm>
            <a:off x="10579395" y="6211669"/>
            <a:ext cx="23391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pic>
        <p:nvPicPr>
          <p:cNvPr id="8" name="Picture 7">
            <a:extLst>
              <a:ext uri="{FF2B5EF4-FFF2-40B4-BE49-F238E27FC236}">
                <a16:creationId xmlns:a16="http://schemas.microsoft.com/office/drawing/2014/main" id="{7B4902AD-B5CA-4F83-93BD-93D9F946E690}"/>
              </a:ext>
            </a:extLst>
          </p:cNvPr>
          <p:cNvPicPr/>
          <p:nvPr/>
        </p:nvPicPr>
        <p:blipFill>
          <a:blip r:embed="rId3"/>
          <a:stretch>
            <a:fillRect/>
          </a:stretch>
        </p:blipFill>
        <p:spPr bwMode="auto">
          <a:xfrm>
            <a:off x="1996639" y="1887279"/>
            <a:ext cx="2734850" cy="4324390"/>
          </a:xfrm>
          <a:prstGeom prst="rect">
            <a:avLst/>
          </a:prstGeom>
          <a:noFill/>
        </p:spPr>
      </p:pic>
    </p:spTree>
    <p:extLst>
      <p:ext uri="{BB962C8B-B14F-4D97-AF65-F5344CB8AC3E}">
        <p14:creationId xmlns:p14="http://schemas.microsoft.com/office/powerpoint/2010/main" val="3603925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3.b – Directly receive and selectively route </a:t>
            </a:r>
            <a:r>
              <a:rPr lang="en-AU" dirty="0" err="1"/>
              <a:t>wireline</a:t>
            </a:r>
            <a:r>
              <a:rPr lang="en-AU" dirty="0"/>
              <a:t> calls</a:t>
            </a:r>
            <a:endParaRPr lang="en-US" dirty="0"/>
          </a:p>
          <a:p>
            <a:endParaRPr lang="en-US" dirty="0"/>
          </a:p>
        </p:txBody>
      </p:sp>
      <p:pic>
        <p:nvPicPr>
          <p:cNvPr id="4" name="Picture 3"/>
          <p:cNvPicPr/>
          <p:nvPr/>
        </p:nvPicPr>
        <p:blipFill rotWithShape="1">
          <a:blip r:embed="rId3"/>
          <a:srcRect t="19946" b="4951"/>
          <a:stretch/>
        </p:blipFill>
        <p:spPr bwMode="auto">
          <a:xfrm>
            <a:off x="268582" y="2371060"/>
            <a:ext cx="5526538" cy="325597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096000" y="2905253"/>
            <a:ext cx="5357811" cy="183364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Stage 3.b consists of wireline carriers sending calls directly to our data centers and bypassing the legacy selective router. INdigital would then take over the selective routing of those wireline calls.</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BF13B3E-FE69-404D-ACE3-AEF0CCC8AB2D}"/>
              </a:ext>
            </a:extLst>
          </p:cNvPr>
          <p:cNvSpPr txBox="1"/>
          <p:nvPr/>
        </p:nvSpPr>
        <p:spPr>
          <a:xfrm>
            <a:off x="10579395"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8</a:t>
            </a:r>
          </a:p>
        </p:txBody>
      </p:sp>
    </p:spTree>
    <p:extLst>
      <p:ext uri="{BB962C8B-B14F-4D97-AF65-F5344CB8AC3E}">
        <p14:creationId xmlns:p14="http://schemas.microsoft.com/office/powerpoint/2010/main" val="253346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3.b – Directly receive and selectively route </a:t>
            </a:r>
            <a:r>
              <a:rPr lang="en-AU" dirty="0" err="1"/>
              <a:t>wireline</a:t>
            </a:r>
            <a:r>
              <a:rPr lang="en-AU" dirty="0"/>
              <a:t> calls</a:t>
            </a:r>
            <a:endParaRPr lang="en-US" dirty="0"/>
          </a:p>
          <a:p>
            <a:endParaRPr lang="en-US" dirty="0"/>
          </a:p>
        </p:txBody>
      </p:sp>
      <p:sp>
        <p:nvSpPr>
          <p:cNvPr id="3" name="Rectangle 2">
            <a:extLst>
              <a:ext uri="{FF2B5EF4-FFF2-40B4-BE49-F238E27FC236}">
                <a16:creationId xmlns:a16="http://schemas.microsoft.com/office/drawing/2014/main" id="{4645E42F-FE4D-463A-99EE-F628C797D332}"/>
              </a:ext>
            </a:extLst>
          </p:cNvPr>
          <p:cNvSpPr/>
          <p:nvPr/>
        </p:nvSpPr>
        <p:spPr>
          <a:xfrm>
            <a:off x="5447456" y="1618556"/>
            <a:ext cx="5526538" cy="4021614"/>
          </a:xfrm>
          <a:prstGeom prst="rect">
            <a:avLst/>
          </a:prstGeom>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The first step to complete step 3.b is for the PSAP to use Indigital ALI. The above map highlights where Indigital ALI is currently set-up (green) and the schedule site work in the next month (yellow). </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Wireline carrier conversion is done by legacy selective router, moving from South to 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All PSAPs must be on ANGEN in order to move forward with this stage quickly.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E6AC96B-A244-4185-BF22-E5BC4D67731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8</a:t>
            </a:r>
          </a:p>
        </p:txBody>
      </p:sp>
      <p:pic>
        <p:nvPicPr>
          <p:cNvPr id="6" name="Picture 5">
            <a:extLst>
              <a:ext uri="{FF2B5EF4-FFF2-40B4-BE49-F238E27FC236}">
                <a16:creationId xmlns:a16="http://schemas.microsoft.com/office/drawing/2014/main" id="{C42D0089-7D36-4ED5-B4EB-2EE2C0581028}"/>
              </a:ext>
            </a:extLst>
          </p:cNvPr>
          <p:cNvPicPr/>
          <p:nvPr/>
        </p:nvPicPr>
        <p:blipFill>
          <a:blip r:embed="rId3"/>
          <a:stretch>
            <a:fillRect/>
          </a:stretch>
        </p:blipFill>
        <p:spPr>
          <a:xfrm>
            <a:off x="1588960" y="1774917"/>
            <a:ext cx="2931522" cy="4328171"/>
          </a:xfrm>
          <a:prstGeom prst="rect">
            <a:avLst/>
          </a:prstGeom>
        </p:spPr>
      </p:pic>
    </p:spTree>
    <p:extLst>
      <p:ext uri="{BB962C8B-B14F-4D97-AF65-F5344CB8AC3E}">
        <p14:creationId xmlns:p14="http://schemas.microsoft.com/office/powerpoint/2010/main" val="138287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Stage 3.b – Directly receive and selectively route wireline calls - Wiregrass</a:t>
            </a:r>
            <a:endParaRPr lang="en-US" dirty="0"/>
          </a:p>
          <a:p>
            <a:endParaRPr lang="en-US" dirty="0"/>
          </a:p>
        </p:txBody>
      </p:sp>
      <p:graphicFrame>
        <p:nvGraphicFramePr>
          <p:cNvPr id="3" name="Table 2">
            <a:extLst>
              <a:ext uri="{FF2B5EF4-FFF2-40B4-BE49-F238E27FC236}">
                <a16:creationId xmlns:a16="http://schemas.microsoft.com/office/drawing/2014/main" id="{89524A1D-B7FC-4E29-B986-6F65474122C6}"/>
              </a:ext>
            </a:extLst>
          </p:cNvPr>
          <p:cNvGraphicFramePr>
            <a:graphicFrameLocks noGrp="1"/>
          </p:cNvGraphicFramePr>
          <p:nvPr/>
        </p:nvGraphicFramePr>
        <p:xfrm>
          <a:off x="1714608" y="1774916"/>
          <a:ext cx="8343792" cy="4530193"/>
        </p:xfrm>
        <a:graphic>
          <a:graphicData uri="http://schemas.openxmlformats.org/drawingml/2006/table">
            <a:tbl>
              <a:tblPr firstRow="1" firstCol="1" bandRow="1"/>
              <a:tblGrid>
                <a:gridCol w="3978103">
                  <a:extLst>
                    <a:ext uri="{9D8B030D-6E8A-4147-A177-3AD203B41FA5}">
                      <a16:colId xmlns:a16="http://schemas.microsoft.com/office/drawing/2014/main" val="4063816197"/>
                    </a:ext>
                  </a:extLst>
                </a:gridCol>
                <a:gridCol w="4365689">
                  <a:extLst>
                    <a:ext uri="{9D8B030D-6E8A-4147-A177-3AD203B41FA5}">
                      <a16:colId xmlns:a16="http://schemas.microsoft.com/office/drawing/2014/main" val="1707500762"/>
                    </a:ext>
                  </a:extLst>
                </a:gridCol>
              </a:tblGrid>
              <a:tr h="320536">
                <a:tc>
                  <a:txBody>
                    <a:bodyPr/>
                    <a:lstStyle/>
                    <a:p>
                      <a:pPr marL="0" marR="0" algn="ctr">
                        <a:lnSpc>
                          <a:spcPct val="115000"/>
                        </a:lnSpc>
                        <a:spcBef>
                          <a:spcPts val="0"/>
                        </a:spcBef>
                        <a:spcAft>
                          <a:spcPts val="0"/>
                        </a:spcAft>
                      </a:pPr>
                      <a:r>
                        <a:rPr lang="en-US" sz="2000" b="1"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Have Been Migrated</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To be Migrated</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932709495"/>
                  </a:ext>
                </a:extLst>
              </a:tr>
              <a:tr h="683761">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Mobility</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Bright house (Network not ready)</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442034974"/>
                  </a:ext>
                </a:extLst>
              </a:tr>
              <a:tr h="320536">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Level 3</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Business</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3070544864"/>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Comcast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Troy Cable (Moves 09/08)</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465547858"/>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Intrado/West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CLEC</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22054966"/>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Wireless</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Century Link (Last to Move)</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871568115"/>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Southern Link</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Frontier</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5409741"/>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Sprint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TDS</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895975289"/>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TCS</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algn="l"/>
                      <a:endParaRPr lang="en-US" sz="2000" dirty="0">
                        <a:solidFill>
                          <a:srgbClr val="000000"/>
                        </a:solidFill>
                        <a:effectLst/>
                        <a:latin typeface="Gotham" panose="02000504050000020004" pitchFamily="2"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2204321290"/>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T-Mobile</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804658598"/>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Intelloquent</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556322347"/>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Bandwith</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376306990"/>
                  </a:ext>
                </a:extLst>
              </a:tr>
              <a:tr h="320536">
                <a:tc>
                  <a:txBody>
                    <a:bodyPr/>
                    <a:lstStyle/>
                    <a:p>
                      <a:pPr marL="0" marR="0" algn="ctr">
                        <a:lnSpc>
                          <a:spcPct val="115000"/>
                        </a:lnSpc>
                        <a:spcBef>
                          <a:spcPts val="0"/>
                        </a:spcBef>
                        <a:spcAft>
                          <a:spcPts val="0"/>
                        </a:spcAft>
                      </a:pPr>
                      <a:r>
                        <a:rPr lang="en-US" sz="20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ILEC</a:t>
                      </a:r>
                      <a:endPar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070634841"/>
                  </a:ext>
                </a:extLst>
              </a:tr>
            </a:tbl>
          </a:graphicData>
        </a:graphic>
      </p:graphicFrame>
      <p:sp>
        <p:nvSpPr>
          <p:cNvPr id="4" name="TextBox 3">
            <a:extLst>
              <a:ext uri="{FF2B5EF4-FFF2-40B4-BE49-F238E27FC236}">
                <a16:creationId xmlns:a16="http://schemas.microsoft.com/office/drawing/2014/main" id="{0A0E95F3-AC68-4D60-8175-EE8F836B3D8F}"/>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9</a:t>
            </a:r>
          </a:p>
        </p:txBody>
      </p:sp>
    </p:spTree>
    <p:extLst>
      <p:ext uri="{BB962C8B-B14F-4D97-AF65-F5344CB8AC3E}">
        <p14:creationId xmlns:p14="http://schemas.microsoft.com/office/powerpoint/2010/main" val="3608482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Committee Reports</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(Tabs 3-4)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61920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10000"/>
          </a:bodyPr>
          <a:lstStyle/>
          <a:p>
            <a:r>
              <a:rPr lang="en-AU" dirty="0"/>
              <a:t>Stage 3.b – Directly receive and selectively route wireline calls – </a:t>
            </a:r>
            <a:r>
              <a:rPr lang="en-US" dirty="0"/>
              <a:t>Mobile Legacy Selective Router</a:t>
            </a:r>
          </a:p>
        </p:txBody>
      </p:sp>
      <p:graphicFrame>
        <p:nvGraphicFramePr>
          <p:cNvPr id="3" name="Table 2">
            <a:extLst>
              <a:ext uri="{FF2B5EF4-FFF2-40B4-BE49-F238E27FC236}">
                <a16:creationId xmlns:a16="http://schemas.microsoft.com/office/drawing/2014/main" id="{CF283CCA-04B9-4241-B7A5-5ECCBDCD220C}"/>
              </a:ext>
            </a:extLst>
          </p:cNvPr>
          <p:cNvGraphicFramePr>
            <a:graphicFrameLocks noGrp="1"/>
          </p:cNvGraphicFramePr>
          <p:nvPr/>
        </p:nvGraphicFramePr>
        <p:xfrm>
          <a:off x="1328516" y="1917230"/>
          <a:ext cx="9534968" cy="4082738"/>
        </p:xfrm>
        <a:graphic>
          <a:graphicData uri="http://schemas.openxmlformats.org/drawingml/2006/table">
            <a:tbl>
              <a:tblPr firstRow="1" firstCol="1" bandRow="1"/>
              <a:tblGrid>
                <a:gridCol w="4214733">
                  <a:extLst>
                    <a:ext uri="{9D8B030D-6E8A-4147-A177-3AD203B41FA5}">
                      <a16:colId xmlns:a16="http://schemas.microsoft.com/office/drawing/2014/main" val="3486286265"/>
                    </a:ext>
                  </a:extLst>
                </a:gridCol>
                <a:gridCol w="5320235">
                  <a:extLst>
                    <a:ext uri="{9D8B030D-6E8A-4147-A177-3AD203B41FA5}">
                      <a16:colId xmlns:a16="http://schemas.microsoft.com/office/drawing/2014/main" val="3453799253"/>
                    </a:ext>
                  </a:extLst>
                </a:gridCol>
              </a:tblGrid>
              <a:tr h="337255">
                <a:tc>
                  <a:txBody>
                    <a:bodyPr/>
                    <a:lstStyle/>
                    <a:p>
                      <a:pPr marL="0" marR="0" algn="ctr">
                        <a:lnSpc>
                          <a:spcPct val="115000"/>
                        </a:lnSpc>
                        <a:spcBef>
                          <a:spcPts val="0"/>
                        </a:spcBef>
                        <a:spcAft>
                          <a:spcPts val="0"/>
                        </a:spcAft>
                      </a:pPr>
                      <a:r>
                        <a:rPr lang="en-US" sz="2400" b="1"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Have Been Migrated</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To be Migrated</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116649"/>
                  </a:ext>
                </a:extLst>
              </a:tr>
              <a:tr h="337255">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Mobility</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Brighthouse</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2724427803"/>
                  </a:ext>
                </a:extLst>
              </a:tr>
              <a:tr h="337255">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Level 3</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Business</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6829576"/>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Verizon Wireless</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ILEC</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2569146636"/>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Southern Link</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AT&amp;T CLEC</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064084"/>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Sprint</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Comcast</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3795118251"/>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TCS</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Frontier</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12065964"/>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T-Mobile</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TDS</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4072732761"/>
                  </a:ext>
                </a:extLst>
              </a:tr>
              <a:tr h="337255">
                <a:tc>
                  <a:txBody>
                    <a:bodyPr/>
                    <a:lstStyle/>
                    <a:p>
                      <a:pPr marL="0" marR="0" algn="ctr">
                        <a:lnSpc>
                          <a:spcPct val="115000"/>
                        </a:lnSpc>
                        <a:spcBef>
                          <a:spcPts val="0"/>
                        </a:spcBef>
                        <a:spcAft>
                          <a:spcPts val="0"/>
                        </a:spcAft>
                      </a:pP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Century Link</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Intrado</a:t>
                      </a:r>
                      <a:r>
                        <a:rPr lang="en-US" sz="2400" dirty="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/West</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0393580"/>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Intelloquent</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extLst>
                  <a:ext uri="{0D108BD9-81ED-4DB2-BD59-A6C34878D82A}">
                    <a16:rowId xmlns:a16="http://schemas.microsoft.com/office/drawing/2014/main" val="4216413484"/>
                  </a:ext>
                </a:extLst>
              </a:tr>
              <a:tr h="337255">
                <a:tc>
                  <a:txBody>
                    <a:bodyPr/>
                    <a:lstStyle/>
                    <a:p>
                      <a:pPr marL="0" marR="0" algn="ctr">
                        <a:lnSpc>
                          <a:spcPct val="115000"/>
                        </a:lnSpc>
                        <a:spcBef>
                          <a:spcPts val="0"/>
                        </a:spcBef>
                        <a:spcAft>
                          <a:spcPts val="0"/>
                        </a:spcAft>
                      </a:pPr>
                      <a:r>
                        <a:rPr lang="en-US" sz="2400">
                          <a:solidFill>
                            <a:srgbClr val="000000"/>
                          </a:solidFill>
                          <a:effectLst/>
                          <a:latin typeface="Gotham" panose="02000504050000020004" pitchFamily="2" charset="0"/>
                          <a:ea typeface="Times New Roman" panose="02020603050405020304" pitchFamily="18" charset="0"/>
                          <a:cs typeface="Calibri" panose="020F0502020204030204" pitchFamily="34" charset="0"/>
                        </a:rPr>
                        <a:t> </a:t>
                      </a:r>
                      <a:endParaRPr lang="en-US" sz="240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400" dirty="0" err="1">
                          <a:solidFill>
                            <a:srgbClr val="000000"/>
                          </a:solidFill>
                          <a:effectLst/>
                          <a:latin typeface="Gotham" panose="02000504050000020004" pitchFamily="2" charset="0"/>
                          <a:ea typeface="Times New Roman" panose="02020603050405020304" pitchFamily="18" charset="0"/>
                          <a:cs typeface="Calibri" panose="020F0502020204030204" pitchFamily="34" charset="0"/>
                        </a:rPr>
                        <a:t>Bandwith</a:t>
                      </a:r>
                      <a:endParaRPr lang="en-US" sz="2400" dirty="0">
                        <a:effectLst/>
                        <a:latin typeface="Gotham" panose="02000504050000020004" pitchFamily="2"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55923915"/>
                  </a:ext>
                </a:extLst>
              </a:tr>
            </a:tbl>
          </a:graphicData>
        </a:graphic>
      </p:graphicFrame>
      <p:sp>
        <p:nvSpPr>
          <p:cNvPr id="4" name="TextBox 3">
            <a:extLst>
              <a:ext uri="{FF2B5EF4-FFF2-40B4-BE49-F238E27FC236}">
                <a16:creationId xmlns:a16="http://schemas.microsoft.com/office/drawing/2014/main" id="{6868D144-4CD8-4E31-9508-FFD8E5BBE924}"/>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9</a:t>
            </a:r>
          </a:p>
        </p:txBody>
      </p:sp>
    </p:spTree>
    <p:extLst>
      <p:ext uri="{BB962C8B-B14F-4D97-AF65-F5344CB8AC3E}">
        <p14:creationId xmlns:p14="http://schemas.microsoft.com/office/powerpoint/2010/main" val="1423565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AU" dirty="0"/>
              <a:t>Stage 4 – Install and enable </a:t>
            </a:r>
            <a:r>
              <a:rPr lang="en-AU" dirty="0" err="1"/>
              <a:t>Texty</a:t>
            </a:r>
            <a:r>
              <a:rPr lang="en-AU" dirty="0"/>
              <a:t> in the PSAP</a:t>
            </a:r>
            <a:endParaRPr lang="en-US" dirty="0"/>
          </a:p>
          <a:p>
            <a:endParaRPr lang="en-US" dirty="0"/>
          </a:p>
        </p:txBody>
      </p:sp>
      <p:sp>
        <p:nvSpPr>
          <p:cNvPr id="3" name="Rectangle 2">
            <a:extLst>
              <a:ext uri="{FF2B5EF4-FFF2-40B4-BE49-F238E27FC236}">
                <a16:creationId xmlns:a16="http://schemas.microsoft.com/office/drawing/2014/main" id="{CED60D09-751C-4BF8-8CFB-2CB55E674A63}"/>
              </a:ext>
            </a:extLst>
          </p:cNvPr>
          <p:cNvSpPr/>
          <p:nvPr/>
        </p:nvSpPr>
        <p:spPr>
          <a:xfrm>
            <a:off x="825796" y="2764459"/>
            <a:ext cx="6096000" cy="1329082"/>
          </a:xfrm>
          <a:prstGeom prst="rect">
            <a:avLst/>
          </a:prstGeom>
        </p:spPr>
        <p:txBody>
          <a:bodyPr>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99% of the population is currently served by outbound Texty. </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000000"/>
                </a:solidFill>
                <a:effectLst/>
                <a:uLnTx/>
                <a:uFillTx/>
                <a:latin typeface="Gotham" panose="02000504050000020004" pitchFamily="2" charset="0"/>
                <a:ea typeface="Calibri" panose="020F0502020204030204" pitchFamily="34" charset="0"/>
                <a:cs typeface="Times New Roman" panose="02020603050405020304" pitchFamily="18" charset="0"/>
              </a:rPr>
              <a:t>94% of the population is currently served by inbound Texty.</a:t>
            </a:r>
          </a:p>
        </p:txBody>
      </p:sp>
      <p:pic>
        <p:nvPicPr>
          <p:cNvPr id="6" name="Picture 5">
            <a:extLst>
              <a:ext uri="{FF2B5EF4-FFF2-40B4-BE49-F238E27FC236}">
                <a16:creationId xmlns:a16="http://schemas.microsoft.com/office/drawing/2014/main" id="{770CB553-65D7-48A8-9153-3AC3DC73FC1F}"/>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7050624" y="849401"/>
            <a:ext cx="4274357" cy="553152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3841F88-6A52-4EEB-A421-9326852E66E6}"/>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11</a:t>
            </a:r>
          </a:p>
        </p:txBody>
      </p:sp>
    </p:spTree>
    <p:extLst>
      <p:ext uri="{BB962C8B-B14F-4D97-AF65-F5344CB8AC3E}">
        <p14:creationId xmlns:p14="http://schemas.microsoft.com/office/powerpoint/2010/main" val="3105599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AU" dirty="0"/>
              <a:t>Stage 4 – Install and enable </a:t>
            </a:r>
            <a:r>
              <a:rPr lang="en-AU" dirty="0" err="1"/>
              <a:t>Texty</a:t>
            </a:r>
            <a:r>
              <a:rPr lang="en-AU" dirty="0"/>
              <a:t> in the PSAP</a:t>
            </a:r>
            <a:endParaRPr lang="en-US" dirty="0"/>
          </a:p>
          <a:p>
            <a:endParaRPr lang="en-US" dirty="0"/>
          </a:p>
        </p:txBody>
      </p:sp>
      <p:graphicFrame>
        <p:nvGraphicFramePr>
          <p:cNvPr id="2" name="Table 1">
            <a:extLst>
              <a:ext uri="{FF2B5EF4-FFF2-40B4-BE49-F238E27FC236}">
                <a16:creationId xmlns:a16="http://schemas.microsoft.com/office/drawing/2014/main" id="{07E7C6D7-A83D-45C8-B589-AFD4A8EFEDD9}"/>
              </a:ext>
            </a:extLst>
          </p:cNvPr>
          <p:cNvGraphicFramePr>
            <a:graphicFrameLocks noGrp="1"/>
          </p:cNvGraphicFramePr>
          <p:nvPr/>
        </p:nvGraphicFramePr>
        <p:xfrm>
          <a:off x="0" y="0"/>
          <a:ext cx="12192000" cy="6858000"/>
        </p:xfrm>
        <a:graphic>
          <a:graphicData uri="http://schemas.openxmlformats.org/drawingml/2006/table">
            <a:tbl>
              <a:tblPr firstRow="1" firstCol="1" bandRow="1"/>
              <a:tblGrid>
                <a:gridCol w="2447971">
                  <a:extLst>
                    <a:ext uri="{9D8B030D-6E8A-4147-A177-3AD203B41FA5}">
                      <a16:colId xmlns:a16="http://schemas.microsoft.com/office/drawing/2014/main" val="3680035550"/>
                    </a:ext>
                  </a:extLst>
                </a:gridCol>
                <a:gridCol w="7109548">
                  <a:extLst>
                    <a:ext uri="{9D8B030D-6E8A-4147-A177-3AD203B41FA5}">
                      <a16:colId xmlns:a16="http://schemas.microsoft.com/office/drawing/2014/main" val="2535773187"/>
                    </a:ext>
                  </a:extLst>
                </a:gridCol>
                <a:gridCol w="2634481">
                  <a:extLst>
                    <a:ext uri="{9D8B030D-6E8A-4147-A177-3AD203B41FA5}">
                      <a16:colId xmlns:a16="http://schemas.microsoft.com/office/drawing/2014/main" val="2596403436"/>
                    </a:ext>
                  </a:extLst>
                </a:gridCol>
              </a:tblGrid>
              <a:tr h="792549">
                <a:tc>
                  <a:txBody>
                    <a:bodyPr/>
                    <a:lstStyle/>
                    <a:p>
                      <a:pPr marL="0" marR="0" algn="ctr">
                        <a:lnSpc>
                          <a:spcPct val="115000"/>
                        </a:lnSpc>
                        <a:spcBef>
                          <a:spcPts val="0"/>
                        </a:spcBef>
                        <a:spcAft>
                          <a:spcPts val="1000"/>
                        </a:spcAft>
                      </a:pPr>
                      <a:r>
                        <a:rPr lang="en-US" sz="2000" b="1" dirty="0">
                          <a:effectLst/>
                          <a:latin typeface="Gotham" panose="02000504050000020004" pitchFamily="2" charset="0"/>
                          <a:ea typeface="Calibri" panose="020F0502020204030204" pitchFamily="34" charset="0"/>
                          <a:cs typeface="Times New Roman" panose="02020603050405020304" pitchFamily="18" charset="0"/>
                        </a:rPr>
                        <a:t>PSAP</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BDBD"/>
                    </a:solidFill>
                  </a:tcPr>
                </a:tc>
                <a:tc>
                  <a:txBody>
                    <a:bodyPr/>
                    <a:lstStyle/>
                    <a:p>
                      <a:pPr marL="0" marR="0" algn="ctr">
                        <a:lnSpc>
                          <a:spcPct val="115000"/>
                        </a:lnSpc>
                        <a:spcBef>
                          <a:spcPts val="0"/>
                        </a:spcBef>
                        <a:spcAft>
                          <a:spcPts val="1000"/>
                        </a:spcAft>
                      </a:pPr>
                      <a:r>
                        <a:rPr lang="en-US" sz="2000" b="1"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Status</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BDBD"/>
                    </a:solidFill>
                  </a:tcPr>
                </a:tc>
                <a:tc>
                  <a:txBody>
                    <a:bodyPr/>
                    <a:lstStyle/>
                    <a:p>
                      <a:pPr marL="0" marR="0" algn="ctr">
                        <a:lnSpc>
                          <a:spcPct val="115000"/>
                        </a:lnSpc>
                        <a:spcBef>
                          <a:spcPts val="0"/>
                        </a:spcBef>
                        <a:spcAft>
                          <a:spcPts val="1000"/>
                        </a:spcAft>
                      </a:pPr>
                      <a:r>
                        <a:rPr lang="en-US" sz="2000" b="1"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Inbound Text Availability</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BDBD"/>
                    </a:solidFill>
                  </a:tcPr>
                </a:tc>
                <a:extLst>
                  <a:ext uri="{0D108BD9-81ED-4DB2-BD59-A6C34878D82A}">
                    <a16:rowId xmlns:a16="http://schemas.microsoft.com/office/drawing/2014/main" val="157820370"/>
                  </a:ext>
                </a:extLst>
              </a:tr>
              <a:tr h="792549">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Hueytown</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correspondence</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1000243"/>
                  </a:ext>
                </a:extLst>
              </a:tr>
              <a:tr h="792549">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Irondale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correspondence</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379748501"/>
                  </a:ext>
                </a:extLst>
              </a:tr>
              <a:tr h="792549">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Lauderdale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9-1-1 board would like to wait until after the ANGEN cut to turn up Texty inbound</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9756863"/>
                  </a:ext>
                </a:extLst>
              </a:tr>
              <a:tr h="792549">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Lee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The 9-1-1 board voted to not go forward with text-for-911 implementation</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Auburn</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741496365"/>
                  </a:ext>
                </a:extLst>
              </a:tr>
              <a:tr h="517608">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Madison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Inbound text to be turned up on 01/26/21</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None</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0302458"/>
                  </a:ext>
                </a:extLst>
              </a:tr>
              <a:tr h="792549">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Midfield</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correspondence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227805172"/>
                  </a:ext>
                </a:extLst>
              </a:tr>
              <a:tr h="792549">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Pleasant Grove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correspondence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844801"/>
                  </a:ext>
                </a:extLst>
              </a:tr>
              <a:tr h="792549">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Tarrant</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No response to correspondence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1000"/>
                        </a:spcAft>
                      </a:pPr>
                      <a:r>
                        <a:rPr lang="en-US" sz="2000" dirty="0">
                          <a:solidFill>
                            <a:srgbClr val="000000"/>
                          </a:solidFill>
                          <a:effectLst/>
                          <a:latin typeface="Gotham" panose="02000504050000020004" pitchFamily="2" charset="0"/>
                          <a:ea typeface="Calibri" panose="020F0502020204030204" pitchFamily="34" charset="0"/>
                          <a:cs typeface="Times New Roman" panose="02020603050405020304" pitchFamily="18" charset="0"/>
                        </a:rPr>
                        <a:t>Answered by Jefferson 911</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17777" marR="17777" marT="0" marB="0" anchor="ctr">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304519371"/>
                  </a:ext>
                </a:extLst>
              </a:tr>
            </a:tbl>
          </a:graphicData>
        </a:graphic>
      </p:graphicFrame>
    </p:spTree>
    <p:extLst>
      <p:ext uri="{BB962C8B-B14F-4D97-AF65-F5344CB8AC3E}">
        <p14:creationId xmlns:p14="http://schemas.microsoft.com/office/powerpoint/2010/main" val="201140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15656D-9436-492C-80A8-2BEC94C4222E}"/>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17</a:t>
            </a:r>
          </a:p>
        </p:txBody>
      </p:sp>
      <p:graphicFrame>
        <p:nvGraphicFramePr>
          <p:cNvPr id="5" name="Chart 4">
            <a:extLst>
              <a:ext uri="{FF2B5EF4-FFF2-40B4-BE49-F238E27FC236}">
                <a16:creationId xmlns:a16="http://schemas.microsoft.com/office/drawing/2014/main" id="{5B33DBC3-D407-49CE-9F3C-4DB5DAE2B7EF}"/>
              </a:ext>
            </a:extLst>
          </p:cNvPr>
          <p:cNvGraphicFramePr/>
          <p:nvPr/>
        </p:nvGraphicFramePr>
        <p:xfrm>
          <a:off x="4641448" y="1469828"/>
          <a:ext cx="7550552" cy="435681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87C4563-1307-4D69-AA2C-710C1C91503E}"/>
              </a:ext>
            </a:extLst>
          </p:cNvPr>
          <p:cNvSpPr txBox="1"/>
          <p:nvPr/>
        </p:nvSpPr>
        <p:spPr>
          <a:xfrm>
            <a:off x="567158" y="1670121"/>
            <a:ext cx="4560426" cy="371839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There was a total of 1,494 inbound and 7,221 outbound text sessions for the reporting period – 80% of all text messages were PSAP initiated.</a:t>
            </a: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Please note that Baldwin County starts a text for every open line or hang-up. Calhoun County performs inbound testing multiple times a day.</a:t>
            </a:r>
          </a:p>
        </p:txBody>
      </p:sp>
    </p:spTree>
    <p:extLst>
      <p:ext uri="{BB962C8B-B14F-4D97-AF65-F5344CB8AC3E}">
        <p14:creationId xmlns:p14="http://schemas.microsoft.com/office/powerpoint/2010/main" val="821876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a:spLocks/>
          </p:cNvSpPr>
          <p:nvPr/>
        </p:nvSpPr>
        <p:spPr>
          <a:xfrm>
            <a:off x="6448639" y="2584887"/>
            <a:ext cx="4450357" cy="23827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 sure to log out and log back in at the beginning of every shift!</a:t>
            </a:r>
          </a:p>
        </p:txBody>
      </p:sp>
      <p:pic>
        <p:nvPicPr>
          <p:cNvPr id="3" name="Picture 2" descr="A close up of a logo&#10;&#10;Description automatically generated">
            <a:extLst>
              <a:ext uri="{FF2B5EF4-FFF2-40B4-BE49-F238E27FC236}">
                <a16:creationId xmlns:a16="http://schemas.microsoft.com/office/drawing/2014/main" id="{82CC6D03-3AFB-4D56-83EE-3CD1D0D8B37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93004" y="2704055"/>
            <a:ext cx="3599727" cy="1449890"/>
          </a:xfrm>
          <a:prstGeom prst="rect">
            <a:avLst/>
          </a:prstGeom>
          <a:ln>
            <a:noFill/>
          </a:ln>
        </p:spPr>
      </p:pic>
    </p:spTree>
    <p:extLst>
      <p:ext uri="{BB962C8B-B14F-4D97-AF65-F5344CB8AC3E}">
        <p14:creationId xmlns:p14="http://schemas.microsoft.com/office/powerpoint/2010/main" val="3848203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86496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Georgia:</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West Point, Polk, Heard, Harris and Walker are now connected.</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Awaiting dates from </a:t>
            </a:r>
            <a:r>
              <a:rPr kumimoji="0" lang="en-US" sz="2400" b="0" i="0" u="none" strike="noStrike" kern="1200" cap="none" spc="0" normalizeH="0" baseline="0" noProof="0" dirty="0" err="1">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WestTel</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to complete Seminole County's connectivity</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Circuits have been ordered for Walker and SOWEGA 911 (Early/Stewart/Randolph).</a:t>
            </a:r>
          </a:p>
        </p:txBody>
      </p:sp>
      <p:sp>
        <p:nvSpPr>
          <p:cNvPr id="2" name="TextBox 1">
            <a:extLst>
              <a:ext uri="{FF2B5EF4-FFF2-40B4-BE49-F238E27FC236}">
                <a16:creationId xmlns:a16="http://schemas.microsoft.com/office/drawing/2014/main" id="{CA5E2138-1ACA-45DF-B09C-E79965FC6C3D}"/>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12</a:t>
            </a:r>
          </a:p>
        </p:txBody>
      </p:sp>
    </p:spTree>
    <p:extLst>
      <p:ext uri="{BB962C8B-B14F-4D97-AF65-F5344CB8AC3E}">
        <p14:creationId xmlns:p14="http://schemas.microsoft.com/office/powerpoint/2010/main" val="671545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01550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Florida: </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Circuits have been ordered for all border counties in Florida except Okaloosa. </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 border county meeting initially scheduled for December will be rescheduled for March.</a:t>
            </a:r>
          </a:p>
        </p:txBody>
      </p:sp>
      <p:sp>
        <p:nvSpPr>
          <p:cNvPr id="2" name="TextBox 1">
            <a:extLst>
              <a:ext uri="{FF2B5EF4-FFF2-40B4-BE49-F238E27FC236}">
                <a16:creationId xmlns:a16="http://schemas.microsoft.com/office/drawing/2014/main" id="{9FF166E9-306C-4C39-8A48-C2C621195B70}"/>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12</a:t>
            </a:r>
          </a:p>
        </p:txBody>
      </p:sp>
    </p:spTree>
    <p:extLst>
      <p:ext uri="{BB962C8B-B14F-4D97-AF65-F5344CB8AC3E}">
        <p14:creationId xmlns:p14="http://schemas.microsoft.com/office/powerpoint/2010/main" val="2844732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01550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Mississippi:</a:t>
            </a: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We have completed the necessary interconnection agreements to connect to the AT&amp;T legacy selective routers in Mississippi. We are awaiting AT&amp;T to assign project management.  </a:t>
            </a:r>
          </a:p>
        </p:txBody>
      </p:sp>
      <p:sp>
        <p:nvSpPr>
          <p:cNvPr id="3" name="TextBox 2">
            <a:extLst>
              <a:ext uri="{FF2B5EF4-FFF2-40B4-BE49-F238E27FC236}">
                <a16:creationId xmlns:a16="http://schemas.microsoft.com/office/drawing/2014/main" id="{045DB3C3-E575-4379-9120-982D83FB4C74}"/>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12</a:t>
            </a:r>
          </a:p>
        </p:txBody>
      </p:sp>
    </p:spTree>
    <p:extLst>
      <p:ext uri="{BB962C8B-B14F-4D97-AF65-F5344CB8AC3E}">
        <p14:creationId xmlns:p14="http://schemas.microsoft.com/office/powerpoint/2010/main" val="2274562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826CB5-5838-43BE-B843-E581E4C48053}"/>
              </a:ext>
            </a:extLst>
          </p:cNvPr>
          <p:cNvSpPr txBox="1"/>
          <p:nvPr/>
        </p:nvSpPr>
        <p:spPr>
          <a:xfrm>
            <a:off x="659217" y="1104709"/>
            <a:ext cx="9952075" cy="344023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anose="02000803030000020004" pitchFamily="2" charset="0"/>
                <a:ea typeface="Calibri" panose="020F0502020204030204" pitchFamily="34" charset="0"/>
                <a:cs typeface="Times New Roman" panose="02020603050405020304" pitchFamily="18" charset="0"/>
              </a:rPr>
              <a:t>Border Connectivity</a:t>
            </a:r>
            <a:endParaRPr kumimoji="0" lang="en-US" sz="2400" b="1"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228600" marR="0" lvl="0" indent="-22860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otham" panose="02000504050000020004"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Tennessee</a:t>
            </a:r>
          </a:p>
          <a:p>
            <a:pPr marL="457200" marR="0" lvl="1"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 Tennessee ESInet plans to move to AT&amp;T's national ESI-net by the end of Q1 2021. We already have connectivity in place to the national ESI-net and will coordinate with Board staff and 9-1-1 Authority to leverage this connectivity for border transfers.</a:t>
            </a:r>
          </a:p>
        </p:txBody>
      </p:sp>
      <p:sp>
        <p:nvSpPr>
          <p:cNvPr id="2" name="TextBox 1">
            <a:extLst>
              <a:ext uri="{FF2B5EF4-FFF2-40B4-BE49-F238E27FC236}">
                <a16:creationId xmlns:a16="http://schemas.microsoft.com/office/drawing/2014/main" id="{3534A098-0893-4225-8125-3A720D0A3031}"/>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13</a:t>
            </a:r>
          </a:p>
        </p:txBody>
      </p:sp>
    </p:spTree>
    <p:extLst>
      <p:ext uri="{BB962C8B-B14F-4D97-AF65-F5344CB8AC3E}">
        <p14:creationId xmlns:p14="http://schemas.microsoft.com/office/powerpoint/2010/main" val="2264624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AU" dirty="0" err="1"/>
              <a:t>ESiNet</a:t>
            </a:r>
            <a:r>
              <a:rPr lang="en-AU" dirty="0"/>
              <a:t> Trends</a:t>
            </a:r>
            <a:endParaRPr lang="en-US" dirty="0"/>
          </a:p>
          <a:p>
            <a:endParaRPr lang="en-US" dirty="0"/>
          </a:p>
        </p:txBody>
      </p:sp>
      <p:sp>
        <p:nvSpPr>
          <p:cNvPr id="4" name="Text Placeholder 3">
            <a:extLst>
              <a:ext uri="{FF2B5EF4-FFF2-40B4-BE49-F238E27FC236}">
                <a16:creationId xmlns:a16="http://schemas.microsoft.com/office/drawing/2014/main" id="{623003B7-0B9F-4854-808E-92B6085FBEF9}"/>
              </a:ext>
            </a:extLst>
          </p:cNvPr>
          <p:cNvSpPr>
            <a:spLocks noGrp="1"/>
          </p:cNvSpPr>
          <p:nvPr>
            <p:ph type="body" sz="quarter" idx="14"/>
          </p:nvPr>
        </p:nvSpPr>
        <p:spPr>
          <a:xfrm>
            <a:off x="7412997" y="2045635"/>
            <a:ext cx="4540103" cy="4455041"/>
          </a:xfrm>
        </p:spPr>
        <p:txBody>
          <a:bodyPr>
            <a:normAutofit/>
          </a:bodyPr>
          <a:lstStyle/>
          <a:p>
            <a:pPr marL="0" marR="0" algn="ctr">
              <a:lnSpc>
                <a:spcPct val="115000"/>
              </a:lnSpc>
              <a:spcBef>
                <a:spcPts val="0"/>
              </a:spcBef>
              <a:spcAft>
                <a:spcPts val="1000"/>
              </a:spcAft>
            </a:pPr>
            <a:r>
              <a:rPr lang="en-US" sz="2000" dirty="0">
                <a:effectLst/>
                <a:latin typeface="Gotham" panose="02000504050000020004" pitchFamily="2" charset="0"/>
                <a:ea typeface="Calibri" panose="020F0502020204030204" pitchFamily="34" charset="0"/>
                <a:cs typeface="Times New Roman" panose="02020603050405020304" pitchFamily="18" charset="0"/>
              </a:rPr>
              <a:t>The busiest day during the period was New Year's Eve – 13,563 calls were processed. The second busiest day was December 30 – 12,622 calls were processed. </a:t>
            </a:r>
          </a:p>
          <a:p>
            <a:pPr marL="0" marR="0" algn="ctr">
              <a:lnSpc>
                <a:spcPct val="115000"/>
              </a:lnSpc>
              <a:spcBef>
                <a:spcPts val="0"/>
              </a:spcBef>
              <a:spcAft>
                <a:spcPts val="1000"/>
              </a:spcAft>
            </a:pPr>
            <a:r>
              <a:rPr lang="en-US" sz="2000" dirty="0">
                <a:effectLst/>
                <a:latin typeface="Gotham" panose="02000504050000020004" pitchFamily="2" charset="0"/>
                <a:ea typeface="Calibri" panose="020F0502020204030204" pitchFamily="34" charset="0"/>
                <a:cs typeface="Times New Roman" panose="02020603050405020304" pitchFamily="18" charset="0"/>
              </a:rPr>
              <a:t>The average call volume per day was 11,345 which is up from 9,769 in the previous reporting period—total calls since the last report was 692,091.</a:t>
            </a:r>
          </a:p>
          <a:p>
            <a:endParaRPr lang="en-US" dirty="0"/>
          </a:p>
        </p:txBody>
      </p:sp>
      <p:sp>
        <p:nvSpPr>
          <p:cNvPr id="2" name="TextBox 1">
            <a:extLst>
              <a:ext uri="{FF2B5EF4-FFF2-40B4-BE49-F238E27FC236}">
                <a16:creationId xmlns:a16="http://schemas.microsoft.com/office/drawing/2014/main" id="{B77769F1-AF09-4019-B7FC-2591C8545905}"/>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13</a:t>
            </a:r>
          </a:p>
        </p:txBody>
      </p:sp>
      <p:graphicFrame>
        <p:nvGraphicFramePr>
          <p:cNvPr id="6" name="Chart 5">
            <a:extLst>
              <a:ext uri="{FF2B5EF4-FFF2-40B4-BE49-F238E27FC236}">
                <a16:creationId xmlns:a16="http://schemas.microsoft.com/office/drawing/2014/main" id="{433BE50F-BA4B-40F8-8A58-3494973D5979}"/>
              </a:ext>
            </a:extLst>
          </p:cNvPr>
          <p:cNvGraphicFramePr/>
          <p:nvPr/>
        </p:nvGraphicFramePr>
        <p:xfrm>
          <a:off x="238900" y="2045635"/>
          <a:ext cx="6477000" cy="358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8136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2528C6-DD76-404F-ABB7-C7BFF4F2C535}"/>
              </a:ext>
            </a:extLst>
          </p:cNvPr>
          <p:cNvSpPr>
            <a:spLocks noGrp="1"/>
          </p:cNvSpPr>
          <p:nvPr>
            <p:ph type="title"/>
          </p:nvPr>
        </p:nvSpPr>
        <p:spPr>
          <a:xfrm>
            <a:off x="492369" y="516835"/>
            <a:ext cx="3317631" cy="5772840"/>
          </a:xfrm>
        </p:spPr>
        <p:txBody>
          <a:bodyPr anchor="ctr">
            <a:noAutofit/>
          </a:bodyPr>
          <a:lstStyle/>
          <a:p>
            <a:r>
              <a:rPr lang="en-US" sz="3200" b="1" dirty="0">
                <a:solidFill>
                  <a:schemeClr val="tx1"/>
                </a:solidFill>
                <a:latin typeface="Times New Roman" panose="02020603050405020304" pitchFamily="18" charset="0"/>
                <a:cs typeface="Times New Roman" panose="02020603050405020304" pitchFamily="18" charset="0"/>
              </a:rPr>
              <a:t>Technical Committee Meeting</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Agenda</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(Tab 3)</a:t>
            </a: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January 12, 2021</a:t>
            </a: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Pelham, AL</a:t>
            </a:r>
          </a:p>
        </p:txBody>
      </p:sp>
      <p:sp>
        <p:nvSpPr>
          <p:cNvPr id="15" name="Rectangle 1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9C9C64B-C035-4A4E-8973-719B17F6F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044" y="6094411"/>
            <a:ext cx="385765" cy="390528"/>
          </a:xfrm>
          <a:prstGeom prst="rect">
            <a:avLst/>
          </a:prstGeom>
        </p:spPr>
      </p:pic>
      <p:graphicFrame>
        <p:nvGraphicFramePr>
          <p:cNvPr id="26" name="Text Placeholder 3">
            <a:extLst>
              <a:ext uri="{FF2B5EF4-FFF2-40B4-BE49-F238E27FC236}">
                <a16:creationId xmlns:a16="http://schemas.microsoft.com/office/drawing/2014/main" id="{639B50E3-D28E-4B02-B542-383AEDD925B8}"/>
              </a:ext>
            </a:extLst>
          </p:cNvPr>
          <p:cNvGraphicFramePr>
            <a:graphicFrameLocks noGrp="1"/>
          </p:cNvGraphicFramePr>
          <p:nvPr>
            <p:ph idx="1"/>
            <p:extLst>
              <p:ext uri="{D42A27DB-BD31-4B8C-83A1-F6EECF244321}">
                <p14:modId xmlns:p14="http://schemas.microsoft.com/office/powerpoint/2010/main" val="248618841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5523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a:xfrm>
            <a:off x="661988" y="5144530"/>
            <a:ext cx="10791825" cy="1853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 Placeholder 8"/>
          <p:cNvSpPr>
            <a:spLocks noGrp="1"/>
          </p:cNvSpPr>
          <p:nvPr>
            <p:ph type="body" sz="quarter" idx="14"/>
          </p:nvPr>
        </p:nvSpPr>
        <p:spPr>
          <a:xfrm>
            <a:off x="407525" y="5245455"/>
            <a:ext cx="11650515" cy="4483371"/>
          </a:xfrm>
        </p:spPr>
        <p:txBody>
          <a:bodyPr/>
          <a:lstStyle/>
          <a:p>
            <a:pPr marL="0" marR="0" algn="ctr">
              <a:lnSpc>
                <a:spcPct val="115000"/>
              </a:lnSpc>
              <a:spcBef>
                <a:spcPts val="0"/>
              </a:spcBef>
              <a:spcAft>
                <a:spcPts val="1000"/>
              </a:spcAft>
            </a:pPr>
            <a:r>
              <a:rPr lang="en-US" sz="2000" dirty="0">
                <a:effectLst/>
                <a:latin typeface="Gotham" panose="02000504050000020004" pitchFamily="2" charset="0"/>
                <a:ea typeface="Calibri" panose="020F0502020204030204" pitchFamily="34" charset="0"/>
                <a:cs typeface="Times New Roman" panose="02020603050405020304" pitchFamily="18" charset="0"/>
              </a:rPr>
              <a:t>The 4:00 a.m. hour has been the least busy hour across the network this year. The 6:00 p.m. hour was the most active hour for this reporting period.</a:t>
            </a:r>
          </a:p>
          <a:p>
            <a:endParaRPr lang="en-US" dirty="0"/>
          </a:p>
        </p:txBody>
      </p:sp>
      <p:sp>
        <p:nvSpPr>
          <p:cNvPr id="2" name="TextBox 1">
            <a:extLst>
              <a:ext uri="{FF2B5EF4-FFF2-40B4-BE49-F238E27FC236}">
                <a16:creationId xmlns:a16="http://schemas.microsoft.com/office/drawing/2014/main" id="{FB07A99E-0FBD-4AA4-A27F-F0803F92EC8D}"/>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14</a:t>
            </a:r>
          </a:p>
        </p:txBody>
      </p:sp>
      <p:graphicFrame>
        <p:nvGraphicFramePr>
          <p:cNvPr id="8" name="Chart 7">
            <a:extLst>
              <a:ext uri="{FF2B5EF4-FFF2-40B4-BE49-F238E27FC236}">
                <a16:creationId xmlns:a16="http://schemas.microsoft.com/office/drawing/2014/main" id="{AA0569B8-4A2F-49BD-948F-049289F412BA}"/>
              </a:ext>
            </a:extLst>
          </p:cNvPr>
          <p:cNvGraphicFramePr/>
          <p:nvPr/>
        </p:nvGraphicFramePr>
        <p:xfrm>
          <a:off x="983848" y="1030148"/>
          <a:ext cx="10546163" cy="41143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7156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14</a:t>
            </a:r>
          </a:p>
        </p:txBody>
      </p:sp>
      <p:graphicFrame>
        <p:nvGraphicFramePr>
          <p:cNvPr id="5" name="Chart 4">
            <a:extLst>
              <a:ext uri="{FF2B5EF4-FFF2-40B4-BE49-F238E27FC236}">
                <a16:creationId xmlns:a16="http://schemas.microsoft.com/office/drawing/2014/main" id="{96C7AB56-E6E9-4C13-A64E-C7C1B8EF3141}"/>
              </a:ext>
            </a:extLst>
          </p:cNvPr>
          <p:cNvGraphicFramePr/>
          <p:nvPr/>
        </p:nvGraphicFramePr>
        <p:xfrm>
          <a:off x="1043650" y="1018572"/>
          <a:ext cx="10104699" cy="4595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5427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15</a:t>
            </a:r>
          </a:p>
        </p:txBody>
      </p:sp>
      <p:sp>
        <p:nvSpPr>
          <p:cNvPr id="7" name="TextBox 6">
            <a:extLst>
              <a:ext uri="{FF2B5EF4-FFF2-40B4-BE49-F238E27FC236}">
                <a16:creationId xmlns:a16="http://schemas.microsoft.com/office/drawing/2014/main" id="{1EC32D64-40C7-433A-AFE0-6BA2486B0E8A}"/>
              </a:ext>
            </a:extLst>
          </p:cNvPr>
          <p:cNvSpPr txBox="1"/>
          <p:nvPr/>
        </p:nvSpPr>
        <p:spPr>
          <a:xfrm>
            <a:off x="2878238" y="5734086"/>
            <a:ext cx="6435524" cy="4046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These are on-network transfers.</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5591668D-CFD7-4876-B4F8-9B3CE5238213}"/>
              </a:ext>
            </a:extLst>
          </p:cNvPr>
          <p:cNvGraphicFramePr/>
          <p:nvPr/>
        </p:nvGraphicFramePr>
        <p:xfrm>
          <a:off x="1228845" y="1001795"/>
          <a:ext cx="9734309" cy="48544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5617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15</a:t>
            </a:r>
          </a:p>
        </p:txBody>
      </p:sp>
      <p:sp>
        <p:nvSpPr>
          <p:cNvPr id="7" name="TextBox 6">
            <a:extLst>
              <a:ext uri="{FF2B5EF4-FFF2-40B4-BE49-F238E27FC236}">
                <a16:creationId xmlns:a16="http://schemas.microsoft.com/office/drawing/2014/main" id="{1EC32D64-40C7-433A-AFE0-6BA2486B0E8A}"/>
              </a:ext>
            </a:extLst>
          </p:cNvPr>
          <p:cNvSpPr txBox="1"/>
          <p:nvPr/>
        </p:nvSpPr>
        <p:spPr>
          <a:xfrm>
            <a:off x="520859" y="5495295"/>
            <a:ext cx="10799179" cy="758606"/>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These are a combination of on network (through border connectivity) and off network (through PSTN connectivity) transfers.</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422C89CA-B4C0-4DF2-9305-5E7C59E0924B}"/>
              </a:ext>
            </a:extLst>
          </p:cNvPr>
          <p:cNvGraphicFramePr/>
          <p:nvPr/>
        </p:nvGraphicFramePr>
        <p:xfrm>
          <a:off x="1234685" y="1065585"/>
          <a:ext cx="9371529" cy="44297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3492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485FD-8810-4FE6-AD0E-894F5928EEAC}"/>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16</a:t>
            </a:r>
          </a:p>
        </p:txBody>
      </p:sp>
      <p:sp>
        <p:nvSpPr>
          <p:cNvPr id="7" name="TextBox 6">
            <a:extLst>
              <a:ext uri="{FF2B5EF4-FFF2-40B4-BE49-F238E27FC236}">
                <a16:creationId xmlns:a16="http://schemas.microsoft.com/office/drawing/2014/main" id="{1EC32D64-40C7-433A-AFE0-6BA2486B0E8A}"/>
              </a:ext>
            </a:extLst>
          </p:cNvPr>
          <p:cNvSpPr txBox="1"/>
          <p:nvPr/>
        </p:nvSpPr>
        <p:spPr>
          <a:xfrm>
            <a:off x="532436" y="5807006"/>
            <a:ext cx="10799179" cy="4046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These are off network (through PSTN connectivity) transfers.</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813EC240-6281-468E-AB32-78121557B1E7}"/>
              </a:ext>
            </a:extLst>
          </p:cNvPr>
          <p:cNvGraphicFramePr/>
          <p:nvPr/>
        </p:nvGraphicFramePr>
        <p:xfrm>
          <a:off x="1774086" y="1179373"/>
          <a:ext cx="8643827" cy="44992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2406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txBox="1">
            <a:spLocks/>
          </p:cNvSpPr>
          <p:nvPr/>
        </p:nvSpPr>
        <p:spPr>
          <a:xfrm>
            <a:off x="893355" y="1071803"/>
            <a:ext cx="10791825" cy="543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B9BD5"/>
                </a:solidFill>
                <a:effectLst/>
                <a:uLnTx/>
                <a:uFillTx/>
                <a:latin typeface="Times New Roman" panose="02020603050405020304" pitchFamily="18" charset="0"/>
                <a:ea typeface="+mn-ea"/>
                <a:cs typeface="Times New Roman" panose="02020603050405020304" pitchFamily="18" charset="0"/>
              </a:rPr>
              <a:t>ANGEN 2.0 has now processed over 8.5 million calls!</a:t>
            </a:r>
            <a:endParaRPr kumimoji="0" lang="en-US" sz="2400" b="0" i="0" u="none" strike="noStrike" kern="1200" cap="none" spc="0" normalizeH="0" baseline="0" noProof="0" dirty="0">
              <a:ln>
                <a:noFill/>
              </a:ln>
              <a:solidFill>
                <a:srgbClr val="5B9BD5"/>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Placeholder 5"/>
          <p:cNvSpPr txBox="1">
            <a:spLocks/>
          </p:cNvSpPr>
          <p:nvPr/>
        </p:nvSpPr>
        <p:spPr>
          <a:xfrm>
            <a:off x="893356" y="5325299"/>
            <a:ext cx="10791825" cy="12600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Average call volume per day: 8,332</a:t>
            </a:r>
          </a:p>
          <a:p>
            <a:pPr marL="0" marR="0" lvl="0" indent="0" algn="just" defTabSz="914400" rtl="0" eaLnBrk="1" fontAlgn="auto" latinLnBrk="0" hangingPunct="1">
              <a:lnSpc>
                <a:spcPct val="115000"/>
              </a:lnSpc>
              <a:spcBef>
                <a:spcPts val="0"/>
              </a:spcBef>
              <a:spcAft>
                <a:spcPts val="10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Total Call Volume Feb 12, 2018, December 31, 2020: 8,514,476</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30CEA6E-68E5-4871-8CE7-76C0ECCB8745}"/>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16</a:t>
            </a:r>
          </a:p>
        </p:txBody>
      </p:sp>
      <p:graphicFrame>
        <p:nvGraphicFramePr>
          <p:cNvPr id="6" name="Chart 5">
            <a:extLst>
              <a:ext uri="{FF2B5EF4-FFF2-40B4-BE49-F238E27FC236}">
                <a16:creationId xmlns:a16="http://schemas.microsoft.com/office/drawing/2014/main" id="{6038A3E1-939A-4CFD-A5A6-8116B2E872C2}"/>
              </a:ext>
            </a:extLst>
          </p:cNvPr>
          <p:cNvGraphicFramePr/>
          <p:nvPr/>
        </p:nvGraphicFramePr>
        <p:xfrm>
          <a:off x="2078560" y="1591941"/>
          <a:ext cx="8767633" cy="3674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931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AU" dirty="0"/>
              <a:t>Trouble Ticket Analysis</a:t>
            </a:r>
            <a:endParaRPr lang="en-US" dirty="0"/>
          </a:p>
          <a:p>
            <a:endParaRPr lang="en-US" dirty="0"/>
          </a:p>
        </p:txBody>
      </p:sp>
      <p:sp>
        <p:nvSpPr>
          <p:cNvPr id="7" name="Rectangle 6"/>
          <p:cNvSpPr/>
          <p:nvPr/>
        </p:nvSpPr>
        <p:spPr>
          <a:xfrm>
            <a:off x="1593796" y="5237513"/>
            <a:ext cx="920779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total of 284 tickets have been created since the last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61.3% of those tickets were network-related	</a:t>
            </a:r>
          </a:p>
        </p:txBody>
      </p:sp>
      <p:sp>
        <p:nvSpPr>
          <p:cNvPr id="2" name="TextBox 1">
            <a:extLst>
              <a:ext uri="{FF2B5EF4-FFF2-40B4-BE49-F238E27FC236}">
                <a16:creationId xmlns:a16="http://schemas.microsoft.com/office/drawing/2014/main" id="{2040A1B8-7483-4577-8A95-490DB7880430}"/>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18</a:t>
            </a:r>
          </a:p>
        </p:txBody>
      </p:sp>
      <p:pic>
        <p:nvPicPr>
          <p:cNvPr id="10" name="Picture 9">
            <a:extLst>
              <a:ext uri="{FF2B5EF4-FFF2-40B4-BE49-F238E27FC236}">
                <a16:creationId xmlns:a16="http://schemas.microsoft.com/office/drawing/2014/main" id="{0A60A6A8-BA45-4B9D-B9CD-450139395C47}"/>
              </a:ext>
            </a:extLst>
          </p:cNvPr>
          <p:cNvPicPr/>
          <p:nvPr/>
        </p:nvPicPr>
        <p:blipFill>
          <a:blip r:embed="rId3"/>
          <a:stretch>
            <a:fillRect/>
          </a:stretch>
        </p:blipFill>
        <p:spPr bwMode="auto">
          <a:xfrm>
            <a:off x="531767" y="2086037"/>
            <a:ext cx="5079365" cy="2840355"/>
          </a:xfrm>
          <a:prstGeom prst="rect">
            <a:avLst/>
          </a:prstGeom>
          <a:noFill/>
          <a:ln>
            <a:noFill/>
          </a:ln>
        </p:spPr>
      </p:pic>
      <p:pic>
        <p:nvPicPr>
          <p:cNvPr id="11" name="Picture 10">
            <a:extLst>
              <a:ext uri="{FF2B5EF4-FFF2-40B4-BE49-F238E27FC236}">
                <a16:creationId xmlns:a16="http://schemas.microsoft.com/office/drawing/2014/main" id="{5398EF30-7F72-4393-9522-BCF787FEB3EB}"/>
              </a:ext>
            </a:extLst>
          </p:cNvPr>
          <p:cNvPicPr/>
          <p:nvPr/>
        </p:nvPicPr>
        <p:blipFill>
          <a:blip r:embed="rId4"/>
          <a:stretch>
            <a:fillRect/>
          </a:stretch>
        </p:blipFill>
        <p:spPr bwMode="auto">
          <a:xfrm>
            <a:off x="6580870" y="2014455"/>
            <a:ext cx="4501515" cy="2791460"/>
          </a:xfrm>
          <a:prstGeom prst="rect">
            <a:avLst/>
          </a:prstGeom>
          <a:noFill/>
          <a:ln>
            <a:noFill/>
          </a:ln>
        </p:spPr>
      </p:pic>
    </p:spTree>
    <p:extLst>
      <p:ext uri="{BB962C8B-B14F-4D97-AF65-F5344CB8AC3E}">
        <p14:creationId xmlns:p14="http://schemas.microsoft.com/office/powerpoint/2010/main" val="558429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66" y="2151727"/>
            <a:ext cx="10714467"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easiest and most efficient way to notify INdigital of trouble or to report a problem is to call the NSOC (National Service Operations Center) at (877)469-2010 or email support@indigital.net.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NSOC is staffed 24/7/365.</a:t>
            </a:r>
          </a:p>
        </p:txBody>
      </p:sp>
    </p:spTree>
    <p:extLst>
      <p:ext uri="{BB962C8B-B14F-4D97-AF65-F5344CB8AC3E}">
        <p14:creationId xmlns:p14="http://schemas.microsoft.com/office/powerpoint/2010/main" val="634411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Significant Event Analysis – </a:t>
            </a:r>
            <a:r>
              <a:rPr lang="en-US" dirty="0"/>
              <a:t>Macon County COVID PSAP Move</a:t>
            </a:r>
          </a:p>
          <a:p>
            <a:endParaRPr lang="en-US" dirty="0"/>
          </a:p>
        </p:txBody>
      </p:sp>
      <p:sp>
        <p:nvSpPr>
          <p:cNvPr id="8" name="TextBox 7">
            <a:extLst>
              <a:ext uri="{FF2B5EF4-FFF2-40B4-BE49-F238E27FC236}">
                <a16:creationId xmlns:a16="http://schemas.microsoft.com/office/drawing/2014/main" id="{7B31BC4B-2D20-4DCA-93B3-6DF9F9EB988D}"/>
              </a:ext>
            </a:extLst>
          </p:cNvPr>
          <p:cNvSpPr txBox="1"/>
          <p:nvPr/>
        </p:nvSpPr>
        <p:spPr>
          <a:xfrm>
            <a:off x="846881" y="5413181"/>
            <a:ext cx="10154856" cy="1444819"/>
          </a:xfrm>
          <a:prstGeom prst="rect">
            <a:avLst/>
          </a:prstGeom>
          <a:noFill/>
        </p:spPr>
        <p:txBody>
          <a:bodyPr wrap="square">
            <a:spAutoFit/>
          </a:bodyPr>
          <a:lstStyle/>
          <a:p>
            <a:pPr marL="0" marR="0" lvl="0" indent="457200" algn="ctr" defTabSz="914400" rtl="0" eaLnBrk="1" fontAlgn="auto" latinLnBrk="0" hangingPunct="1">
              <a:lnSpc>
                <a:spcPct val="115000"/>
              </a:lnSpc>
              <a:spcBef>
                <a:spcPts val="0"/>
              </a:spcBef>
              <a:spcAft>
                <a:spcPts val="10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 total of 498 9-1-1 calls were answered on the MEVO Anywhere Kit </a:t>
            </a:r>
            <a:r>
              <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between December 18- December 31.</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26</a:t>
            </a:r>
          </a:p>
        </p:txBody>
      </p:sp>
      <p:pic>
        <p:nvPicPr>
          <p:cNvPr id="6" name="Picture 5" descr="A picture containing text&#10;&#10;Description automatically generated">
            <a:extLst>
              <a:ext uri="{FF2B5EF4-FFF2-40B4-BE49-F238E27FC236}">
                <a16:creationId xmlns:a16="http://schemas.microsoft.com/office/drawing/2014/main" id="{462EAFA0-B567-4EEB-836C-CD3CCD381D98}"/>
              </a:ext>
            </a:extLst>
          </p:cNvPr>
          <p:cNvPicPr/>
          <p:nvPr/>
        </p:nvPicPr>
        <p:blipFill rotWithShape="1">
          <a:blip r:embed="rId3"/>
          <a:srcRect t="28571" b="12698"/>
          <a:stretch/>
        </p:blipFill>
        <p:spPr bwMode="auto">
          <a:xfrm>
            <a:off x="2803002" y="2029195"/>
            <a:ext cx="6585995" cy="31297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6481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1A5EB1-CA0B-4832-9ED4-D7E2D5EAF162}"/>
              </a:ext>
            </a:extLst>
          </p:cNvPr>
          <p:cNvSpPr txBox="1"/>
          <p:nvPr/>
        </p:nvSpPr>
        <p:spPr>
          <a:xfrm>
            <a:off x="1765621" y="5370329"/>
            <a:ext cx="8660757" cy="89184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A total of 49 calls were alternately routed from Baldwin 9-1-1 to Mobile due to the influx of call volume.</a:t>
            </a:r>
            <a:endParaRPr kumimoji="0" lang="en-US" sz="24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A5B48A-D08E-4539-8360-5BF22033836E}"/>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27</a:t>
            </a:r>
          </a:p>
        </p:txBody>
      </p:sp>
      <p:pic>
        <p:nvPicPr>
          <p:cNvPr id="5" name="Picture 4" descr="Map&#10;&#10;Description automatically generated">
            <a:extLst>
              <a:ext uri="{FF2B5EF4-FFF2-40B4-BE49-F238E27FC236}">
                <a16:creationId xmlns:a16="http://schemas.microsoft.com/office/drawing/2014/main" id="{E80F82E9-A630-4435-97B2-9E48F5FA0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022" y="0"/>
            <a:ext cx="8869356" cy="6858000"/>
          </a:xfrm>
          <a:prstGeom prst="rect">
            <a:avLst/>
          </a:prstGeom>
        </p:spPr>
      </p:pic>
    </p:spTree>
    <p:extLst>
      <p:ext uri="{BB962C8B-B14F-4D97-AF65-F5344CB8AC3E}">
        <p14:creationId xmlns:p14="http://schemas.microsoft.com/office/powerpoint/2010/main" val="330281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42" y="731519"/>
            <a:ext cx="3829874" cy="5618118"/>
          </a:xfrm>
        </p:spPr>
        <p:txBody>
          <a:bodyPr>
            <a:normAutofit fontScale="90000"/>
          </a:bodyPr>
          <a:lstStyle/>
          <a:p>
            <a:pPr marL="0" marR="0" algn="ctr">
              <a:spcBef>
                <a:spcPts val="0"/>
              </a:spcBef>
              <a:spcAft>
                <a:spcPts val="0"/>
              </a:spcAft>
            </a:pPr>
            <a: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Districts not yet on ANGEN</a:t>
            </a:r>
            <a:b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__________</a:t>
            </a:r>
            <a:b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Recommendations from Committee to Board:</a:t>
            </a:r>
            <a:b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endPar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4593" y="6349637"/>
            <a:ext cx="385765" cy="390528"/>
          </a:xfrm>
          <a:prstGeom prst="rect">
            <a:avLst/>
          </a:prstGeom>
        </p:spPr>
      </p:pic>
      <p:sp>
        <p:nvSpPr>
          <p:cNvPr id="3" name="Content Placeholder 2">
            <a:extLst>
              <a:ext uri="{FF2B5EF4-FFF2-40B4-BE49-F238E27FC236}">
                <a16:creationId xmlns:a16="http://schemas.microsoft.com/office/drawing/2014/main" id="{0FFFDAE3-4E0A-4CAB-AD9E-C8C322BBF78D}"/>
              </a:ext>
            </a:extLst>
          </p:cNvPr>
          <p:cNvSpPr>
            <a:spLocks noGrp="1"/>
          </p:cNvSpPr>
          <p:nvPr>
            <p:ph idx="1"/>
          </p:nvPr>
        </p:nvSpPr>
        <p:spPr>
          <a:xfrm>
            <a:off x="4800600" y="731519"/>
            <a:ext cx="6492240" cy="5385501"/>
          </a:xfrm>
        </p:spPr>
        <p:txBody>
          <a:bodyPr>
            <a:normAutofit fontScale="92500" lnSpcReduction="10000"/>
          </a:bodyPr>
          <a:lstStyle/>
          <a:p>
            <a:pPr>
              <a:buFont typeface="Wingdings" panose="05000000000000000000" pitchFamily="2" charset="2"/>
              <a:buChar char="v"/>
            </a:pPr>
            <a:r>
              <a:rPr lang="en-US" sz="3500" dirty="0">
                <a:latin typeface="Times New Roman" panose="02020603050405020304" pitchFamily="18" charset="0"/>
                <a:cs typeface="Times New Roman" panose="02020603050405020304" pitchFamily="18" charset="0"/>
              </a:rPr>
              <a:t>Lauderdale County 911</a:t>
            </a:r>
          </a:p>
          <a:p>
            <a:pPr>
              <a:buFont typeface="Wingdings" panose="05000000000000000000" pitchFamily="2" charset="2"/>
              <a:buChar char="v"/>
            </a:pPr>
            <a:r>
              <a:rPr lang="en-US" sz="3500" dirty="0">
                <a:latin typeface="Times New Roman" panose="02020603050405020304" pitchFamily="18" charset="0"/>
                <a:cs typeface="Times New Roman" panose="02020603050405020304" pitchFamily="18" charset="0"/>
              </a:rPr>
              <a:t>Lee County 911</a:t>
            </a:r>
          </a:p>
          <a:p>
            <a:pPr>
              <a:buFont typeface="Wingdings" panose="05000000000000000000" pitchFamily="2" charset="2"/>
              <a:buChar char="v"/>
            </a:pPr>
            <a:r>
              <a:rPr lang="en-US" sz="3500" dirty="0">
                <a:latin typeface="Times New Roman" panose="02020603050405020304" pitchFamily="18" charset="0"/>
                <a:cs typeface="Times New Roman" panose="02020603050405020304" pitchFamily="18" charset="0"/>
              </a:rPr>
              <a:t>Perry County 911</a:t>
            </a:r>
          </a:p>
          <a:p>
            <a:pPr marL="0" indent="0">
              <a:buNone/>
            </a:pPr>
            <a:r>
              <a:rPr lang="en-US" dirty="0">
                <a:latin typeface="Times New Roman" panose="02020603050405020304" pitchFamily="18" charset="0"/>
                <a:cs typeface="Times New Roman" panose="02020603050405020304" pitchFamily="18" charset="0"/>
              </a:rPr>
              <a:t>___________________________________________________</a:t>
            </a:r>
          </a:p>
          <a:p>
            <a:pPr marL="0" indent="0">
              <a:buNone/>
            </a:pPr>
            <a:endParaRPr lang="en-US" sz="2800" b="1" dirty="0">
              <a:latin typeface="Times New Roman" panose="02020603050405020304" pitchFamily="18" charset="0"/>
              <a:cs typeface="Times New Roman" panose="02020603050405020304" pitchFamily="18" charset="0"/>
            </a:endParaRPr>
          </a:p>
          <a:p>
            <a:pPr marL="514350" indent="-514350">
              <a:buFont typeface="+mj-lt"/>
              <a:buAutoNum type="arabicParenR"/>
            </a:pPr>
            <a:r>
              <a:rPr lang="en-US" sz="2400" dirty="0">
                <a:latin typeface="Times New Roman" panose="02020603050405020304" pitchFamily="18" charset="0"/>
                <a:ea typeface="Calibri" panose="020F0502020204030204" pitchFamily="34" charset="0"/>
              </a:rPr>
              <a:t>For </a:t>
            </a:r>
            <a:r>
              <a:rPr lang="en-US" sz="2400" dirty="0">
                <a:effectLst/>
                <a:latin typeface="Times New Roman" panose="02020603050405020304" pitchFamily="18" charset="0"/>
                <a:ea typeface="Calibri" panose="020F0502020204030204" pitchFamily="34" charset="0"/>
              </a:rPr>
              <a:t>the ECDs not migrated to ANGEN to have their calls delivered to MEVO beginning March 1, 2021 and the Board consider withholding District funding at the March Board meeting if adequate progress toward PSAP migration has not occurred by then.</a:t>
            </a:r>
          </a:p>
          <a:p>
            <a:pPr marL="514350" indent="-514350">
              <a:buFont typeface="+mj-lt"/>
              <a:buAutoNum type="arabicParenR"/>
            </a:pPr>
            <a:r>
              <a:rPr lang="en-US" sz="2400" dirty="0">
                <a:latin typeface="Times New Roman" panose="02020603050405020304" pitchFamily="18" charset="0"/>
                <a:cs typeface="Times New Roman" panose="02020603050405020304" pitchFamily="18" charset="0"/>
              </a:rPr>
              <a:t>To offer Board and staff assistance to Perry County in regard to both fiscal and technical support including ANGEN conversion issues. </a:t>
            </a:r>
          </a:p>
        </p:txBody>
      </p:sp>
    </p:spTree>
    <p:extLst>
      <p:ext uri="{BB962C8B-B14F-4D97-AF65-F5344CB8AC3E}">
        <p14:creationId xmlns:p14="http://schemas.microsoft.com/office/powerpoint/2010/main" val="1644644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AU" sz="2800" dirty="0"/>
              <a:t>Significant Event Analysis – </a:t>
            </a:r>
            <a:r>
              <a:rPr lang="en-US" sz="2800" dirty="0"/>
              <a:t>Christmas Day Nashville Bombing</a:t>
            </a:r>
          </a:p>
        </p:txBody>
      </p:sp>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28</a:t>
            </a:r>
          </a:p>
        </p:txBody>
      </p:sp>
      <p:sp>
        <p:nvSpPr>
          <p:cNvPr id="9" name="TextBox 8">
            <a:extLst>
              <a:ext uri="{FF2B5EF4-FFF2-40B4-BE49-F238E27FC236}">
                <a16:creationId xmlns:a16="http://schemas.microsoft.com/office/drawing/2014/main" id="{E0FB3D6B-D5F4-4F2F-957A-6BA6C486D223}"/>
              </a:ext>
            </a:extLst>
          </p:cNvPr>
          <p:cNvSpPr txBox="1"/>
          <p:nvPr/>
        </p:nvSpPr>
        <p:spPr>
          <a:xfrm>
            <a:off x="529539" y="2087605"/>
            <a:ext cx="1092427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On Christmas Day, a bomb exploded outside of an AT&amp;T central office in Nashville, Tennessee.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504050000020004" pitchFamily="2" charset="0"/>
                <a:ea typeface="Calibri" panose="020F0502020204030204" pitchFamily="34" charset="0"/>
                <a:cs typeface="Times New Roman" panose="02020603050405020304" pitchFamily="18" charset="0"/>
              </a:rPr>
              <a:t>The only Alabama PSAP that had calls alternately routed was Franklin County due to a circuit that would not stabilize. Colbert County answered Franklin County's calls (48 9-1-1 calls total) and relayed the caller's information to Franklin over a shared radio frequency.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486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8EB5B-D0F5-424D-B8A6-F7405FBF3A77}"/>
              </a:ext>
            </a:extLst>
          </p:cNvPr>
          <p:cNvSpPr txBox="1"/>
          <p:nvPr/>
        </p:nvSpPr>
        <p:spPr>
          <a:xfrm>
            <a:off x="10515600" y="6211669"/>
            <a:ext cx="23391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28</a:t>
            </a:r>
          </a:p>
        </p:txBody>
      </p:sp>
      <p:graphicFrame>
        <p:nvGraphicFramePr>
          <p:cNvPr id="2" name="Table 1">
            <a:extLst>
              <a:ext uri="{FF2B5EF4-FFF2-40B4-BE49-F238E27FC236}">
                <a16:creationId xmlns:a16="http://schemas.microsoft.com/office/drawing/2014/main" id="{18136BF1-DBB0-4D2B-8D24-C5F98D48D2DE}"/>
              </a:ext>
            </a:extLst>
          </p:cNvPr>
          <p:cNvGraphicFramePr>
            <a:graphicFrameLocks noGrp="1"/>
          </p:cNvGraphicFramePr>
          <p:nvPr/>
        </p:nvGraphicFramePr>
        <p:xfrm>
          <a:off x="0" y="0"/>
          <a:ext cx="12192000" cy="6857999"/>
        </p:xfrm>
        <a:graphic>
          <a:graphicData uri="http://schemas.openxmlformats.org/drawingml/2006/table">
            <a:tbl>
              <a:tblPr firstRow="1" firstCol="1" bandRow="1"/>
              <a:tblGrid>
                <a:gridCol w="2144999">
                  <a:extLst>
                    <a:ext uri="{9D8B030D-6E8A-4147-A177-3AD203B41FA5}">
                      <a16:colId xmlns:a16="http://schemas.microsoft.com/office/drawing/2014/main" val="4283367950"/>
                    </a:ext>
                  </a:extLst>
                </a:gridCol>
                <a:gridCol w="3650200">
                  <a:extLst>
                    <a:ext uri="{9D8B030D-6E8A-4147-A177-3AD203B41FA5}">
                      <a16:colId xmlns:a16="http://schemas.microsoft.com/office/drawing/2014/main" val="2291678436"/>
                    </a:ext>
                  </a:extLst>
                </a:gridCol>
                <a:gridCol w="1933721">
                  <a:extLst>
                    <a:ext uri="{9D8B030D-6E8A-4147-A177-3AD203B41FA5}">
                      <a16:colId xmlns:a16="http://schemas.microsoft.com/office/drawing/2014/main" val="3108236206"/>
                    </a:ext>
                  </a:extLst>
                </a:gridCol>
                <a:gridCol w="4463080">
                  <a:extLst>
                    <a:ext uri="{9D8B030D-6E8A-4147-A177-3AD203B41FA5}">
                      <a16:colId xmlns:a16="http://schemas.microsoft.com/office/drawing/2014/main" val="1424653138"/>
                    </a:ext>
                  </a:extLst>
                </a:gridCol>
              </a:tblGrid>
              <a:tr h="1229816">
                <a:tc>
                  <a:txBody>
                    <a:bodyPr/>
                    <a:lstStyle/>
                    <a:p>
                      <a:pPr marL="0" marR="0" algn="ctr">
                        <a:lnSpc>
                          <a:spcPct val="115000"/>
                        </a:lnSpc>
                        <a:spcBef>
                          <a:spcPts val="0"/>
                        </a:spcBef>
                        <a:spcAft>
                          <a:spcPts val="0"/>
                        </a:spcAft>
                      </a:pPr>
                      <a:r>
                        <a:rPr lang="en-US" sz="2400" b="1">
                          <a:solidFill>
                            <a:srgbClr val="FFFFFF"/>
                          </a:solidFill>
                          <a:effectLst/>
                          <a:latin typeface="Gotham" panose="02000504050000020004" pitchFamily="2" charset="0"/>
                          <a:ea typeface="Times New Roman" panose="02020603050405020304" pitchFamily="18" charset="0"/>
                          <a:cs typeface="Arial" panose="020B0604020202020204" pitchFamily="34" charset="0"/>
                        </a:rPr>
                        <a:t>PSAP</a:t>
                      </a:r>
                      <a:endParaRPr lang="en-US" sz="32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n-US" sz="2400" b="1">
                          <a:solidFill>
                            <a:srgbClr val="FFFFFF"/>
                          </a:solidFill>
                          <a:effectLst/>
                          <a:latin typeface="Gotham" panose="02000504050000020004" pitchFamily="2" charset="0"/>
                          <a:ea typeface="Times New Roman" panose="02020603050405020304" pitchFamily="18" charset="0"/>
                          <a:cs typeface="Arial" panose="020B0604020202020204" pitchFamily="34" charset="0"/>
                        </a:rPr>
                        <a:t>Issue</a:t>
                      </a:r>
                      <a:endParaRPr lang="en-US" sz="32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n-US" sz="2400" b="1">
                          <a:solidFill>
                            <a:srgbClr val="FFFFFF"/>
                          </a:solidFill>
                          <a:effectLst/>
                          <a:latin typeface="Gotham" panose="02000504050000020004" pitchFamily="2" charset="0"/>
                          <a:ea typeface="Times New Roman" panose="02020603050405020304" pitchFamily="18" charset="0"/>
                          <a:cs typeface="Arial" panose="020B0604020202020204" pitchFamily="34" charset="0"/>
                        </a:rPr>
                        <a:t>9-1-1 Call Delivery Affected</a:t>
                      </a:r>
                      <a:endParaRPr lang="en-US" sz="32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15000"/>
                        </a:lnSpc>
                        <a:spcBef>
                          <a:spcPts val="0"/>
                        </a:spcBef>
                        <a:spcAft>
                          <a:spcPts val="0"/>
                        </a:spcAft>
                      </a:pPr>
                      <a:r>
                        <a:rPr lang="en-US" sz="2400" b="1" dirty="0">
                          <a:solidFill>
                            <a:srgbClr val="FFFFFF"/>
                          </a:solidFill>
                          <a:effectLst/>
                          <a:latin typeface="Gotham" panose="02000504050000020004" pitchFamily="2" charset="0"/>
                          <a:ea typeface="Times New Roman" panose="02020603050405020304" pitchFamily="18" charset="0"/>
                          <a:cs typeface="Arial" panose="020B0604020202020204" pitchFamily="34" charset="0"/>
                        </a:rPr>
                        <a:t>Notes</a:t>
                      </a:r>
                      <a:endParaRPr lang="en-US" sz="3200" dirty="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605679056"/>
                  </a:ext>
                </a:extLst>
              </a:tr>
              <a:tr h="578334">
                <a:tc>
                  <a:txBody>
                    <a:bodyPr/>
                    <a:lstStyle/>
                    <a:p>
                      <a:pPr marL="0" marR="0" algn="ctr">
                        <a:lnSpc>
                          <a:spcPct val="115000"/>
                        </a:lnSpc>
                        <a:spcBef>
                          <a:spcPts val="0"/>
                        </a:spcBef>
                        <a:spcAft>
                          <a:spcPts val="0"/>
                        </a:spcAft>
                      </a:pPr>
                      <a:r>
                        <a:rPr lang="en-US" sz="1600" b="1" dirty="0">
                          <a:solidFill>
                            <a:srgbClr val="000000"/>
                          </a:solidFill>
                          <a:effectLst/>
                          <a:latin typeface="Gotham" panose="02000504050000020004" pitchFamily="2" charset="0"/>
                          <a:ea typeface="Times New Roman" panose="02020603050405020304" pitchFamily="18" charset="0"/>
                          <a:cs typeface="Arial" panose="020B0604020202020204" pitchFamily="34" charset="0"/>
                        </a:rPr>
                        <a:t>Cullman S.O.</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Lumen (primary) and AT&amp;T (4g) circuit down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Has Windstream commodity</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854801412"/>
                  </a:ext>
                </a:extLst>
              </a:tr>
              <a:tr h="578334">
                <a:tc>
                  <a:txBody>
                    <a:bodyPr/>
                    <a:lstStyle/>
                    <a:p>
                      <a:pPr marL="0" marR="0" algn="ctr">
                        <a:lnSpc>
                          <a:spcPct val="115000"/>
                        </a:lnSpc>
                        <a:spcBef>
                          <a:spcPts val="0"/>
                        </a:spcBef>
                        <a:spcAft>
                          <a:spcPts val="0"/>
                        </a:spcAft>
                      </a:pPr>
                      <a:r>
                        <a:rPr lang="en-US" sz="1600" b="1">
                          <a:effectLst/>
                          <a:latin typeface="Gotham" panose="02000504050000020004" pitchFamily="2" charset="0"/>
                          <a:ea typeface="Times New Roman" panose="02020603050405020304" pitchFamily="18" charset="0"/>
                          <a:cs typeface="Arial" panose="020B0604020202020204" pitchFamily="34" charset="0"/>
                        </a:rPr>
                        <a:t>City of Cullman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Gotham" panose="02000504050000020004" pitchFamily="2" charset="0"/>
                          <a:ea typeface="Times New Roman" panose="02020603050405020304" pitchFamily="18" charset="0"/>
                          <a:cs typeface="Arial" panose="020B0604020202020204" pitchFamily="34" charset="0"/>
                        </a:rPr>
                        <a:t>Lumen (primary) and AT&amp;T (4g) circuit down</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No secondary connection but geo-diverse with the S.O.</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207067995"/>
                  </a:ext>
                </a:extLst>
              </a:tr>
              <a:tr h="885554">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 </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b="1">
                          <a:solidFill>
                            <a:srgbClr val="000000"/>
                          </a:solidFill>
                          <a:effectLst/>
                          <a:latin typeface="Gotham" panose="02000504050000020004" pitchFamily="2" charset="0"/>
                          <a:ea typeface="Times New Roman" panose="02020603050405020304" pitchFamily="18" charset="0"/>
                          <a:cs typeface="Arial" panose="020B0604020202020204" pitchFamily="34" charset="0"/>
                        </a:rPr>
                        <a:t>Madison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AT&amp;T (4g) down at B side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Admin lines into the facility not working - supplied them with MEVO numbers</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38251487"/>
                  </a:ext>
                </a:extLst>
              </a:tr>
              <a:tr h="578334">
                <a:tc>
                  <a:txBody>
                    <a:bodyPr/>
                    <a:lstStyle/>
                    <a:p>
                      <a:pPr marL="0" marR="0" algn="ctr">
                        <a:lnSpc>
                          <a:spcPct val="115000"/>
                        </a:lnSpc>
                        <a:spcBef>
                          <a:spcPts val="0"/>
                        </a:spcBef>
                        <a:spcAft>
                          <a:spcPts val="0"/>
                        </a:spcAft>
                      </a:pPr>
                      <a:r>
                        <a:rPr lang="en-US" sz="1600" b="1">
                          <a:effectLst/>
                          <a:latin typeface="Gotham" panose="02000504050000020004" pitchFamily="2" charset="0"/>
                          <a:ea typeface="Times New Roman" panose="02020603050405020304" pitchFamily="18" charset="0"/>
                          <a:cs typeface="Arial" panose="020B0604020202020204" pitchFamily="34" charset="0"/>
                        </a:rPr>
                        <a:t>Morgan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Lumen (secondary) circuit down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Has a diverse Lumen circuit as primary</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088130063"/>
                  </a:ext>
                </a:extLst>
              </a:tr>
              <a:tr h="578334">
                <a:tc>
                  <a:txBody>
                    <a:bodyPr/>
                    <a:lstStyle/>
                    <a:p>
                      <a:pPr marL="0" marR="0" algn="ctr">
                        <a:lnSpc>
                          <a:spcPct val="115000"/>
                        </a:lnSpc>
                        <a:spcBef>
                          <a:spcPts val="0"/>
                        </a:spcBef>
                        <a:spcAft>
                          <a:spcPts val="0"/>
                        </a:spcAft>
                      </a:pPr>
                      <a:r>
                        <a:rPr lang="en-US" sz="1600" b="1">
                          <a:solidFill>
                            <a:srgbClr val="000000"/>
                          </a:solidFill>
                          <a:effectLst/>
                          <a:latin typeface="Gotham" panose="02000504050000020004" pitchFamily="2" charset="0"/>
                          <a:ea typeface="Times New Roman" panose="02020603050405020304" pitchFamily="18" charset="0"/>
                          <a:cs typeface="Arial" panose="020B0604020202020204" pitchFamily="34" charset="0"/>
                        </a:rPr>
                        <a:t>Colbert</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Lumen (primary) and AT&amp;T (4g) circuit down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Has Comcast secondary</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87322588"/>
                  </a:ext>
                </a:extLst>
              </a:tr>
              <a:tr h="578334">
                <a:tc>
                  <a:txBody>
                    <a:bodyPr/>
                    <a:lstStyle/>
                    <a:p>
                      <a:pPr marL="0" marR="0" algn="ctr">
                        <a:lnSpc>
                          <a:spcPct val="115000"/>
                        </a:lnSpc>
                        <a:spcBef>
                          <a:spcPts val="0"/>
                        </a:spcBef>
                        <a:spcAft>
                          <a:spcPts val="0"/>
                        </a:spcAft>
                      </a:pPr>
                      <a:r>
                        <a:rPr lang="en-US" sz="1600" b="1">
                          <a:effectLst/>
                          <a:latin typeface="Gotham" panose="02000504050000020004" pitchFamily="2" charset="0"/>
                          <a:ea typeface="Times New Roman" panose="02020603050405020304" pitchFamily="18" charset="0"/>
                          <a:cs typeface="Arial" panose="020B0604020202020204" pitchFamily="34" charset="0"/>
                        </a:rPr>
                        <a:t>Athens-Limestone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Comcast (secondary) circuit down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WOW! primary and Verizon 4G</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861253636"/>
                  </a:ext>
                </a:extLst>
              </a:tr>
              <a:tr h="578334">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 </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b="1">
                          <a:solidFill>
                            <a:srgbClr val="000000"/>
                          </a:solidFill>
                          <a:effectLst/>
                          <a:latin typeface="Gotham" panose="02000504050000020004" pitchFamily="2" charset="0"/>
                          <a:ea typeface="Times New Roman" panose="02020603050405020304" pitchFamily="18" charset="0"/>
                          <a:cs typeface="Arial" panose="020B0604020202020204" pitchFamily="34" charset="0"/>
                        </a:rPr>
                        <a:t>Lauderdale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Lumen (primary) and AT&amp;T (4g) circuit down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None - not on network</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just"/>
                      <a:endParaRPr lang="en-US" sz="2000">
                        <a:effectLst/>
                        <a:latin typeface="Gotham" panose="02000504050000020004" pitchFamily="2"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0984862"/>
                  </a:ext>
                </a:extLst>
              </a:tr>
              <a:tr h="502777">
                <a:tc>
                  <a:txBody>
                    <a:bodyPr/>
                    <a:lstStyle/>
                    <a:p>
                      <a:pPr marL="0" marR="0" algn="ctr">
                        <a:lnSpc>
                          <a:spcPct val="115000"/>
                        </a:lnSpc>
                        <a:spcBef>
                          <a:spcPts val="0"/>
                        </a:spcBef>
                        <a:spcAft>
                          <a:spcPts val="0"/>
                        </a:spcAft>
                      </a:pPr>
                      <a:r>
                        <a:rPr lang="en-US" sz="1600" b="1">
                          <a:effectLst/>
                          <a:latin typeface="Gotham" panose="02000504050000020004" pitchFamily="2" charset="0"/>
                          <a:ea typeface="Times New Roman" panose="02020603050405020304" pitchFamily="18" charset="0"/>
                          <a:cs typeface="Arial" panose="020B0604020202020204" pitchFamily="34" charset="0"/>
                        </a:rPr>
                        <a:t>Jackson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AT&amp;T (4g) down at B side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effectLst/>
                          <a:latin typeface="Gotham" panose="02000504050000020004" pitchFamily="2" charset="0"/>
                          <a:ea typeface="Times New Roman" panose="02020603050405020304" pitchFamily="18" charset="0"/>
                          <a:cs typeface="Arial" panose="020B0604020202020204" pitchFamily="34" charset="0"/>
                        </a:rPr>
                        <a:t>None</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endParaRPr lang="en-US" sz="2000">
                        <a:effectLst/>
                        <a:latin typeface="Gotham" panose="02000504050000020004" pitchFamily="2"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27004662"/>
                  </a:ext>
                </a:extLst>
              </a:tr>
              <a:tr h="769848">
                <a:tc>
                  <a:txBody>
                    <a:bodyPr/>
                    <a:lstStyle/>
                    <a:p>
                      <a:pPr marL="0" marR="0" algn="ctr">
                        <a:lnSpc>
                          <a:spcPct val="115000"/>
                        </a:lnSpc>
                        <a:spcBef>
                          <a:spcPts val="0"/>
                        </a:spcBef>
                        <a:spcAft>
                          <a:spcPts val="0"/>
                        </a:spcAft>
                      </a:pPr>
                      <a:r>
                        <a:rPr lang="en-US" sz="1600" b="1">
                          <a:solidFill>
                            <a:srgbClr val="000000"/>
                          </a:solidFill>
                          <a:effectLst/>
                          <a:latin typeface="Gotham" panose="02000504050000020004" pitchFamily="2" charset="0"/>
                          <a:ea typeface="Times New Roman" panose="02020603050405020304" pitchFamily="18" charset="0"/>
                          <a:cs typeface="Arial" panose="020B0604020202020204" pitchFamily="34" charset="0"/>
                        </a:rPr>
                        <a:t>Franklin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Lumen (primary) and AT&amp;T (4g) circuit down</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a:solidFill>
                            <a:srgbClr val="000000"/>
                          </a:solidFill>
                          <a:effectLst/>
                          <a:latin typeface="Gotham" panose="02000504050000020004" pitchFamily="2" charset="0"/>
                          <a:ea typeface="Times New Roman" panose="02020603050405020304" pitchFamily="18" charset="0"/>
                          <a:cs typeface="Arial" panose="020B0604020202020204" pitchFamily="34" charset="0"/>
                        </a:rPr>
                        <a:t>Calls sent to Colbert</a:t>
                      </a:r>
                      <a:endParaRPr lang="en-US" sz="200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15000"/>
                        </a:lnSpc>
                        <a:spcBef>
                          <a:spcPts val="0"/>
                        </a:spcBef>
                        <a:spcAft>
                          <a:spcPts val="0"/>
                        </a:spcAft>
                      </a:pPr>
                      <a:r>
                        <a:rPr lang="en-US" sz="1600" dirty="0">
                          <a:solidFill>
                            <a:srgbClr val="000000"/>
                          </a:solidFill>
                          <a:effectLst/>
                          <a:latin typeface="Gotham" panose="02000504050000020004" pitchFamily="2" charset="0"/>
                          <a:ea typeface="Times New Roman" panose="02020603050405020304" pitchFamily="18" charset="0"/>
                          <a:cs typeface="Arial" panose="020B0604020202020204" pitchFamily="34" charset="0"/>
                        </a:rPr>
                        <a:t>Franklin back taking their own calls as of noon on 12/26/20.</a:t>
                      </a:r>
                      <a:endParaRPr lang="en-US" sz="2000" dirty="0">
                        <a:effectLst/>
                        <a:latin typeface="Gotham" panose="02000504050000020004" pitchFamily="2" charset="0"/>
                        <a:ea typeface="Calibri" panose="020F0502020204030204" pitchFamily="34" charset="0"/>
                        <a:cs typeface="Times New Roman" panose="02020603050405020304" pitchFamily="18" charset="0"/>
                      </a:endParaRPr>
                    </a:p>
                  </a:txBody>
                  <a:tcPr marL="65012" marR="65012"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3591492"/>
                  </a:ext>
                </a:extLst>
              </a:tr>
            </a:tbl>
          </a:graphicData>
        </a:graphic>
      </p:graphicFrame>
    </p:spTree>
    <p:extLst>
      <p:ext uri="{BB962C8B-B14F-4D97-AF65-F5344CB8AC3E}">
        <p14:creationId xmlns:p14="http://schemas.microsoft.com/office/powerpoint/2010/main" val="13974639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nSpc>
                <a:spcPct val="150000"/>
              </a:lnSpc>
            </a:pPr>
            <a:r>
              <a:rPr lang="en-US" b="1" dirty="0"/>
              <a:t>Questions?</a:t>
            </a:r>
            <a:endParaRPr lang="en-US" dirty="0"/>
          </a:p>
          <a:p>
            <a:endParaRPr lang="en-US" dirty="0"/>
          </a:p>
        </p:txBody>
      </p:sp>
      <p:sp>
        <p:nvSpPr>
          <p:cNvPr id="5" name="Text Placeholder 4"/>
          <p:cNvSpPr>
            <a:spLocks noGrp="1"/>
          </p:cNvSpPr>
          <p:nvPr>
            <p:ph type="body" sz="quarter" idx="14"/>
          </p:nvPr>
        </p:nvSpPr>
        <p:spPr/>
        <p:txBody>
          <a:bodyPr/>
          <a:lstStyle/>
          <a:p>
            <a:r>
              <a:rPr lang="en-US" dirty="0"/>
              <a:t>1616 Directors Row</a:t>
            </a:r>
          </a:p>
          <a:p>
            <a:r>
              <a:rPr lang="en-US" dirty="0"/>
              <a:t>Fort Wayne, IN 46808</a:t>
            </a:r>
          </a:p>
        </p:txBody>
      </p:sp>
      <p:sp>
        <p:nvSpPr>
          <p:cNvPr id="6" name="Text Placeholder 5"/>
          <p:cNvSpPr>
            <a:spLocks noGrp="1"/>
          </p:cNvSpPr>
          <p:nvPr>
            <p:ph type="body" sz="quarter" idx="17"/>
          </p:nvPr>
        </p:nvSpPr>
        <p:spPr>
          <a:xfrm>
            <a:off x="5371829" y="5527003"/>
            <a:ext cx="2479153" cy="676275"/>
          </a:xfrm>
        </p:spPr>
        <p:txBody>
          <a:bodyPr/>
          <a:lstStyle/>
          <a:p>
            <a:r>
              <a:rPr lang="en-US" dirty="0"/>
              <a:t>877.469.2010</a:t>
            </a:r>
          </a:p>
          <a:p>
            <a:r>
              <a:rPr lang="en-US" dirty="0"/>
              <a:t>256.276.6854</a:t>
            </a:r>
          </a:p>
        </p:txBody>
      </p:sp>
      <p:sp>
        <p:nvSpPr>
          <p:cNvPr id="7" name="Text Placeholder 6"/>
          <p:cNvSpPr>
            <a:spLocks noGrp="1"/>
          </p:cNvSpPr>
          <p:nvPr>
            <p:ph type="body" sz="quarter" idx="18"/>
          </p:nvPr>
        </p:nvSpPr>
        <p:spPr>
          <a:xfrm>
            <a:off x="8446189" y="5485227"/>
            <a:ext cx="2479153" cy="676275"/>
          </a:xfrm>
        </p:spPr>
        <p:txBody>
          <a:bodyPr/>
          <a:lstStyle/>
          <a:p>
            <a:r>
              <a:rPr lang="en-US" dirty="0"/>
              <a:t>cbranch@indigital.net</a:t>
            </a:r>
          </a:p>
        </p:txBody>
      </p:sp>
    </p:spTree>
    <p:extLst>
      <p:ext uri="{BB962C8B-B14F-4D97-AF65-F5344CB8AC3E}">
        <p14:creationId xmlns:p14="http://schemas.microsoft.com/office/powerpoint/2010/main" val="4146408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GIS Report</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 9)</a:t>
            </a:r>
          </a:p>
        </p:txBody>
      </p:sp>
      <p:sp>
        <p:nvSpPr>
          <p:cNvPr id="5" name="Text Placeholder 4"/>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GIS Team</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699168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map&#10;&#10;Description automatically generated">
            <a:extLst>
              <a:ext uri="{FF2B5EF4-FFF2-40B4-BE49-F238E27FC236}">
                <a16:creationId xmlns:a16="http://schemas.microsoft.com/office/drawing/2014/main" id="{732825AC-292C-4FD8-BDE1-4934401F4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1" y="825649"/>
            <a:ext cx="4023360" cy="5206701"/>
          </a:xfrm>
          <a:prstGeom prst="rect">
            <a:avLst/>
          </a:prstGeom>
        </p:spPr>
      </p:pic>
      <p:pic>
        <p:nvPicPr>
          <p:cNvPr id="3" name="Picture 2" descr="Map&#10;&#10;Description automatically generated">
            <a:extLst>
              <a:ext uri="{FF2B5EF4-FFF2-40B4-BE49-F238E27FC236}">
                <a16:creationId xmlns:a16="http://schemas.microsoft.com/office/drawing/2014/main" id="{BF8EAE98-5614-4F26-ACF7-EBA48B19D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20" y="825649"/>
            <a:ext cx="4023360" cy="5206701"/>
          </a:xfrm>
          <a:prstGeom prst="rect">
            <a:avLst/>
          </a:prstGeom>
        </p:spPr>
      </p:pic>
      <p:pic>
        <p:nvPicPr>
          <p:cNvPr id="4" name="Picture 3" descr="Map&#10;&#10;Description automatically generated">
            <a:extLst>
              <a:ext uri="{FF2B5EF4-FFF2-40B4-BE49-F238E27FC236}">
                <a16:creationId xmlns:a16="http://schemas.microsoft.com/office/drawing/2014/main" id="{7D09199F-6C60-4DCE-AF08-ED077AC06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439" y="825649"/>
            <a:ext cx="4023360" cy="5206701"/>
          </a:xfrm>
          <a:prstGeom prst="rect">
            <a:avLst/>
          </a:prstGeom>
        </p:spPr>
      </p:pic>
    </p:spTree>
    <p:extLst>
      <p:ext uri="{BB962C8B-B14F-4D97-AF65-F5344CB8AC3E}">
        <p14:creationId xmlns:p14="http://schemas.microsoft.com/office/powerpoint/2010/main" val="2422556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9BCC55E3-888E-4673-982D-0BF9E9BCA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 y="821638"/>
            <a:ext cx="4023360" cy="5206702"/>
          </a:xfrm>
          <a:prstGeom prst="rect">
            <a:avLst/>
          </a:prstGeom>
        </p:spPr>
      </p:pic>
      <p:pic>
        <p:nvPicPr>
          <p:cNvPr id="3" name="Picture 2" descr="Map&#10;&#10;Description automatically generated">
            <a:extLst>
              <a:ext uri="{FF2B5EF4-FFF2-40B4-BE49-F238E27FC236}">
                <a16:creationId xmlns:a16="http://schemas.microsoft.com/office/drawing/2014/main" id="{F6971051-F2C0-4C3A-8F76-65646D4BF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20" y="825649"/>
            <a:ext cx="4023360" cy="5206702"/>
          </a:xfrm>
          <a:prstGeom prst="rect">
            <a:avLst/>
          </a:prstGeom>
        </p:spPr>
      </p:pic>
      <p:pic>
        <p:nvPicPr>
          <p:cNvPr id="4" name="Picture 3" descr="Map&#10;&#10;Description automatically generated">
            <a:extLst>
              <a:ext uri="{FF2B5EF4-FFF2-40B4-BE49-F238E27FC236}">
                <a16:creationId xmlns:a16="http://schemas.microsoft.com/office/drawing/2014/main" id="{CC18F7A1-0125-48AB-9814-F058C1B94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80" y="829660"/>
            <a:ext cx="4023360" cy="5206702"/>
          </a:xfrm>
          <a:prstGeom prst="rect">
            <a:avLst/>
          </a:prstGeom>
        </p:spPr>
      </p:pic>
    </p:spTree>
    <p:extLst>
      <p:ext uri="{BB962C8B-B14F-4D97-AF65-F5344CB8AC3E}">
        <p14:creationId xmlns:p14="http://schemas.microsoft.com/office/powerpoint/2010/main" val="4016559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EA98D7E-471E-41CF-A244-3CE41BE5A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 y="825648"/>
            <a:ext cx="4023360" cy="5206701"/>
          </a:xfrm>
          <a:prstGeom prst="rect">
            <a:avLst/>
          </a:prstGeom>
        </p:spPr>
      </p:pic>
      <p:pic>
        <p:nvPicPr>
          <p:cNvPr id="4" name="Picture 3" descr="Map&#10;&#10;Description automatically generated">
            <a:extLst>
              <a:ext uri="{FF2B5EF4-FFF2-40B4-BE49-F238E27FC236}">
                <a16:creationId xmlns:a16="http://schemas.microsoft.com/office/drawing/2014/main" id="{4EE6D0AA-B5F0-47A3-A6D7-D5B020FE5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20" y="825649"/>
            <a:ext cx="4023360" cy="5206701"/>
          </a:xfrm>
          <a:prstGeom prst="rect">
            <a:avLst/>
          </a:prstGeom>
        </p:spPr>
      </p:pic>
      <p:pic>
        <p:nvPicPr>
          <p:cNvPr id="6" name="Picture 5" descr="Map&#10;&#10;Description automatically generated">
            <a:extLst>
              <a:ext uri="{FF2B5EF4-FFF2-40B4-BE49-F238E27FC236}">
                <a16:creationId xmlns:a16="http://schemas.microsoft.com/office/drawing/2014/main" id="{2AF41606-F134-4CF7-B80D-32017AFA3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80" y="825648"/>
            <a:ext cx="4023360" cy="5206701"/>
          </a:xfrm>
          <a:prstGeom prst="rect">
            <a:avLst/>
          </a:prstGeom>
        </p:spPr>
      </p:pic>
    </p:spTree>
    <p:extLst>
      <p:ext uri="{BB962C8B-B14F-4D97-AF65-F5344CB8AC3E}">
        <p14:creationId xmlns:p14="http://schemas.microsoft.com/office/powerpoint/2010/main" val="34234215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A2A8C36C-CB77-42D8-9FF3-05BC7B351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 y="850231"/>
            <a:ext cx="4023360" cy="5206701"/>
          </a:xfrm>
          <a:prstGeom prst="rect">
            <a:avLst/>
          </a:prstGeom>
        </p:spPr>
      </p:pic>
      <p:pic>
        <p:nvPicPr>
          <p:cNvPr id="3" name="Picture 2" descr="Map&#10;&#10;Description automatically generated">
            <a:extLst>
              <a:ext uri="{FF2B5EF4-FFF2-40B4-BE49-F238E27FC236}">
                <a16:creationId xmlns:a16="http://schemas.microsoft.com/office/drawing/2014/main" id="{8F940EA1-8B3B-4E64-9BC6-BB8DEE95D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20" y="825649"/>
            <a:ext cx="4023360" cy="5206701"/>
          </a:xfrm>
          <a:prstGeom prst="rect">
            <a:avLst/>
          </a:prstGeom>
        </p:spPr>
      </p:pic>
      <p:pic>
        <p:nvPicPr>
          <p:cNvPr id="4" name="Picture 3" descr="Map&#10;&#10;Description automatically generated">
            <a:extLst>
              <a:ext uri="{FF2B5EF4-FFF2-40B4-BE49-F238E27FC236}">
                <a16:creationId xmlns:a16="http://schemas.microsoft.com/office/drawing/2014/main" id="{B1C53019-2966-46A9-B730-858243AB9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80" y="850230"/>
            <a:ext cx="4023360" cy="5206702"/>
          </a:xfrm>
          <a:prstGeom prst="rect">
            <a:avLst/>
          </a:prstGeom>
        </p:spPr>
      </p:pic>
    </p:spTree>
    <p:extLst>
      <p:ext uri="{BB962C8B-B14F-4D97-AF65-F5344CB8AC3E}">
        <p14:creationId xmlns:p14="http://schemas.microsoft.com/office/powerpoint/2010/main" val="4114234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206D67E-4668-42F4-A5EB-CD1D0B237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76" y="115645"/>
            <a:ext cx="5120640" cy="6626710"/>
          </a:xfrm>
          <a:prstGeom prst="rect">
            <a:avLst/>
          </a:prstGeom>
        </p:spPr>
      </p:pic>
      <p:pic>
        <p:nvPicPr>
          <p:cNvPr id="5" name="Picture 4" descr="Map&#10;&#10;Description automatically generated">
            <a:extLst>
              <a:ext uri="{FF2B5EF4-FFF2-40B4-BE49-F238E27FC236}">
                <a16:creationId xmlns:a16="http://schemas.microsoft.com/office/drawing/2014/main" id="{93620E62-895A-48DB-9824-E2B2BFB8B9CD}"/>
              </a:ext>
            </a:extLst>
          </p:cNvPr>
          <p:cNvPicPr>
            <a:picLocks noChangeAspect="1"/>
          </p:cNvPicPr>
          <p:nvPr/>
        </p:nvPicPr>
        <p:blipFill>
          <a:blip r:embed="rId4"/>
          <a:stretch>
            <a:fillRect/>
          </a:stretch>
        </p:blipFill>
        <p:spPr>
          <a:xfrm>
            <a:off x="6338966" y="115646"/>
            <a:ext cx="5120640" cy="6626709"/>
          </a:xfrm>
          <a:prstGeom prst="rect">
            <a:avLst/>
          </a:prstGeom>
        </p:spPr>
      </p:pic>
    </p:spTree>
    <p:extLst>
      <p:ext uri="{BB962C8B-B14F-4D97-AF65-F5344CB8AC3E}">
        <p14:creationId xmlns:p14="http://schemas.microsoft.com/office/powerpoint/2010/main" val="254111659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Old Business	</a:t>
            </a: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Board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179981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2528C6-DD76-404F-ABB7-C7BFF4F2C535}"/>
              </a:ext>
            </a:extLst>
          </p:cNvPr>
          <p:cNvSpPr>
            <a:spLocks noGrp="1"/>
          </p:cNvSpPr>
          <p:nvPr>
            <p:ph type="title"/>
          </p:nvPr>
        </p:nvSpPr>
        <p:spPr>
          <a:xfrm>
            <a:off x="492369" y="516835"/>
            <a:ext cx="3494429" cy="5772840"/>
          </a:xfrm>
        </p:spPr>
        <p:txBody>
          <a:bodyPr anchor="ctr">
            <a:noAutofit/>
          </a:bodyPr>
          <a:lstStyle/>
          <a:p>
            <a:r>
              <a:rPr lang="en-US" sz="3200" b="1" dirty="0">
                <a:solidFill>
                  <a:schemeClr val="tx1"/>
                </a:solidFill>
                <a:latin typeface="Times New Roman" panose="02020603050405020304" pitchFamily="18" charset="0"/>
                <a:cs typeface="Times New Roman" panose="02020603050405020304" pitchFamily="18" charset="0"/>
              </a:rPr>
              <a:t>Education &amp; Outreach Committee Meeting</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Agenda</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(Tab 4)</a:t>
            </a: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tx1"/>
                </a:solidFill>
                <a:latin typeface="Times New Roman" panose="02020603050405020304" pitchFamily="18" charset="0"/>
                <a:cs typeface="Times New Roman" panose="02020603050405020304" pitchFamily="18" charset="0"/>
              </a:rPr>
            </a:b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January 12, 2021</a:t>
            </a: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Montgomery, AL</a:t>
            </a:r>
          </a:p>
        </p:txBody>
      </p:sp>
      <p:sp>
        <p:nvSpPr>
          <p:cNvPr id="15" name="Rectangle 1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9C9C64B-C035-4A4E-8973-719B17F6F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0044" y="6289675"/>
            <a:ext cx="385765" cy="390528"/>
          </a:xfrm>
          <a:prstGeom prst="rect">
            <a:avLst/>
          </a:prstGeom>
        </p:spPr>
      </p:pic>
      <p:graphicFrame>
        <p:nvGraphicFramePr>
          <p:cNvPr id="26" name="Text Placeholder 3">
            <a:extLst>
              <a:ext uri="{FF2B5EF4-FFF2-40B4-BE49-F238E27FC236}">
                <a16:creationId xmlns:a16="http://schemas.microsoft.com/office/drawing/2014/main" id="{639B50E3-D28E-4B02-B542-383AEDD925B8}"/>
              </a:ext>
            </a:extLst>
          </p:cNvPr>
          <p:cNvGraphicFramePr>
            <a:graphicFrameLocks noGrp="1"/>
          </p:cNvGraphicFramePr>
          <p:nvPr>
            <p:ph idx="1"/>
            <p:extLst>
              <p:ext uri="{D42A27DB-BD31-4B8C-83A1-F6EECF244321}">
                <p14:modId xmlns:p14="http://schemas.microsoft.com/office/powerpoint/2010/main" val="294327781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64848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Committee Appointments</a:t>
            </a:r>
            <a:br>
              <a:rPr lang="en-US" dirty="0">
                <a:latin typeface="Times New Roman" panose="02020603050405020304" pitchFamily="18" charset="0"/>
                <a:cs typeface="Times New Roman" panose="02020603050405020304" pitchFamily="18" charset="0"/>
              </a:rPr>
            </a:br>
            <a:r>
              <a:rPr lang="en-US" sz="2400" dirty="0">
                <a:solidFill>
                  <a:prstClr val="black">
                    <a:lumMod val="85000"/>
                    <a:lumOff val="15000"/>
                  </a:prstClr>
                </a:solidFill>
                <a:latin typeface="Times New Roman" panose="02020603050405020304" pitchFamily="18" charset="0"/>
                <a:cs typeface="Times New Roman" panose="02020603050405020304" pitchFamily="18" charset="0"/>
              </a:rPr>
              <a:t>(Tab 10)</a:t>
            </a:r>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Chairwoman Evelyn Causey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212937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graphicFrame>
        <p:nvGraphicFramePr>
          <p:cNvPr id="8" name="Table 7">
            <a:extLst>
              <a:ext uri="{FF2B5EF4-FFF2-40B4-BE49-F238E27FC236}">
                <a16:creationId xmlns:a16="http://schemas.microsoft.com/office/drawing/2014/main" id="{EC21AD7D-DB33-4876-BB37-B05DCFAE5BDF}"/>
              </a:ext>
            </a:extLst>
          </p:cNvPr>
          <p:cNvGraphicFramePr>
            <a:graphicFrameLocks noGrp="1"/>
          </p:cNvGraphicFramePr>
          <p:nvPr>
            <p:extLst>
              <p:ext uri="{D42A27DB-BD31-4B8C-83A1-F6EECF244321}">
                <p14:modId xmlns:p14="http://schemas.microsoft.com/office/powerpoint/2010/main" val="1779968310"/>
              </p:ext>
            </p:extLst>
          </p:nvPr>
        </p:nvGraphicFramePr>
        <p:xfrm>
          <a:off x="51383" y="330199"/>
          <a:ext cx="12089235" cy="5590674"/>
        </p:xfrm>
        <a:graphic>
          <a:graphicData uri="http://schemas.openxmlformats.org/drawingml/2006/table">
            <a:tbl>
              <a:tblPr/>
              <a:tblGrid>
                <a:gridCol w="2417847">
                  <a:extLst>
                    <a:ext uri="{9D8B030D-6E8A-4147-A177-3AD203B41FA5}">
                      <a16:colId xmlns:a16="http://schemas.microsoft.com/office/drawing/2014/main" val="3146634017"/>
                    </a:ext>
                  </a:extLst>
                </a:gridCol>
                <a:gridCol w="2417847">
                  <a:extLst>
                    <a:ext uri="{9D8B030D-6E8A-4147-A177-3AD203B41FA5}">
                      <a16:colId xmlns:a16="http://schemas.microsoft.com/office/drawing/2014/main" val="1599921481"/>
                    </a:ext>
                  </a:extLst>
                </a:gridCol>
                <a:gridCol w="2417847">
                  <a:extLst>
                    <a:ext uri="{9D8B030D-6E8A-4147-A177-3AD203B41FA5}">
                      <a16:colId xmlns:a16="http://schemas.microsoft.com/office/drawing/2014/main" val="3358291971"/>
                    </a:ext>
                  </a:extLst>
                </a:gridCol>
                <a:gridCol w="2417847">
                  <a:extLst>
                    <a:ext uri="{9D8B030D-6E8A-4147-A177-3AD203B41FA5}">
                      <a16:colId xmlns:a16="http://schemas.microsoft.com/office/drawing/2014/main" val="114407836"/>
                    </a:ext>
                  </a:extLst>
                </a:gridCol>
                <a:gridCol w="2417847">
                  <a:extLst>
                    <a:ext uri="{9D8B030D-6E8A-4147-A177-3AD203B41FA5}">
                      <a16:colId xmlns:a16="http://schemas.microsoft.com/office/drawing/2014/main" val="4191143759"/>
                    </a:ext>
                  </a:extLst>
                </a:gridCol>
              </a:tblGrid>
              <a:tr h="310593">
                <a:tc>
                  <a:txBody>
                    <a:bodyPr/>
                    <a:lstStyle/>
                    <a:p>
                      <a:pPr algn="l" fontAlgn="b"/>
                      <a:endParaRPr lang="en-US" sz="1400" b="1" i="0" u="none" strike="noStrike">
                        <a:solidFill>
                          <a:srgbClr val="000000"/>
                        </a:solidFill>
                        <a:effectLst/>
                        <a:latin typeface="Times New Roman" panose="02020603050405020304" pitchFamily="18" charset="0"/>
                      </a:endParaRPr>
                    </a:p>
                  </a:txBody>
                  <a:tcPr marL="9371" marR="9371" marT="937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Existing Members</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New Appointments</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Proposed Meeting Rotation</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400" b="1" i="0" u="none" strike="noStrike">
                          <a:solidFill>
                            <a:srgbClr val="000000"/>
                          </a:solidFill>
                          <a:effectLst/>
                          <a:latin typeface="Times New Roman" panose="02020603050405020304" pitchFamily="18" charset="0"/>
                        </a:rPr>
                        <a:t>Anticipated Action Items</a:t>
                      </a:r>
                    </a:p>
                  </a:txBody>
                  <a:tcPr marL="9371" marR="9371" marT="93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6784690"/>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Governance</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Tim Webb</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Wednesday afternoon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Personnel Policies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55028102"/>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Wayne Hutchins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ALEMD changes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56201115"/>
                  </a:ext>
                </a:extLst>
              </a:tr>
              <a:tr h="310593">
                <a:tc vMerge="1">
                  <a:txBody>
                    <a:bodyPr/>
                    <a:lstStyle/>
                    <a:p>
                      <a:endParaRPr lang="en-US"/>
                    </a:p>
                  </a:txBody>
                  <a:tcPr/>
                </a:tc>
                <a:tc>
                  <a:txBody>
                    <a:bodyPr/>
                    <a:lstStyle/>
                    <a:p>
                      <a:pPr algn="ctr" fontAlgn="b"/>
                      <a:r>
                        <a:rPr lang="en-US" sz="1400" b="1" i="0" u="sng" strike="noStrike">
                          <a:solidFill>
                            <a:srgbClr val="00B050"/>
                          </a:solidFill>
                          <a:effectLst/>
                          <a:latin typeface="Times New Roman" panose="02020603050405020304" pitchFamily="18" charset="0"/>
                        </a:rPr>
                        <a:t>vacancy</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ECD Certification changes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470647"/>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Education &amp; Outreach</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Fred Johnson</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Tuesday afternoon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Times New Roman" panose="02020603050405020304" pitchFamily="18" charset="0"/>
                        </a:rPr>
                        <a:t>Telecommunicator Course</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15746462"/>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Jeremy Williams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LMS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9000622"/>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Melissa Dove</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032976"/>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Finance</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Robert Smith</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Wednesday morning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Grant Cycle 5</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59973038"/>
                  </a:ext>
                </a:extLst>
              </a:tr>
              <a:tr h="310593">
                <a:tc vMerge="1">
                  <a:txBody>
                    <a:bodyPr/>
                    <a:lstStyle/>
                    <a:p>
                      <a:endParaRPr lang="en-US"/>
                    </a:p>
                  </a:txBody>
                  <a:tcPr/>
                </a:tc>
                <a:tc>
                  <a:txBody>
                    <a:bodyPr/>
                    <a:lstStyle/>
                    <a:p>
                      <a:pPr algn="ctr" fontAlgn="b"/>
                      <a:r>
                        <a:rPr lang="en-US" sz="1400" b="1" i="0" u="sng" strike="noStrike">
                          <a:solidFill>
                            <a:srgbClr val="00B050"/>
                          </a:solidFill>
                          <a:effectLst/>
                          <a:latin typeface="Times New Roman" panose="02020603050405020304" pitchFamily="18" charset="0"/>
                        </a:rPr>
                        <a:t>vacancy</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dirty="0">
                          <a:solidFill>
                            <a:srgbClr val="000000"/>
                          </a:solidFill>
                          <a:effectLst/>
                          <a:latin typeface="Times New Roman" panose="02020603050405020304" pitchFamily="18" charset="0"/>
                        </a:rPr>
                        <a:t>CPI planning</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79986270"/>
                  </a:ext>
                </a:extLst>
              </a:tr>
              <a:tr h="310593">
                <a:tc vMerge="1">
                  <a:txBody>
                    <a:bodyPr/>
                    <a:lstStyle/>
                    <a:p>
                      <a:endParaRPr lang="en-US"/>
                    </a:p>
                  </a:txBody>
                  <a:tcPr/>
                </a:tc>
                <a:tc>
                  <a:txBody>
                    <a:bodyPr/>
                    <a:lstStyle/>
                    <a:p>
                      <a:pPr algn="ctr" fontAlgn="b"/>
                      <a:r>
                        <a:rPr lang="en-US" sz="1400" b="1" i="0" u="sng" strike="noStrike">
                          <a:solidFill>
                            <a:srgbClr val="00B050"/>
                          </a:solidFill>
                          <a:effectLst/>
                          <a:latin typeface="Times New Roman" panose="02020603050405020304" pitchFamily="18" charset="0"/>
                        </a:rPr>
                        <a:t>vacancy</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9634470"/>
                  </a:ext>
                </a:extLst>
              </a:tr>
              <a:tr h="310593">
                <a:tc rowSpan="3">
                  <a:txBody>
                    <a:bodyPr/>
                    <a:lstStyle/>
                    <a:p>
                      <a:pPr algn="ctr" fontAlgn="ctr"/>
                      <a:r>
                        <a:rPr lang="en-US" sz="1400" b="1" i="0" u="none" strike="noStrike">
                          <a:solidFill>
                            <a:srgbClr val="000000"/>
                          </a:solidFill>
                          <a:effectLst/>
                          <a:latin typeface="Times New Roman" panose="02020603050405020304" pitchFamily="18" charset="0"/>
                        </a:rPr>
                        <a:t>Technical</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Alan Campbell</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US" sz="1600" b="0" i="0" u="none" strike="noStrike" dirty="0">
                          <a:solidFill>
                            <a:srgbClr val="000000"/>
                          </a:solidFill>
                          <a:effectLst/>
                          <a:latin typeface="Times New Roman" panose="02020603050405020304" pitchFamily="18" charset="0"/>
                        </a:rPr>
                        <a:t>1st Tuesday morning of even months</a:t>
                      </a:r>
                    </a:p>
                  </a:txBody>
                  <a:tcPr marL="9371" marR="9371" marT="93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imes New Roman" panose="02020603050405020304" pitchFamily="18" charset="0"/>
                        </a:rPr>
                        <a:t>GIS onboarding</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3400244"/>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Brandon Wallace</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Completion ESInet migration</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40094007"/>
                  </a:ext>
                </a:extLst>
              </a:tr>
              <a:tr h="310593">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John Nettles</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1400" b="0" i="0" u="none" strike="noStrike">
                          <a:solidFill>
                            <a:srgbClr val="000000"/>
                          </a:solidFill>
                          <a:effectLst/>
                          <a:latin typeface="Times New Roman" panose="02020603050405020304" pitchFamily="18" charset="0"/>
                        </a:rPr>
                        <a:t>Carrier conversion</a:t>
                      </a:r>
                    </a:p>
                  </a:txBody>
                  <a:tcPr marL="9371" marR="9371" marT="937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603272"/>
                  </a:ext>
                </a:extLst>
              </a:tr>
              <a:tr h="310593">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dirty="0">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66873957"/>
                  </a:ext>
                </a:extLst>
              </a:tr>
              <a:tr h="310593">
                <a:tc>
                  <a:txBody>
                    <a:bodyPr/>
                    <a:lstStyle/>
                    <a:p>
                      <a:pPr algn="l" fontAlgn="b"/>
                      <a:r>
                        <a:rPr lang="en-US" sz="1400" b="1" i="0" u="none" strike="noStrike">
                          <a:solidFill>
                            <a:srgbClr val="000000"/>
                          </a:solidFill>
                          <a:effectLst/>
                          <a:latin typeface="Times New Roman" panose="02020603050405020304" pitchFamily="18" charset="0"/>
                        </a:rPr>
                        <a:t>Officers</a:t>
                      </a:r>
                    </a:p>
                  </a:txBody>
                  <a:tcPr marL="9371" marR="9371" marT="9371" marB="0" anchor="b">
                    <a:lnL>
                      <a:noFill/>
                    </a:lnL>
                    <a:lnR>
                      <a:noFill/>
                    </a:lnR>
                    <a:lnT>
                      <a:noFill/>
                    </a:lnT>
                    <a:lnB>
                      <a:noFill/>
                    </a:lnB>
                  </a:tcPr>
                </a:tc>
                <a:tc>
                  <a:txBody>
                    <a:bodyPr/>
                    <a:lstStyle/>
                    <a:p>
                      <a:pPr algn="l" fontAlgn="b"/>
                      <a:r>
                        <a:rPr lang="en-US" sz="1400" b="1" i="0" u="none" strike="noStrike">
                          <a:solidFill>
                            <a:srgbClr val="000000"/>
                          </a:solidFill>
                          <a:effectLst/>
                          <a:latin typeface="Times New Roman" panose="02020603050405020304" pitchFamily="18" charset="0"/>
                        </a:rPr>
                        <a:t>Nominations</a:t>
                      </a:r>
                    </a:p>
                  </a:txBody>
                  <a:tcPr marL="9371" marR="9371" marT="9371"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a:noFill/>
                    </a:lnT>
                    <a:lnB>
                      <a:noFill/>
                    </a:lnB>
                  </a:tcPr>
                </a:tc>
                <a:tc>
                  <a:txBody>
                    <a:bodyPr/>
                    <a:lstStyle/>
                    <a:p>
                      <a:pPr algn="l" fontAlgn="b"/>
                      <a:endParaRPr lang="en-US" sz="1400" b="0" i="0" u="none" strike="noStrike">
                        <a:solidFill>
                          <a:srgbClr val="000000"/>
                        </a:solidFill>
                        <a:effectLst/>
                        <a:latin typeface="Times New Roman" panose="02020603050405020304" pitchFamily="18" charset="0"/>
                      </a:endParaRPr>
                    </a:p>
                  </a:txBody>
                  <a:tcPr marL="9371" marR="9371" marT="9371" marB="0" anchor="b">
                    <a:lnL>
                      <a:noFill/>
                    </a:lnL>
                    <a:lnR>
                      <a:noFill/>
                    </a:lnR>
                    <a:lnT>
                      <a:noFill/>
                    </a:lnT>
                    <a:lnB>
                      <a:noFill/>
                    </a:lnB>
                  </a:tcPr>
                </a:tc>
                <a:extLst>
                  <a:ext uri="{0D108BD9-81ED-4DB2-BD59-A6C34878D82A}">
                    <a16:rowId xmlns:a16="http://schemas.microsoft.com/office/drawing/2014/main" val="3224196397"/>
                  </a:ext>
                </a:extLst>
              </a:tr>
              <a:tr h="310593">
                <a:tc>
                  <a:txBody>
                    <a:bodyPr/>
                    <a:lstStyle/>
                    <a:p>
                      <a:pPr algn="l" fontAlgn="b"/>
                      <a:r>
                        <a:rPr lang="en-US" sz="1400" b="0" i="0" u="none" strike="noStrike">
                          <a:solidFill>
                            <a:srgbClr val="000000"/>
                          </a:solidFill>
                          <a:effectLst/>
                          <a:latin typeface="Times New Roman" panose="02020603050405020304" pitchFamily="18" charset="0"/>
                        </a:rPr>
                        <a:t>Chairwoman Evelyn Causey</a:t>
                      </a:r>
                    </a:p>
                  </a:txBody>
                  <a:tcPr marL="9371" marR="9371" marT="93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1</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3</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5</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1" i="1" u="none" strike="noStrike">
                          <a:solidFill>
                            <a:srgbClr val="000000"/>
                          </a:solidFill>
                          <a:effectLst/>
                          <a:latin typeface="Times New Roman" panose="02020603050405020304" pitchFamily="18" charset="0"/>
                        </a:rPr>
                        <a:t>District 7</a:t>
                      </a:r>
                    </a:p>
                  </a:txBody>
                  <a:tcPr marL="9371" marR="9371" marT="9371"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737952277"/>
                  </a:ext>
                </a:extLst>
              </a:tr>
              <a:tr h="310593">
                <a:tc>
                  <a:txBody>
                    <a:bodyPr/>
                    <a:lstStyle/>
                    <a:p>
                      <a:pPr algn="l" fontAlgn="b"/>
                      <a:r>
                        <a:rPr lang="en-US" sz="1400" b="0" i="0" u="none" strike="noStrike" dirty="0">
                          <a:solidFill>
                            <a:srgbClr val="000000"/>
                          </a:solidFill>
                          <a:effectLst/>
                          <a:latin typeface="Times New Roman" panose="02020603050405020304" pitchFamily="18" charset="0"/>
                        </a:rPr>
                        <a:t>Vice-Chairman Alan Campbell</a:t>
                      </a:r>
                    </a:p>
                  </a:txBody>
                  <a:tcPr marL="9371" marR="9371" marT="93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Charlie McNichol</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Melinda Shonk</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Brandon Wallace</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Greg Silas</a:t>
                      </a:r>
                    </a:p>
                  </a:txBody>
                  <a:tcPr marL="9371" marR="9371" marT="9371"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39455653"/>
                  </a:ext>
                </a:extLst>
              </a:tr>
              <a:tr h="310593">
                <a:tc>
                  <a:txBody>
                    <a:bodyPr/>
                    <a:lstStyle/>
                    <a:p>
                      <a:pPr algn="l" fontAlgn="b"/>
                      <a:r>
                        <a:rPr lang="en-US" sz="1400" b="0" i="0" u="none" strike="noStrike" dirty="0">
                          <a:solidFill>
                            <a:srgbClr val="000000"/>
                          </a:solidFill>
                          <a:effectLst/>
                          <a:latin typeface="Times New Roman" panose="02020603050405020304" pitchFamily="18" charset="0"/>
                        </a:rPr>
                        <a:t>Secretary/Treasurer Robert Smith</a:t>
                      </a:r>
                    </a:p>
                  </a:txBody>
                  <a:tcPr marL="9371" marR="9371" marT="937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Joby Smith</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Victor Kennedy</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rPr>
                        <a:t>Jeanie Pharis</a:t>
                      </a:r>
                    </a:p>
                  </a:txBody>
                  <a:tcPr marL="9371" marR="9371" marT="93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rPr>
                        <a:t>Melissa Dove</a:t>
                      </a:r>
                    </a:p>
                  </a:txBody>
                  <a:tcPr marL="9371" marR="9371" marT="9371"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84812096"/>
                  </a:ext>
                </a:extLst>
              </a:tr>
            </a:tbl>
          </a:graphicData>
        </a:graphic>
      </p:graphicFrame>
    </p:spTree>
    <p:extLst>
      <p:ext uri="{BB962C8B-B14F-4D97-AF65-F5344CB8AC3E}">
        <p14:creationId xmlns:p14="http://schemas.microsoft.com/office/powerpoint/2010/main" val="1446066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New Business	</a:t>
            </a: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Board Members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674733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Public Comments</a:t>
            </a:r>
          </a:p>
        </p:txBody>
      </p:sp>
      <p:sp>
        <p:nvSpPr>
          <p:cNvPr id="3" name="Text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Open Forum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308700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Next Board Meeting</a:t>
            </a:r>
          </a:p>
        </p:txBody>
      </p:sp>
      <p:sp>
        <p:nvSpPr>
          <p:cNvPr id="3" name="Text Placeholder 2"/>
          <p:cNvSpPr>
            <a:spLocks noGrp="1"/>
          </p:cNvSpPr>
          <p:nvPr>
            <p:ph type="body" idx="1"/>
          </p:nvPr>
        </p:nvSpPr>
        <p:spPr/>
        <p:txBody>
          <a:bodyPr>
            <a:normAutofit fontScale="47500" lnSpcReduction="20000"/>
          </a:bodyPr>
          <a:lstStyle/>
          <a:p>
            <a:r>
              <a:rPr lang="en-US" dirty="0">
                <a:latin typeface="Times New Roman" panose="02020603050405020304" pitchFamily="18" charset="0"/>
                <a:cs typeface="Times New Roman" panose="02020603050405020304" pitchFamily="18" charset="0"/>
              </a:rPr>
              <a:t>March 17, 2021</a:t>
            </a:r>
          </a:p>
          <a:p>
            <a:r>
              <a:rPr lang="en-US" dirty="0">
                <a:latin typeface="Times New Roman" panose="02020603050405020304" pitchFamily="18" charset="0"/>
                <a:cs typeface="Times New Roman" panose="02020603050405020304" pitchFamily="18" charset="0"/>
              </a:rPr>
              <a:t>10AM</a:t>
            </a:r>
          </a:p>
          <a:p>
            <a:r>
              <a:rPr lang="en-US" dirty="0">
                <a:latin typeface="Times New Roman" panose="02020603050405020304" pitchFamily="18" charset="0"/>
                <a:cs typeface="Times New Roman" panose="02020603050405020304" pitchFamily="18" charset="0"/>
              </a:rPr>
              <a:t>TBD</a:t>
            </a:r>
          </a:p>
          <a:p>
            <a:r>
              <a:rPr lang="en-US" dirty="0">
                <a:latin typeface="Times New Roman" panose="02020603050405020304" pitchFamily="18" charset="0"/>
                <a:cs typeface="Times New Roman" panose="02020603050405020304" pitchFamily="18" charset="0"/>
              </a:rPr>
              <a:t>Montgomery, 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1085151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Adjournment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2159007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42" y="731519"/>
            <a:ext cx="3829874" cy="5618118"/>
          </a:xfrm>
        </p:spPr>
        <p:txBody>
          <a:bodyPr>
            <a:normAutofit fontScale="90000"/>
          </a:bodyPr>
          <a:lstStyle/>
          <a:p>
            <a:pPr marL="0" marR="0" algn="ctr">
              <a:spcBef>
                <a:spcPts val="0"/>
              </a:spcBef>
              <a:spcAft>
                <a:spcPts val="0"/>
              </a:spcAft>
            </a:pP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Contract Negotiation</a:t>
            </a:r>
            <a:b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Points</a:t>
            </a:r>
            <a:b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__________</a:t>
            </a:r>
            <a:b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b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Recommendation from Committee to Board:</a:t>
            </a:r>
            <a:br>
              <a:rPr lang="en-US" sz="440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endPar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4593" y="6349637"/>
            <a:ext cx="385765" cy="390528"/>
          </a:xfrm>
          <a:prstGeom prst="rect">
            <a:avLst/>
          </a:prstGeom>
        </p:spPr>
      </p:pic>
      <p:sp>
        <p:nvSpPr>
          <p:cNvPr id="3" name="Content Placeholder 2">
            <a:extLst>
              <a:ext uri="{FF2B5EF4-FFF2-40B4-BE49-F238E27FC236}">
                <a16:creationId xmlns:a16="http://schemas.microsoft.com/office/drawing/2014/main" id="{0FFFDAE3-4E0A-4CAB-AD9E-C8C322BBF78D}"/>
              </a:ext>
            </a:extLst>
          </p:cNvPr>
          <p:cNvSpPr>
            <a:spLocks noGrp="1"/>
          </p:cNvSpPr>
          <p:nvPr>
            <p:ph idx="1"/>
          </p:nvPr>
        </p:nvSpPr>
        <p:spPr>
          <a:xfrm>
            <a:off x="4800600" y="731519"/>
            <a:ext cx="6492240" cy="5385501"/>
          </a:xfrm>
        </p:spPr>
        <p:txBody>
          <a:bodyPr>
            <a:normAutofit/>
          </a:bodyPr>
          <a:lstStyle/>
          <a:p>
            <a:pPr>
              <a:buFont typeface="Wingdings" panose="05000000000000000000" pitchFamily="2" charset="2"/>
              <a:buChar char="v"/>
            </a:pPr>
            <a:r>
              <a:rPr lang="en-US">
                <a:latin typeface="Times New Roman" panose="02020603050405020304" pitchFamily="18" charset="0"/>
                <a:cs typeface="Times New Roman" panose="02020603050405020304" pitchFamily="18" charset="0"/>
              </a:rPr>
              <a:t>Intellection property of Virtual Academy</a:t>
            </a:r>
          </a:p>
          <a:p>
            <a:pPr>
              <a:buFont typeface="Wingdings" panose="05000000000000000000" pitchFamily="2" charset="2"/>
              <a:buChar char="v"/>
            </a:pPr>
            <a:r>
              <a:rPr lang="en-US">
                <a:latin typeface="Times New Roman" panose="02020603050405020304" pitchFamily="18" charset="0"/>
                <a:cs typeface="Times New Roman" panose="02020603050405020304" pitchFamily="18" charset="0"/>
              </a:rPr>
              <a:t>Transition of current ECD customers of Virtual Academy to the Board’s Contract</a:t>
            </a:r>
          </a:p>
          <a:p>
            <a:pPr>
              <a:buFont typeface="Wingdings" panose="05000000000000000000" pitchFamily="2" charset="2"/>
              <a:buChar char="v"/>
            </a:pPr>
            <a:r>
              <a:rPr lang="en-US">
                <a:latin typeface="Times New Roman" panose="02020603050405020304" pitchFamily="18" charset="0"/>
                <a:cs typeface="Times New Roman" panose="02020603050405020304" pitchFamily="18" charset="0"/>
              </a:rPr>
              <a:t>Appendices outlining the scope of work for the contract and final pricing for all TCs in AL</a:t>
            </a:r>
          </a:p>
          <a:p>
            <a:pPr marL="0" indent="0">
              <a:buNone/>
            </a:pPr>
            <a:r>
              <a:rPr lang="en-US">
                <a:latin typeface="Times New Roman" panose="02020603050405020304" pitchFamily="18" charset="0"/>
                <a:cs typeface="Times New Roman" panose="02020603050405020304" pitchFamily="18" charset="0"/>
              </a:rPr>
              <a:t>___________________________________________________</a:t>
            </a:r>
          </a:p>
          <a:p>
            <a:pPr marL="0" indent="0">
              <a:buNone/>
            </a:pPr>
            <a:endParaRPr lang="en-US" sz="2800" b="1">
              <a:latin typeface="Times New Roman" panose="02020603050405020304" pitchFamily="18" charset="0"/>
              <a:cs typeface="Times New Roman" panose="02020603050405020304" pitchFamily="18" charset="0"/>
            </a:endParaRPr>
          </a:p>
          <a:p>
            <a:pPr marL="0" indent="0">
              <a:buNone/>
            </a:pPr>
            <a:r>
              <a:rPr lang="en-US" sz="2800">
                <a:latin typeface="Times New Roman" panose="02020603050405020304" pitchFamily="18" charset="0"/>
                <a:cs typeface="Times New Roman" panose="02020603050405020304" pitchFamily="18" charset="0"/>
              </a:rPr>
              <a:t>Authorize staff to submit the presented contract to the Governor’s Office for approval and begin preparation for the implementation of the Virtual Academy Learning Management System to all 9-1-1 personnel in Alabama.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757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Staff Reports</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(Tabs 5-9)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4852" y="5920873"/>
            <a:ext cx="385765" cy="390528"/>
          </a:xfrm>
          <a:prstGeom prst="rect">
            <a:avLst/>
          </a:prstGeom>
        </p:spPr>
      </p:pic>
    </p:spTree>
    <p:extLst>
      <p:ext uri="{BB962C8B-B14F-4D97-AF65-F5344CB8AC3E}">
        <p14:creationId xmlns:p14="http://schemas.microsoft.com/office/powerpoint/2010/main" val="121524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Custom 1">
      <a:dk1>
        <a:sysClr val="windowText" lastClr="000000"/>
      </a:dk1>
      <a:lt1>
        <a:sysClr val="window" lastClr="FFFFFF"/>
      </a:lt1>
      <a:dk2>
        <a:srgbClr val="17406D"/>
      </a:dk2>
      <a:lt2>
        <a:srgbClr val="DBEFF9"/>
      </a:lt2>
      <a:accent1>
        <a:srgbClr val="FFFFFF"/>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ll Times New Roman">
      <a:majorFont>
        <a:latin typeface="Times New Roman"/>
        <a:ea typeface=""/>
        <a:cs typeface=""/>
      </a:majorFont>
      <a:minorFont>
        <a:latin typeface="Times New Roman"/>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770</TotalTime>
  <Words>3244</Words>
  <Application>Microsoft Office PowerPoint</Application>
  <PresentationFormat>Widescreen</PresentationFormat>
  <Paragraphs>650</Paragraphs>
  <Slides>75</Slides>
  <Notes>75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75</vt:i4>
      </vt:variant>
    </vt:vector>
  </HeadingPairs>
  <TitlesOfParts>
    <vt:vector size="91" baseType="lpstr">
      <vt:lpstr>Arial</vt:lpstr>
      <vt:lpstr>Calibri</vt:lpstr>
      <vt:lpstr>Calibri Light</vt:lpstr>
      <vt:lpstr>Copperplate Gothic Bold</vt:lpstr>
      <vt:lpstr>Georgia</vt:lpstr>
      <vt:lpstr>Gotham</vt:lpstr>
      <vt:lpstr>Gotham Bold</vt:lpstr>
      <vt:lpstr>Symbol</vt:lpstr>
      <vt:lpstr>Times New Roman</vt:lpstr>
      <vt:lpstr>Wingdings</vt:lpstr>
      <vt:lpstr>Retrospect</vt:lpstr>
      <vt:lpstr>Retrospect</vt:lpstr>
      <vt:lpstr>Office Theme</vt:lpstr>
      <vt:lpstr>2_Office Theme</vt:lpstr>
      <vt:lpstr>1_Office Theme</vt:lpstr>
      <vt:lpstr>2_Retrospect</vt:lpstr>
      <vt:lpstr>PowerPoint Presentation</vt:lpstr>
      <vt:lpstr>January 20, 2021 Board Meeting Doubletree Hotel Montgomery, AL</vt:lpstr>
      <vt:lpstr>Agenda</vt:lpstr>
      <vt:lpstr>Committee Reports (Tabs 3-4)</vt:lpstr>
      <vt:lpstr>Technical Committee Meeting Agenda (Tab 3)       January 12, 2021 Pelham, AL</vt:lpstr>
      <vt:lpstr>Districts not yet on ANGEN __________    Recommendations from Committee to Board: </vt:lpstr>
      <vt:lpstr>Education &amp; Outreach Committee Meeting Agenda (Tab 4)      January 12, 2021 Montgomery, AL</vt:lpstr>
      <vt:lpstr>Contract Negotiation Points __________    Recommendation from Committee to Board: </vt:lpstr>
      <vt:lpstr>Staff Reports (Tabs 5-9)</vt:lpstr>
      <vt:lpstr>Director’s Report (Tab 5)</vt:lpstr>
      <vt:lpstr>Updates and Considerations</vt:lpstr>
      <vt:lpstr>Proposed Amendments to Admin. Rule  585-X-2-.08</vt:lpstr>
      <vt:lpstr>PowerPoint Presentation</vt:lpstr>
      <vt:lpstr>PowerPoint Presentation</vt:lpstr>
      <vt:lpstr>Director’s Report – FY2020 Cost Recovery Recap </vt:lpstr>
      <vt:lpstr>Director’s Report – FY2021 Cost Recovery Plan Request </vt:lpstr>
      <vt:lpstr>Updates and Considerations</vt:lpstr>
      <vt:lpstr>Recent, Ongoing, and Upcoming Deadlines/Activities</vt:lpstr>
      <vt:lpstr>Financial Report December 31, 2020 YTD  </vt:lpstr>
      <vt:lpstr>PowerPoint Presentation</vt:lpstr>
      <vt:lpstr>PowerPoint Presentation</vt:lpstr>
      <vt:lpstr>PowerPoint Presentation</vt:lpstr>
      <vt:lpstr>PowerPoint Presentation</vt:lpstr>
      <vt:lpstr>Legal Report (Tab 7)</vt:lpstr>
      <vt:lpstr>Legal Report</vt:lpstr>
      <vt:lpstr>ANGEN Report (Tab 8)</vt:lpstr>
      <vt:lpstr>PowerPoint Presentation</vt:lpstr>
      <vt:lpstr>Past Months’ Activity</vt:lpstr>
      <vt:lpstr>Action Items</vt:lpstr>
      <vt:lpstr>Independent Validation and Verification (ANGEN IVV)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GIS Report (Tab 9)</vt:lpstr>
      <vt:lpstr>PowerPoint Presentation</vt:lpstr>
      <vt:lpstr>PowerPoint Presentation</vt:lpstr>
      <vt:lpstr>PowerPoint Presentation</vt:lpstr>
      <vt:lpstr>PowerPoint Presentation</vt:lpstr>
      <vt:lpstr>PowerPoint Presentation</vt:lpstr>
      <vt:lpstr>Old Business </vt:lpstr>
      <vt:lpstr>Committee Appointments (Tab 10)</vt:lpstr>
      <vt:lpstr>PowerPoint Presentation</vt:lpstr>
      <vt:lpstr>New Business </vt:lpstr>
      <vt:lpstr>Public Comments</vt:lpstr>
      <vt:lpstr>Next Board Meeting</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leah@al911board1.onmicrosoft.com</dc:creator>
  <cp:lastModifiedBy>leah@al911board1.onmicrosoft.com</cp:lastModifiedBy>
  <cp:revision>27</cp:revision>
  <cp:lastPrinted>2021-01-20T13:33:22Z</cp:lastPrinted>
  <dcterms:created xsi:type="dcterms:W3CDTF">2021-01-19T01:51:25Z</dcterms:created>
  <dcterms:modified xsi:type="dcterms:W3CDTF">2021-01-20T13:38:40Z</dcterms:modified>
</cp:coreProperties>
</file>