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6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1.jpg" ContentType="image/jp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media/audio1.wav" ContentType="audio/wav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  <p:sldMasterId id="2147483703" r:id="rId3"/>
    <p:sldMasterId id="2147483715" r:id="rId4"/>
    <p:sldMasterId id="2147483721" r:id="rId5"/>
    <p:sldMasterId id="2147483737" r:id="rId6"/>
  </p:sldMasterIdLst>
  <p:notesMasterIdLst>
    <p:notesMasterId r:id="rId49"/>
  </p:notesMasterIdLst>
  <p:sldIdLst>
    <p:sldId id="586" r:id="rId7"/>
    <p:sldId id="567" r:id="rId8"/>
    <p:sldId id="324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679" r:id="rId20"/>
    <p:sldId id="288" r:id="rId21"/>
    <p:sldId id="289" r:id="rId22"/>
    <p:sldId id="290" r:id="rId23"/>
    <p:sldId id="293" r:id="rId24"/>
    <p:sldId id="292" r:id="rId25"/>
    <p:sldId id="294" r:id="rId26"/>
    <p:sldId id="297" r:id="rId27"/>
    <p:sldId id="663" r:id="rId28"/>
    <p:sldId id="678" r:id="rId29"/>
    <p:sldId id="301" r:id="rId30"/>
    <p:sldId id="677" r:id="rId31"/>
    <p:sldId id="334" r:id="rId32"/>
    <p:sldId id="337" r:id="rId33"/>
    <p:sldId id="310" r:id="rId34"/>
    <p:sldId id="671" r:id="rId35"/>
    <p:sldId id="313" r:id="rId36"/>
    <p:sldId id="672" r:id="rId37"/>
    <p:sldId id="311" r:id="rId38"/>
    <p:sldId id="312" r:id="rId39"/>
    <p:sldId id="314" r:id="rId40"/>
    <p:sldId id="315" r:id="rId41"/>
    <p:sldId id="317" r:id="rId42"/>
    <p:sldId id="318" r:id="rId43"/>
    <p:sldId id="680" r:id="rId44"/>
    <p:sldId id="673" r:id="rId45"/>
    <p:sldId id="328" r:id="rId46"/>
    <p:sldId id="597" r:id="rId47"/>
    <p:sldId id="584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9C2753-E941-44CD-A73D-6A55A9B20574}" type="doc">
      <dgm:prSet loTypeId="urn:microsoft.com/office/officeart/2009/3/layout/IncreasingArrowsProcess" loCatId="process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148F3D3B-3AA1-40AD-9DC1-9FF9A3FA2B49}">
      <dgm:prSet phldrT="[Text]"/>
      <dgm:spPr/>
      <dgm:t>
        <a:bodyPr/>
        <a:lstStyle/>
        <a:p>
          <a:r>
            <a:rPr lang="en-US" dirty="0"/>
            <a:t>1. Initial Notification of New Alarm Event</a:t>
          </a:r>
        </a:p>
      </dgm:t>
    </dgm:pt>
    <dgm:pt modelId="{DB4494D7-DBC3-46F3-8704-16F71B59CD6A}" type="parTrans" cxnId="{68848E66-CB9E-4051-B189-DF1059FF6B8C}">
      <dgm:prSet/>
      <dgm:spPr/>
      <dgm:t>
        <a:bodyPr/>
        <a:lstStyle/>
        <a:p>
          <a:endParaRPr lang="en-US"/>
        </a:p>
      </dgm:t>
    </dgm:pt>
    <dgm:pt modelId="{73A2DCCB-84E3-4BE2-8A42-EE2C0CCE41F0}" type="sibTrans" cxnId="{68848E66-CB9E-4051-B189-DF1059FF6B8C}">
      <dgm:prSet/>
      <dgm:spPr/>
      <dgm:t>
        <a:bodyPr/>
        <a:lstStyle/>
        <a:p>
          <a:endParaRPr lang="en-US"/>
        </a:p>
      </dgm:t>
    </dgm:pt>
    <dgm:pt modelId="{A3323FBD-5784-4EB7-8729-B97CC5F0F74B}">
      <dgm:prSet phldrT="[Text]"/>
      <dgm:spPr/>
      <dgm:t>
        <a:bodyPr/>
        <a:lstStyle/>
        <a:p>
          <a:r>
            <a:rPr lang="en-US" dirty="0">
              <a:latin typeface="Arial Narrow" panose="020B0606020202030204" pitchFamily="34" charset="0"/>
            </a:rPr>
            <a:t>Monitoring Center initiates notification of new alarm event</a:t>
          </a:r>
          <a:endParaRPr lang="en-US" dirty="0"/>
        </a:p>
      </dgm:t>
    </dgm:pt>
    <dgm:pt modelId="{24B5D364-2347-41F6-8B59-14356BBD8955}" type="parTrans" cxnId="{16A5EC83-7242-4993-B56C-D0D8FF4ED5BC}">
      <dgm:prSet/>
      <dgm:spPr/>
      <dgm:t>
        <a:bodyPr/>
        <a:lstStyle/>
        <a:p>
          <a:endParaRPr lang="en-US"/>
        </a:p>
      </dgm:t>
    </dgm:pt>
    <dgm:pt modelId="{AFAF8570-7908-41CD-AEB5-BAB1157BC9BE}" type="sibTrans" cxnId="{16A5EC83-7242-4993-B56C-D0D8FF4ED5BC}">
      <dgm:prSet/>
      <dgm:spPr/>
      <dgm:t>
        <a:bodyPr/>
        <a:lstStyle/>
        <a:p>
          <a:endParaRPr lang="en-US"/>
        </a:p>
      </dgm:t>
    </dgm:pt>
    <dgm:pt modelId="{01E3929C-D086-47CA-A1E0-7DD5D8BF9FE7}">
      <dgm:prSet phldrT="[Text]"/>
      <dgm:spPr/>
      <dgm:t>
        <a:bodyPr/>
        <a:lstStyle/>
        <a:p>
          <a:r>
            <a:rPr lang="en-US" dirty="0"/>
            <a:t>2. PSAP Response and Acknowledgement</a:t>
          </a:r>
        </a:p>
      </dgm:t>
    </dgm:pt>
    <dgm:pt modelId="{6B5E5F9D-A4B9-46A6-8CAC-DED778B88783}" type="parTrans" cxnId="{317D5920-46DA-4300-B075-BEF0A9E61057}">
      <dgm:prSet/>
      <dgm:spPr/>
      <dgm:t>
        <a:bodyPr/>
        <a:lstStyle/>
        <a:p>
          <a:endParaRPr lang="en-US"/>
        </a:p>
      </dgm:t>
    </dgm:pt>
    <dgm:pt modelId="{50796D84-9A42-4A0C-994C-73FBEEF74D93}" type="sibTrans" cxnId="{317D5920-46DA-4300-B075-BEF0A9E61057}">
      <dgm:prSet/>
      <dgm:spPr/>
      <dgm:t>
        <a:bodyPr/>
        <a:lstStyle/>
        <a:p>
          <a:endParaRPr lang="en-US"/>
        </a:p>
      </dgm:t>
    </dgm:pt>
    <dgm:pt modelId="{9BA7891E-119D-418E-B627-9E8DEB05F9BB}">
      <dgm:prSet phldrT="[Text]"/>
      <dgm:spPr/>
      <dgm:t>
        <a:bodyPr/>
        <a:lstStyle/>
        <a:p>
          <a:r>
            <a:rPr lang="en-US" dirty="0">
              <a:latin typeface="Arial Narrow" panose="020B0606020202030204" pitchFamily="34" charset="0"/>
            </a:rPr>
            <a:t>Acknowledgement by ECC that notification is Accepted or Rejected</a:t>
          </a:r>
        </a:p>
      </dgm:t>
    </dgm:pt>
    <dgm:pt modelId="{93ED8404-F4CE-4972-A124-1D1E8570947E}" type="parTrans" cxnId="{08A1C578-0D74-47A7-9181-707EA1B11FD5}">
      <dgm:prSet/>
      <dgm:spPr/>
      <dgm:t>
        <a:bodyPr/>
        <a:lstStyle/>
        <a:p>
          <a:endParaRPr lang="en-US"/>
        </a:p>
      </dgm:t>
    </dgm:pt>
    <dgm:pt modelId="{A5B82F6A-0D93-4F19-9226-26F127F36873}" type="sibTrans" cxnId="{08A1C578-0D74-47A7-9181-707EA1B11FD5}">
      <dgm:prSet/>
      <dgm:spPr/>
      <dgm:t>
        <a:bodyPr/>
        <a:lstStyle/>
        <a:p>
          <a:endParaRPr lang="en-US"/>
        </a:p>
      </dgm:t>
    </dgm:pt>
    <dgm:pt modelId="{D9B87E5E-E016-4E83-9AFD-27CB098A0D22}">
      <dgm:prSet phldrT="[Text]"/>
      <dgm:spPr/>
      <dgm:t>
        <a:bodyPr/>
        <a:lstStyle/>
        <a:p>
          <a:r>
            <a:rPr lang="en-US" dirty="0"/>
            <a:t>3. Bi-directional Status &amp; </a:t>
          </a:r>
        </a:p>
        <a:p>
          <a:r>
            <a:rPr lang="en-US" dirty="0"/>
            <a:t>Response Updates</a:t>
          </a:r>
        </a:p>
      </dgm:t>
    </dgm:pt>
    <dgm:pt modelId="{2D02F636-B7FD-4A61-B009-F95DB177E932}" type="parTrans" cxnId="{CA8FC591-15A9-49EA-9D39-4CABEC1FF13A}">
      <dgm:prSet/>
      <dgm:spPr/>
      <dgm:t>
        <a:bodyPr/>
        <a:lstStyle/>
        <a:p>
          <a:endParaRPr lang="en-US"/>
        </a:p>
      </dgm:t>
    </dgm:pt>
    <dgm:pt modelId="{B1A11C18-B242-460E-8CD5-2778A273B4DE}" type="sibTrans" cxnId="{CA8FC591-15A9-49EA-9D39-4CABEC1FF13A}">
      <dgm:prSet/>
      <dgm:spPr/>
      <dgm:t>
        <a:bodyPr/>
        <a:lstStyle/>
        <a:p>
          <a:endParaRPr lang="en-US"/>
        </a:p>
      </dgm:t>
    </dgm:pt>
    <dgm:pt modelId="{6FFF92E5-767C-453D-BB58-A3B505AB4127}">
      <dgm:prSet phldrT="[Text]"/>
      <dgm:spPr/>
      <dgm:t>
        <a:bodyPr/>
        <a:lstStyle/>
        <a:p>
          <a:r>
            <a:rPr lang="en-US" dirty="0">
              <a:latin typeface="Arial Narrow" panose="020B0606020202030204" pitchFamily="34" charset="0"/>
            </a:rPr>
            <a:t>Updates from Alarm Company</a:t>
          </a:r>
        </a:p>
      </dgm:t>
    </dgm:pt>
    <dgm:pt modelId="{8C95BCD0-8F40-459F-8722-FF4F519B7537}" type="parTrans" cxnId="{3D5D1D84-C2CE-4857-A036-F13BB27BD0B4}">
      <dgm:prSet/>
      <dgm:spPr/>
      <dgm:t>
        <a:bodyPr/>
        <a:lstStyle/>
        <a:p>
          <a:endParaRPr lang="en-US"/>
        </a:p>
      </dgm:t>
    </dgm:pt>
    <dgm:pt modelId="{3CEBBAE4-C927-4BC7-ADAF-2A3044FDAEDB}" type="sibTrans" cxnId="{3D5D1D84-C2CE-4857-A036-F13BB27BD0B4}">
      <dgm:prSet/>
      <dgm:spPr/>
      <dgm:t>
        <a:bodyPr/>
        <a:lstStyle/>
        <a:p>
          <a:endParaRPr lang="en-US"/>
        </a:p>
      </dgm:t>
    </dgm:pt>
    <dgm:pt modelId="{5F7E2752-39AB-4E95-97A0-F1CD94F2A2CE}">
      <dgm:prSet/>
      <dgm:spPr/>
      <dgm:t>
        <a:bodyPr/>
        <a:lstStyle/>
        <a:p>
          <a:r>
            <a:rPr lang="en-US" dirty="0">
              <a:latin typeface="Arial Narrow" panose="020B0606020202030204" pitchFamily="34" charset="0"/>
            </a:rPr>
            <a:t>Monitoring Center incident number sent to ECC</a:t>
          </a:r>
        </a:p>
      </dgm:t>
    </dgm:pt>
    <dgm:pt modelId="{ECAC42B8-AB34-4E8B-9F7E-7B48D2547E1E}" type="parTrans" cxnId="{5C8F4EFC-E08E-4229-80EE-CF0F9421809B}">
      <dgm:prSet/>
      <dgm:spPr/>
      <dgm:t>
        <a:bodyPr/>
        <a:lstStyle/>
        <a:p>
          <a:endParaRPr lang="en-US"/>
        </a:p>
      </dgm:t>
    </dgm:pt>
    <dgm:pt modelId="{FD2A48A3-C05B-4621-BB20-4502B3700E99}" type="sibTrans" cxnId="{5C8F4EFC-E08E-4229-80EE-CF0F9421809B}">
      <dgm:prSet/>
      <dgm:spPr/>
      <dgm:t>
        <a:bodyPr/>
        <a:lstStyle/>
        <a:p>
          <a:endParaRPr lang="en-US"/>
        </a:p>
      </dgm:t>
    </dgm:pt>
    <dgm:pt modelId="{96F8B659-9101-4429-9541-CB3A5A8A628B}">
      <dgm:prSet/>
      <dgm:spPr/>
      <dgm:t>
        <a:bodyPr/>
        <a:lstStyle/>
        <a:p>
          <a:r>
            <a:rPr lang="en-US" dirty="0">
              <a:latin typeface="Arial Narrow" panose="020B0606020202030204" pitchFamily="34" charset="0"/>
            </a:rPr>
            <a:t>ECC Incident Number Returned to Alarm Company</a:t>
          </a:r>
        </a:p>
      </dgm:t>
    </dgm:pt>
    <dgm:pt modelId="{EF19213D-92E6-4E8D-8417-B1906A2660D3}" type="parTrans" cxnId="{170CA4EF-72C4-45E2-B478-CC34F0BDA273}">
      <dgm:prSet/>
      <dgm:spPr/>
      <dgm:t>
        <a:bodyPr/>
        <a:lstStyle/>
        <a:p>
          <a:endParaRPr lang="en-US"/>
        </a:p>
      </dgm:t>
    </dgm:pt>
    <dgm:pt modelId="{A91D651E-8C09-4F54-B59B-843AAE9E99A0}" type="sibTrans" cxnId="{170CA4EF-72C4-45E2-B478-CC34F0BDA273}">
      <dgm:prSet/>
      <dgm:spPr/>
      <dgm:t>
        <a:bodyPr/>
        <a:lstStyle/>
        <a:p>
          <a:endParaRPr lang="en-US"/>
        </a:p>
      </dgm:t>
    </dgm:pt>
    <dgm:pt modelId="{B3F0FA07-3FAE-4F1A-97BD-6112059B88E2}">
      <dgm:prSet/>
      <dgm:spPr/>
      <dgm:t>
        <a:bodyPr/>
        <a:lstStyle/>
        <a:p>
          <a:r>
            <a:rPr lang="en-US" dirty="0">
              <a:latin typeface="Arial Narrow" panose="020B0606020202030204" pitchFamily="34" charset="0"/>
            </a:rPr>
            <a:t>Key-holder information</a:t>
          </a:r>
        </a:p>
      </dgm:t>
    </dgm:pt>
    <dgm:pt modelId="{16D2792C-520D-4A68-B9B7-169A796BFF44}" type="parTrans" cxnId="{12267ECE-527F-49CA-B57F-92733CDF3583}">
      <dgm:prSet/>
      <dgm:spPr/>
      <dgm:t>
        <a:bodyPr/>
        <a:lstStyle/>
        <a:p>
          <a:endParaRPr lang="en-US"/>
        </a:p>
      </dgm:t>
    </dgm:pt>
    <dgm:pt modelId="{93B52A8C-E328-408A-A5C7-84A4DBBA2356}" type="sibTrans" cxnId="{12267ECE-527F-49CA-B57F-92733CDF3583}">
      <dgm:prSet/>
      <dgm:spPr/>
      <dgm:t>
        <a:bodyPr/>
        <a:lstStyle/>
        <a:p>
          <a:endParaRPr lang="en-US"/>
        </a:p>
      </dgm:t>
    </dgm:pt>
    <dgm:pt modelId="{F555519C-FA16-471A-849F-90457FC346A1}">
      <dgm:prSet/>
      <dgm:spPr/>
      <dgm:t>
        <a:bodyPr/>
        <a:lstStyle/>
        <a:p>
          <a:r>
            <a:rPr lang="en-US" dirty="0">
              <a:latin typeface="Arial Narrow" panose="020B0606020202030204" pitchFamily="34" charset="0"/>
            </a:rPr>
            <a:t>Request to cancel dispatch</a:t>
          </a:r>
        </a:p>
      </dgm:t>
    </dgm:pt>
    <dgm:pt modelId="{185A8359-7CF5-4B56-96B5-D444127F2D95}" type="parTrans" cxnId="{191202C2-B928-4EDE-BFDE-2996118AE889}">
      <dgm:prSet/>
      <dgm:spPr/>
      <dgm:t>
        <a:bodyPr/>
        <a:lstStyle/>
        <a:p>
          <a:endParaRPr lang="en-US"/>
        </a:p>
      </dgm:t>
    </dgm:pt>
    <dgm:pt modelId="{32767D82-21B2-461B-9C88-2A607A93D2AD}" type="sibTrans" cxnId="{191202C2-B928-4EDE-BFDE-2996118AE889}">
      <dgm:prSet/>
      <dgm:spPr/>
      <dgm:t>
        <a:bodyPr/>
        <a:lstStyle/>
        <a:p>
          <a:endParaRPr lang="en-US"/>
        </a:p>
      </dgm:t>
    </dgm:pt>
    <dgm:pt modelId="{57483A60-EFBF-4FC4-ADB0-0003236E8013}">
      <dgm:prSet/>
      <dgm:spPr/>
      <dgm:t>
        <a:bodyPr/>
        <a:lstStyle/>
        <a:p>
          <a:r>
            <a:rPr lang="en-US" dirty="0">
              <a:latin typeface="Arial Narrow" panose="020B0606020202030204" pitchFamily="34" charset="0"/>
            </a:rPr>
            <a:t>Response to ECC questions</a:t>
          </a:r>
        </a:p>
      </dgm:t>
    </dgm:pt>
    <dgm:pt modelId="{C4245C49-7D83-4708-A410-B7294767BB9E}" type="parTrans" cxnId="{22AD6AF4-15EA-4DC9-8CC5-9EB113A01B07}">
      <dgm:prSet/>
      <dgm:spPr/>
      <dgm:t>
        <a:bodyPr/>
        <a:lstStyle/>
        <a:p>
          <a:endParaRPr lang="en-US"/>
        </a:p>
      </dgm:t>
    </dgm:pt>
    <dgm:pt modelId="{2DAA41EF-EC5A-4B7F-9E0C-8FF9F7496590}" type="sibTrans" cxnId="{22AD6AF4-15EA-4DC9-8CC5-9EB113A01B07}">
      <dgm:prSet/>
      <dgm:spPr/>
      <dgm:t>
        <a:bodyPr/>
        <a:lstStyle/>
        <a:p>
          <a:endParaRPr lang="en-US"/>
        </a:p>
      </dgm:t>
    </dgm:pt>
    <dgm:pt modelId="{2549FAEF-3936-46A6-9F4B-DDCB7E352B6E}">
      <dgm:prSet/>
      <dgm:spPr/>
      <dgm:t>
        <a:bodyPr/>
        <a:lstStyle/>
        <a:p>
          <a:r>
            <a:rPr lang="en-US" dirty="0">
              <a:latin typeface="Arial Narrow" panose="020B0606020202030204" pitchFamily="34" charset="0"/>
              <a:ea typeface="+mn-ea"/>
              <a:cs typeface="Arial" pitchFamily="34" charset="0"/>
            </a:rPr>
            <a:t>Updates from the ECC</a:t>
          </a:r>
          <a:endParaRPr lang="en-US" dirty="0">
            <a:latin typeface="Arial Narrow" panose="020B0606020202030204" pitchFamily="34" charset="0"/>
          </a:endParaRPr>
        </a:p>
      </dgm:t>
    </dgm:pt>
    <dgm:pt modelId="{D691D51B-74DB-4218-B1DA-EB017D8F976B}" type="parTrans" cxnId="{A611241C-38D7-402A-9292-5E74E7F2B307}">
      <dgm:prSet/>
      <dgm:spPr/>
      <dgm:t>
        <a:bodyPr/>
        <a:lstStyle/>
        <a:p>
          <a:endParaRPr lang="en-US"/>
        </a:p>
      </dgm:t>
    </dgm:pt>
    <dgm:pt modelId="{30583F25-7614-44C0-A184-2175D748F7AA}" type="sibTrans" cxnId="{A611241C-38D7-402A-9292-5E74E7F2B307}">
      <dgm:prSet/>
      <dgm:spPr/>
      <dgm:t>
        <a:bodyPr/>
        <a:lstStyle/>
        <a:p>
          <a:endParaRPr lang="en-US"/>
        </a:p>
      </dgm:t>
    </dgm:pt>
    <dgm:pt modelId="{5A7BF19A-6917-43DE-9336-0019AE1FFAFC}">
      <dgm:prSet/>
      <dgm:spPr/>
      <dgm:t>
        <a:bodyPr/>
        <a:lstStyle/>
        <a:p>
          <a:endParaRPr lang="en-US" dirty="0">
            <a:latin typeface="Arial Narrow" panose="020B0606020202030204" pitchFamily="34" charset="0"/>
          </a:endParaRPr>
        </a:p>
      </dgm:t>
    </dgm:pt>
    <dgm:pt modelId="{793D24B3-C62C-495D-B978-6CDB8BA7EE6E}" type="parTrans" cxnId="{4F0FCFC8-8014-4573-9A51-FE91CD241121}">
      <dgm:prSet/>
      <dgm:spPr/>
      <dgm:t>
        <a:bodyPr/>
        <a:lstStyle/>
        <a:p>
          <a:endParaRPr lang="en-US"/>
        </a:p>
      </dgm:t>
    </dgm:pt>
    <dgm:pt modelId="{62B70855-353E-4D48-9CC0-E22A17F0BF31}" type="sibTrans" cxnId="{4F0FCFC8-8014-4573-9A51-FE91CD241121}">
      <dgm:prSet/>
      <dgm:spPr/>
      <dgm:t>
        <a:bodyPr/>
        <a:lstStyle/>
        <a:p>
          <a:endParaRPr lang="en-US"/>
        </a:p>
      </dgm:t>
    </dgm:pt>
    <dgm:pt modelId="{20B5D8DF-6E71-4F36-9DDF-477590405116}">
      <dgm:prSet/>
      <dgm:spPr/>
      <dgm:t>
        <a:bodyPr/>
        <a:lstStyle/>
        <a:p>
          <a:r>
            <a:rPr lang="en-US" dirty="0">
              <a:latin typeface="Arial Narrow" panose="020B0606020202030204" pitchFamily="34" charset="0"/>
              <a:ea typeface="+mn-ea"/>
              <a:cs typeface="Arial" pitchFamily="34" charset="0"/>
            </a:rPr>
            <a:t>First Resource dispatched</a:t>
          </a:r>
        </a:p>
      </dgm:t>
    </dgm:pt>
    <dgm:pt modelId="{197017A7-148E-4F66-B31A-EDD0168A0DC6}" type="parTrans" cxnId="{99E3C774-A53D-4505-AC62-63586BB1B07E}">
      <dgm:prSet/>
      <dgm:spPr/>
      <dgm:t>
        <a:bodyPr/>
        <a:lstStyle/>
        <a:p>
          <a:endParaRPr lang="en-US"/>
        </a:p>
      </dgm:t>
    </dgm:pt>
    <dgm:pt modelId="{0C5A7DCE-E7F6-451E-B1E1-C5C8ED6CB195}" type="sibTrans" cxnId="{99E3C774-A53D-4505-AC62-63586BB1B07E}">
      <dgm:prSet/>
      <dgm:spPr/>
      <dgm:t>
        <a:bodyPr/>
        <a:lstStyle/>
        <a:p>
          <a:endParaRPr lang="en-US"/>
        </a:p>
      </dgm:t>
    </dgm:pt>
    <dgm:pt modelId="{889D44D7-916D-492F-8D92-8254E0F6D287}">
      <dgm:prSet/>
      <dgm:spPr/>
      <dgm:t>
        <a:bodyPr/>
        <a:lstStyle/>
        <a:p>
          <a:r>
            <a:rPr lang="en-US" dirty="0">
              <a:latin typeface="Arial Narrow" panose="020B0606020202030204" pitchFamily="34" charset="0"/>
              <a:ea typeface="+mn-ea"/>
              <a:cs typeface="Arial" pitchFamily="34" charset="0"/>
            </a:rPr>
            <a:t>First Resource arrived on scene</a:t>
          </a:r>
        </a:p>
      </dgm:t>
    </dgm:pt>
    <dgm:pt modelId="{E3787E17-BB55-4C5F-BF69-41CB0D8DBD37}" type="parTrans" cxnId="{1E2684AB-1FA7-4BA9-A0B3-334D47EFC86D}">
      <dgm:prSet/>
      <dgm:spPr/>
      <dgm:t>
        <a:bodyPr/>
        <a:lstStyle/>
        <a:p>
          <a:endParaRPr lang="en-US"/>
        </a:p>
      </dgm:t>
    </dgm:pt>
    <dgm:pt modelId="{C64CF9F3-F6F7-4F8B-8491-304FA725B522}" type="sibTrans" cxnId="{1E2684AB-1FA7-4BA9-A0B3-334D47EFC86D}">
      <dgm:prSet/>
      <dgm:spPr/>
      <dgm:t>
        <a:bodyPr/>
        <a:lstStyle/>
        <a:p>
          <a:endParaRPr lang="en-US"/>
        </a:p>
      </dgm:t>
    </dgm:pt>
    <dgm:pt modelId="{BB3A29D6-8895-4EC7-9027-A9D517DC90A2}">
      <dgm:prSet/>
      <dgm:spPr/>
      <dgm:t>
        <a:bodyPr/>
        <a:lstStyle/>
        <a:p>
          <a:r>
            <a:rPr lang="en-US" dirty="0">
              <a:latin typeface="Arial Narrow" panose="020B0606020202030204" pitchFamily="34" charset="0"/>
              <a:ea typeface="+mn-ea"/>
              <a:cs typeface="Arial" pitchFamily="34" charset="0"/>
            </a:rPr>
            <a:t>Call closure with disposition</a:t>
          </a:r>
        </a:p>
      </dgm:t>
    </dgm:pt>
    <dgm:pt modelId="{0E7BF68E-4A7A-42BD-B649-F7F78040B13E}" type="parTrans" cxnId="{F2202330-249B-433D-AA08-F2EB631DD188}">
      <dgm:prSet/>
      <dgm:spPr/>
      <dgm:t>
        <a:bodyPr/>
        <a:lstStyle/>
        <a:p>
          <a:endParaRPr lang="en-US"/>
        </a:p>
      </dgm:t>
    </dgm:pt>
    <dgm:pt modelId="{DA8D057A-948B-4413-93D3-E3C7CC4CF9AC}" type="sibTrans" cxnId="{F2202330-249B-433D-AA08-F2EB631DD188}">
      <dgm:prSet/>
      <dgm:spPr/>
      <dgm:t>
        <a:bodyPr/>
        <a:lstStyle/>
        <a:p>
          <a:endParaRPr lang="en-US"/>
        </a:p>
      </dgm:t>
    </dgm:pt>
    <dgm:pt modelId="{86321AEB-EAFA-4BB3-B61F-C3B79EB17EF8}">
      <dgm:prSet/>
      <dgm:spPr/>
      <dgm:t>
        <a:bodyPr/>
        <a:lstStyle/>
        <a:p>
          <a:r>
            <a:rPr lang="en-US" dirty="0">
              <a:latin typeface="Arial Narrow" panose="020B0606020202030204" pitchFamily="34" charset="0"/>
              <a:ea typeface="+mn-ea"/>
              <a:cs typeface="Arial" pitchFamily="34" charset="0"/>
            </a:rPr>
            <a:t>Request for information </a:t>
          </a:r>
        </a:p>
      </dgm:t>
    </dgm:pt>
    <dgm:pt modelId="{4CCF7BDD-13D6-4717-AA71-9BD4A25CA56B}" type="parTrans" cxnId="{DB216010-ADC8-4F7D-BEDC-4F8EF780D770}">
      <dgm:prSet/>
      <dgm:spPr/>
      <dgm:t>
        <a:bodyPr/>
        <a:lstStyle/>
        <a:p>
          <a:endParaRPr lang="en-US"/>
        </a:p>
      </dgm:t>
    </dgm:pt>
    <dgm:pt modelId="{56946A9F-EC11-40AC-AC52-99F5C0E9CE03}" type="sibTrans" cxnId="{DB216010-ADC8-4F7D-BEDC-4F8EF780D770}">
      <dgm:prSet/>
      <dgm:spPr/>
      <dgm:t>
        <a:bodyPr/>
        <a:lstStyle/>
        <a:p>
          <a:endParaRPr lang="en-US"/>
        </a:p>
      </dgm:t>
    </dgm:pt>
    <dgm:pt modelId="{BD9D2D73-7826-4E8C-9189-204051250B55}" type="pres">
      <dgm:prSet presAssocID="{909C2753-E941-44CD-A73D-6A55A9B20574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5BE47F60-2718-4C0A-B13A-2919EAB42CAB}" type="pres">
      <dgm:prSet presAssocID="{148F3D3B-3AA1-40AD-9DC1-9FF9A3FA2B49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3454DCB6-8030-4385-8AF4-0E6CFB219F70}" type="pres">
      <dgm:prSet presAssocID="{148F3D3B-3AA1-40AD-9DC1-9FF9A3FA2B49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C29D6297-C45E-434F-8D45-F197B3CE1C2F}" type="pres">
      <dgm:prSet presAssocID="{01E3929C-D086-47CA-A1E0-7DD5D8BF9FE7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07343D3E-1758-4070-83A9-3375A975E038}" type="pres">
      <dgm:prSet presAssocID="{01E3929C-D086-47CA-A1E0-7DD5D8BF9FE7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1FC77585-A81E-44AD-8550-D5B2F5502668}" type="pres">
      <dgm:prSet presAssocID="{D9B87E5E-E016-4E83-9AFD-27CB098A0D22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EB5C8170-1CAB-45AB-A98C-6B0476896A5F}" type="pres">
      <dgm:prSet presAssocID="{D9B87E5E-E016-4E83-9AFD-27CB098A0D22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3D16802-7AF6-4478-95A6-E9F59B2C9758}" type="presOf" srcId="{909C2753-E941-44CD-A73D-6A55A9B20574}" destId="{BD9D2D73-7826-4E8C-9189-204051250B55}" srcOrd="0" destOrd="0" presId="urn:microsoft.com/office/officeart/2009/3/layout/IncreasingArrowsProcess"/>
    <dgm:cxn modelId="{9145580A-DFD5-4E8F-BE39-BDDDD1130748}" type="presOf" srcId="{BB3A29D6-8895-4EC7-9027-A9D517DC90A2}" destId="{EB5C8170-1CAB-45AB-A98C-6B0476896A5F}" srcOrd="0" destOrd="8" presId="urn:microsoft.com/office/officeart/2009/3/layout/IncreasingArrowsProcess"/>
    <dgm:cxn modelId="{DB216010-ADC8-4F7D-BEDC-4F8EF780D770}" srcId="{2549FAEF-3936-46A6-9F4B-DDCB7E352B6E}" destId="{86321AEB-EAFA-4BB3-B61F-C3B79EB17EF8}" srcOrd="3" destOrd="0" parTransId="{4CCF7BDD-13D6-4717-AA71-9BD4A25CA56B}" sibTransId="{56946A9F-EC11-40AC-AC52-99F5C0E9CE03}"/>
    <dgm:cxn modelId="{40897410-D5B0-4B8C-9016-D4E71B0C98A3}" type="presOf" srcId="{96F8B659-9101-4429-9541-CB3A5A8A628B}" destId="{07343D3E-1758-4070-83A9-3375A975E038}" srcOrd="0" destOrd="1" presId="urn:microsoft.com/office/officeart/2009/3/layout/IncreasingArrowsProcess"/>
    <dgm:cxn modelId="{A611241C-38D7-402A-9292-5E74E7F2B307}" srcId="{D9B87E5E-E016-4E83-9AFD-27CB098A0D22}" destId="{2549FAEF-3936-46A6-9F4B-DDCB7E352B6E}" srcOrd="1" destOrd="0" parTransId="{D691D51B-74DB-4218-B1DA-EB017D8F976B}" sibTransId="{30583F25-7614-44C0-A184-2175D748F7AA}"/>
    <dgm:cxn modelId="{317D5920-46DA-4300-B075-BEF0A9E61057}" srcId="{909C2753-E941-44CD-A73D-6A55A9B20574}" destId="{01E3929C-D086-47CA-A1E0-7DD5D8BF9FE7}" srcOrd="1" destOrd="0" parTransId="{6B5E5F9D-A4B9-46A6-8CAC-DED778B88783}" sibTransId="{50796D84-9A42-4A0C-994C-73FBEEF74D93}"/>
    <dgm:cxn modelId="{F2202330-249B-433D-AA08-F2EB631DD188}" srcId="{2549FAEF-3936-46A6-9F4B-DDCB7E352B6E}" destId="{BB3A29D6-8895-4EC7-9027-A9D517DC90A2}" srcOrd="2" destOrd="0" parTransId="{0E7BF68E-4A7A-42BD-B649-F7F78040B13E}" sibTransId="{DA8D057A-948B-4413-93D3-E3C7CC4CF9AC}"/>
    <dgm:cxn modelId="{D39B6730-B4FC-4C5B-BE4E-7FEEA4F5946C}" type="presOf" srcId="{01E3929C-D086-47CA-A1E0-7DD5D8BF9FE7}" destId="{C29D6297-C45E-434F-8D45-F197B3CE1C2F}" srcOrd="0" destOrd="0" presId="urn:microsoft.com/office/officeart/2009/3/layout/IncreasingArrowsProcess"/>
    <dgm:cxn modelId="{E2949230-9BDC-41E5-A5B8-8553B9B4AC57}" type="presOf" srcId="{2549FAEF-3936-46A6-9F4B-DDCB7E352B6E}" destId="{EB5C8170-1CAB-45AB-A98C-6B0476896A5F}" srcOrd="0" destOrd="5" presId="urn:microsoft.com/office/officeart/2009/3/layout/IncreasingArrowsProcess"/>
    <dgm:cxn modelId="{4C6F6234-F545-4598-B5A2-03E9D16C7E56}" type="presOf" srcId="{148F3D3B-3AA1-40AD-9DC1-9FF9A3FA2B49}" destId="{5BE47F60-2718-4C0A-B13A-2919EAB42CAB}" srcOrd="0" destOrd="0" presId="urn:microsoft.com/office/officeart/2009/3/layout/IncreasingArrowsProcess"/>
    <dgm:cxn modelId="{E5DA5339-7FB3-4BBE-BCFB-4D28CF758643}" type="presOf" srcId="{86321AEB-EAFA-4BB3-B61F-C3B79EB17EF8}" destId="{EB5C8170-1CAB-45AB-A98C-6B0476896A5F}" srcOrd="0" destOrd="9" presId="urn:microsoft.com/office/officeart/2009/3/layout/IncreasingArrowsProcess"/>
    <dgm:cxn modelId="{68848E66-CB9E-4051-B189-DF1059FF6B8C}" srcId="{909C2753-E941-44CD-A73D-6A55A9B20574}" destId="{148F3D3B-3AA1-40AD-9DC1-9FF9A3FA2B49}" srcOrd="0" destOrd="0" parTransId="{DB4494D7-DBC3-46F3-8704-16F71B59CD6A}" sibTransId="{73A2DCCB-84E3-4BE2-8A42-EE2C0CCE41F0}"/>
    <dgm:cxn modelId="{CD80B774-59FB-4887-BE06-3DFE09129114}" type="presOf" srcId="{889D44D7-916D-492F-8D92-8254E0F6D287}" destId="{EB5C8170-1CAB-45AB-A98C-6B0476896A5F}" srcOrd="0" destOrd="7" presId="urn:microsoft.com/office/officeart/2009/3/layout/IncreasingArrowsProcess"/>
    <dgm:cxn modelId="{99E3C774-A53D-4505-AC62-63586BB1B07E}" srcId="{2549FAEF-3936-46A6-9F4B-DDCB7E352B6E}" destId="{20B5D8DF-6E71-4F36-9DDF-477590405116}" srcOrd="0" destOrd="0" parTransId="{197017A7-148E-4F66-B31A-EDD0168A0DC6}" sibTransId="{0C5A7DCE-E7F6-451E-B1E1-C5C8ED6CB195}"/>
    <dgm:cxn modelId="{08A1C578-0D74-47A7-9181-707EA1B11FD5}" srcId="{01E3929C-D086-47CA-A1E0-7DD5D8BF9FE7}" destId="{9BA7891E-119D-418E-B627-9E8DEB05F9BB}" srcOrd="0" destOrd="0" parTransId="{93ED8404-F4CE-4972-A124-1D1E8570947E}" sibTransId="{A5B82F6A-0D93-4F19-9226-26F127F36873}"/>
    <dgm:cxn modelId="{16A5EC83-7242-4993-B56C-D0D8FF4ED5BC}" srcId="{148F3D3B-3AA1-40AD-9DC1-9FF9A3FA2B49}" destId="{A3323FBD-5784-4EB7-8729-B97CC5F0F74B}" srcOrd="0" destOrd="0" parTransId="{24B5D364-2347-41F6-8B59-14356BBD8955}" sibTransId="{AFAF8570-7908-41CD-AEB5-BAB1157BC9BE}"/>
    <dgm:cxn modelId="{3D5D1D84-C2CE-4857-A036-F13BB27BD0B4}" srcId="{D9B87E5E-E016-4E83-9AFD-27CB098A0D22}" destId="{6FFF92E5-767C-453D-BB58-A3B505AB4127}" srcOrd="0" destOrd="0" parTransId="{8C95BCD0-8F40-459F-8722-FF4F519B7537}" sibTransId="{3CEBBAE4-C927-4BC7-ADAF-2A3044FDAEDB}"/>
    <dgm:cxn modelId="{1705A290-873D-4EDF-8A53-E189C2D5EECF}" type="presOf" srcId="{A3323FBD-5784-4EB7-8729-B97CC5F0F74B}" destId="{3454DCB6-8030-4385-8AF4-0E6CFB219F70}" srcOrd="0" destOrd="0" presId="urn:microsoft.com/office/officeart/2009/3/layout/IncreasingArrowsProcess"/>
    <dgm:cxn modelId="{0B3D6191-E77A-461C-8F7A-C75FCD50C184}" type="presOf" srcId="{5A7BF19A-6917-43DE-9336-0019AE1FFAFC}" destId="{EB5C8170-1CAB-45AB-A98C-6B0476896A5F}" srcOrd="0" destOrd="4" presId="urn:microsoft.com/office/officeart/2009/3/layout/IncreasingArrowsProcess"/>
    <dgm:cxn modelId="{CA8FC591-15A9-49EA-9D39-4CABEC1FF13A}" srcId="{909C2753-E941-44CD-A73D-6A55A9B20574}" destId="{D9B87E5E-E016-4E83-9AFD-27CB098A0D22}" srcOrd="2" destOrd="0" parTransId="{2D02F636-B7FD-4A61-B009-F95DB177E932}" sibTransId="{B1A11C18-B242-460E-8CD5-2778A273B4DE}"/>
    <dgm:cxn modelId="{048DF5A1-FB14-43CA-A530-C0F4607EEA86}" type="presOf" srcId="{20B5D8DF-6E71-4F36-9DDF-477590405116}" destId="{EB5C8170-1CAB-45AB-A98C-6B0476896A5F}" srcOrd="0" destOrd="6" presId="urn:microsoft.com/office/officeart/2009/3/layout/IncreasingArrowsProcess"/>
    <dgm:cxn modelId="{1E2684AB-1FA7-4BA9-A0B3-334D47EFC86D}" srcId="{2549FAEF-3936-46A6-9F4B-DDCB7E352B6E}" destId="{889D44D7-916D-492F-8D92-8254E0F6D287}" srcOrd="1" destOrd="0" parTransId="{E3787E17-BB55-4C5F-BF69-41CB0D8DBD37}" sibTransId="{C64CF9F3-F6F7-4F8B-8491-304FA725B522}"/>
    <dgm:cxn modelId="{46E551AE-008C-457B-86E9-2072E47EA1C2}" type="presOf" srcId="{D9B87E5E-E016-4E83-9AFD-27CB098A0D22}" destId="{1FC77585-A81E-44AD-8550-D5B2F5502668}" srcOrd="0" destOrd="0" presId="urn:microsoft.com/office/officeart/2009/3/layout/IncreasingArrowsProcess"/>
    <dgm:cxn modelId="{191202C2-B928-4EDE-BFDE-2996118AE889}" srcId="{6FFF92E5-767C-453D-BB58-A3B505AB4127}" destId="{F555519C-FA16-471A-849F-90457FC346A1}" srcOrd="1" destOrd="0" parTransId="{185A8359-7CF5-4B56-96B5-D444127F2D95}" sibTransId="{32767D82-21B2-461B-9C88-2A607A93D2AD}"/>
    <dgm:cxn modelId="{221ADBC6-826E-47EB-9229-829BBABECC37}" type="presOf" srcId="{9BA7891E-119D-418E-B627-9E8DEB05F9BB}" destId="{07343D3E-1758-4070-83A9-3375A975E038}" srcOrd="0" destOrd="0" presId="urn:microsoft.com/office/officeart/2009/3/layout/IncreasingArrowsProcess"/>
    <dgm:cxn modelId="{4F0FCFC8-8014-4573-9A51-FE91CD241121}" srcId="{6FFF92E5-767C-453D-BB58-A3B505AB4127}" destId="{5A7BF19A-6917-43DE-9336-0019AE1FFAFC}" srcOrd="3" destOrd="0" parTransId="{793D24B3-C62C-495D-B978-6CDB8BA7EE6E}" sibTransId="{62B70855-353E-4D48-9CC0-E22A17F0BF31}"/>
    <dgm:cxn modelId="{12267ECE-527F-49CA-B57F-92733CDF3583}" srcId="{6FFF92E5-767C-453D-BB58-A3B505AB4127}" destId="{B3F0FA07-3FAE-4F1A-97BD-6112059B88E2}" srcOrd="0" destOrd="0" parTransId="{16D2792C-520D-4A68-B9B7-169A796BFF44}" sibTransId="{93B52A8C-E328-408A-A5C7-84A4DBBA2356}"/>
    <dgm:cxn modelId="{40B932D5-9A9A-495A-B72D-A19CABE1918A}" type="presOf" srcId="{6FFF92E5-767C-453D-BB58-A3B505AB4127}" destId="{EB5C8170-1CAB-45AB-A98C-6B0476896A5F}" srcOrd="0" destOrd="0" presId="urn:microsoft.com/office/officeart/2009/3/layout/IncreasingArrowsProcess"/>
    <dgm:cxn modelId="{3CC301E5-01B7-4790-89DB-D06328515BFC}" type="presOf" srcId="{5F7E2752-39AB-4E95-97A0-F1CD94F2A2CE}" destId="{3454DCB6-8030-4385-8AF4-0E6CFB219F70}" srcOrd="0" destOrd="1" presId="urn:microsoft.com/office/officeart/2009/3/layout/IncreasingArrowsProcess"/>
    <dgm:cxn modelId="{DDBCCEEB-0A5A-4BD8-A988-30DCC3460A55}" type="presOf" srcId="{B3F0FA07-3FAE-4F1A-97BD-6112059B88E2}" destId="{EB5C8170-1CAB-45AB-A98C-6B0476896A5F}" srcOrd="0" destOrd="1" presId="urn:microsoft.com/office/officeart/2009/3/layout/IncreasingArrowsProcess"/>
    <dgm:cxn modelId="{170CA4EF-72C4-45E2-B478-CC34F0BDA273}" srcId="{01E3929C-D086-47CA-A1E0-7DD5D8BF9FE7}" destId="{96F8B659-9101-4429-9541-CB3A5A8A628B}" srcOrd="1" destOrd="0" parTransId="{EF19213D-92E6-4E8D-8417-B1906A2660D3}" sibTransId="{A91D651E-8C09-4F54-B59B-843AAE9E99A0}"/>
    <dgm:cxn modelId="{AA5028F4-89BC-45FB-820E-6B0305A1A140}" type="presOf" srcId="{F555519C-FA16-471A-849F-90457FC346A1}" destId="{EB5C8170-1CAB-45AB-A98C-6B0476896A5F}" srcOrd="0" destOrd="2" presId="urn:microsoft.com/office/officeart/2009/3/layout/IncreasingArrowsProcess"/>
    <dgm:cxn modelId="{22AD6AF4-15EA-4DC9-8CC5-9EB113A01B07}" srcId="{6FFF92E5-767C-453D-BB58-A3B505AB4127}" destId="{57483A60-EFBF-4FC4-ADB0-0003236E8013}" srcOrd="2" destOrd="0" parTransId="{C4245C49-7D83-4708-A410-B7294767BB9E}" sibTransId="{2DAA41EF-EC5A-4B7F-9E0C-8FF9F7496590}"/>
    <dgm:cxn modelId="{5C8F4EFC-E08E-4229-80EE-CF0F9421809B}" srcId="{148F3D3B-3AA1-40AD-9DC1-9FF9A3FA2B49}" destId="{5F7E2752-39AB-4E95-97A0-F1CD94F2A2CE}" srcOrd="1" destOrd="0" parTransId="{ECAC42B8-AB34-4E8B-9F7E-7B48D2547E1E}" sibTransId="{FD2A48A3-C05B-4621-BB20-4502B3700E99}"/>
    <dgm:cxn modelId="{98F929FF-192C-4405-BDDD-320F1C956991}" type="presOf" srcId="{57483A60-EFBF-4FC4-ADB0-0003236E8013}" destId="{EB5C8170-1CAB-45AB-A98C-6B0476896A5F}" srcOrd="0" destOrd="3" presId="urn:microsoft.com/office/officeart/2009/3/layout/IncreasingArrowsProcess"/>
    <dgm:cxn modelId="{2CB5C422-A7D8-410B-9B15-EA25C76FBC52}" type="presParOf" srcId="{BD9D2D73-7826-4E8C-9189-204051250B55}" destId="{5BE47F60-2718-4C0A-B13A-2919EAB42CAB}" srcOrd="0" destOrd="0" presId="urn:microsoft.com/office/officeart/2009/3/layout/IncreasingArrowsProcess"/>
    <dgm:cxn modelId="{D3AE1084-6ED1-48A8-BDE0-2FBF209F3B1C}" type="presParOf" srcId="{BD9D2D73-7826-4E8C-9189-204051250B55}" destId="{3454DCB6-8030-4385-8AF4-0E6CFB219F70}" srcOrd="1" destOrd="0" presId="urn:microsoft.com/office/officeart/2009/3/layout/IncreasingArrowsProcess"/>
    <dgm:cxn modelId="{0058AE0C-1D8F-43C5-A4D5-A31127B6AF59}" type="presParOf" srcId="{BD9D2D73-7826-4E8C-9189-204051250B55}" destId="{C29D6297-C45E-434F-8D45-F197B3CE1C2F}" srcOrd="2" destOrd="0" presId="urn:microsoft.com/office/officeart/2009/3/layout/IncreasingArrowsProcess"/>
    <dgm:cxn modelId="{23784C25-D741-4248-A284-3D9F1A6F3D61}" type="presParOf" srcId="{BD9D2D73-7826-4E8C-9189-204051250B55}" destId="{07343D3E-1758-4070-83A9-3375A975E038}" srcOrd="3" destOrd="0" presId="urn:microsoft.com/office/officeart/2009/3/layout/IncreasingArrowsProcess"/>
    <dgm:cxn modelId="{C6E55B93-2E58-4CDA-902F-BAEF3E76ED26}" type="presParOf" srcId="{BD9D2D73-7826-4E8C-9189-204051250B55}" destId="{1FC77585-A81E-44AD-8550-D5B2F5502668}" srcOrd="4" destOrd="0" presId="urn:microsoft.com/office/officeart/2009/3/layout/IncreasingArrowsProcess"/>
    <dgm:cxn modelId="{5CCB3F80-F84F-41C1-BB42-6803829E14BC}" type="presParOf" srcId="{BD9D2D73-7826-4E8C-9189-204051250B55}" destId="{EB5C8170-1CAB-45AB-A98C-6B0476896A5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274C44-AC8A-4355-8B86-032D2D8E3430}" type="doc">
      <dgm:prSet loTypeId="urn:microsoft.com/office/officeart/2005/8/layout/pyramid2" loCatId="pyramid" qsTypeId="urn:microsoft.com/office/officeart/2005/8/quickstyle/simple5" qsCatId="simple" csTypeId="urn:microsoft.com/office/officeart/2005/8/colors/colorful2" csCatId="colorful" phldr="1"/>
      <dgm:spPr/>
    </dgm:pt>
    <dgm:pt modelId="{0BFFA502-043A-4AF8-A9F6-E77769ACCAA3}">
      <dgm:prSet phldrT="[Text]"/>
      <dgm:spPr/>
      <dgm:t>
        <a:bodyPr/>
        <a:lstStyle/>
        <a:p>
          <a:r>
            <a:rPr lang="en-US" dirty="0">
              <a:latin typeface="Arial Narrow" panose="020B0606020202030204" pitchFamily="34" charset="0"/>
            </a:rPr>
            <a:t>Telephone Volume from Alarm Companies</a:t>
          </a:r>
        </a:p>
      </dgm:t>
    </dgm:pt>
    <dgm:pt modelId="{D9D37BD7-6559-424E-966A-80A06FBE98C9}" type="parTrans" cxnId="{23F17EE0-5681-424A-A034-543750902E93}">
      <dgm:prSet/>
      <dgm:spPr/>
      <dgm:t>
        <a:bodyPr/>
        <a:lstStyle/>
        <a:p>
          <a:endParaRPr lang="en-US"/>
        </a:p>
      </dgm:t>
    </dgm:pt>
    <dgm:pt modelId="{F91561BD-DEDB-4FC0-B342-677282C5A2E2}" type="sibTrans" cxnId="{23F17EE0-5681-424A-A034-543750902E93}">
      <dgm:prSet/>
      <dgm:spPr/>
      <dgm:t>
        <a:bodyPr/>
        <a:lstStyle/>
        <a:p>
          <a:endParaRPr lang="en-US"/>
        </a:p>
      </dgm:t>
    </dgm:pt>
    <dgm:pt modelId="{1B62D6C3-AB31-45A7-BEAF-58859F71D1DA}">
      <dgm:prSet phldrT="[Text]"/>
      <dgm:spPr/>
      <dgm:t>
        <a:bodyPr/>
        <a:lstStyle/>
        <a:p>
          <a:r>
            <a:rPr lang="en-US" dirty="0">
              <a:latin typeface="Arial Narrow" panose="020B0606020202030204" pitchFamily="34" charset="0"/>
            </a:rPr>
            <a:t>Mistakes and Miscommunication</a:t>
          </a:r>
        </a:p>
      </dgm:t>
    </dgm:pt>
    <dgm:pt modelId="{B7777380-9C8B-4138-806D-CBB7CDE6FAF7}" type="parTrans" cxnId="{C3A18AE4-F489-4457-9EBA-49DCE0E3815C}">
      <dgm:prSet/>
      <dgm:spPr/>
      <dgm:t>
        <a:bodyPr/>
        <a:lstStyle/>
        <a:p>
          <a:endParaRPr lang="en-US"/>
        </a:p>
      </dgm:t>
    </dgm:pt>
    <dgm:pt modelId="{8F4BDF64-3C68-4C23-AD3F-6655161D6521}" type="sibTrans" cxnId="{C3A18AE4-F489-4457-9EBA-49DCE0E3815C}">
      <dgm:prSet/>
      <dgm:spPr/>
      <dgm:t>
        <a:bodyPr/>
        <a:lstStyle/>
        <a:p>
          <a:endParaRPr lang="en-US"/>
        </a:p>
      </dgm:t>
    </dgm:pt>
    <dgm:pt modelId="{3646EF15-F17A-431C-9B33-3CBCB5891194}">
      <dgm:prSet/>
      <dgm:spPr/>
      <dgm:t>
        <a:bodyPr/>
        <a:lstStyle/>
        <a:p>
          <a:r>
            <a:rPr lang="en-US" dirty="0">
              <a:latin typeface="Arial Narrow" panose="020B0606020202030204" pitchFamily="34" charset="0"/>
            </a:rPr>
            <a:t>Processing and Response Time</a:t>
          </a:r>
        </a:p>
      </dgm:t>
    </dgm:pt>
    <dgm:pt modelId="{E231BCB7-6F95-4E5F-B515-AE630ABFE76D}" type="parTrans" cxnId="{E743F642-1D7B-4366-BFB7-CA952545FB1E}">
      <dgm:prSet/>
      <dgm:spPr/>
      <dgm:t>
        <a:bodyPr/>
        <a:lstStyle/>
        <a:p>
          <a:endParaRPr lang="en-US"/>
        </a:p>
      </dgm:t>
    </dgm:pt>
    <dgm:pt modelId="{F577A97C-C78A-415E-86D6-956B3D79F59D}" type="sibTrans" cxnId="{E743F642-1D7B-4366-BFB7-CA952545FB1E}">
      <dgm:prSet/>
      <dgm:spPr/>
      <dgm:t>
        <a:bodyPr/>
        <a:lstStyle/>
        <a:p>
          <a:endParaRPr lang="en-US"/>
        </a:p>
      </dgm:t>
    </dgm:pt>
    <dgm:pt modelId="{404EF790-0909-4B31-8709-18DDB822BEF3}" type="pres">
      <dgm:prSet presAssocID="{FC274C44-AC8A-4355-8B86-032D2D8E3430}" presName="compositeShape" presStyleCnt="0">
        <dgm:presLayoutVars>
          <dgm:dir/>
          <dgm:resizeHandles/>
        </dgm:presLayoutVars>
      </dgm:prSet>
      <dgm:spPr/>
    </dgm:pt>
    <dgm:pt modelId="{BA05C5A6-8730-46CB-AE9E-99EEC2A409B8}" type="pres">
      <dgm:prSet presAssocID="{FC274C44-AC8A-4355-8B86-032D2D8E3430}" presName="pyramid" presStyleLbl="node1" presStyleIdx="0" presStyleCnt="1" custLinFactNeighborY="2308"/>
      <dgm:spPr/>
    </dgm:pt>
    <dgm:pt modelId="{36C5FD4A-EC15-4DF9-AD58-C5D9B753FD83}" type="pres">
      <dgm:prSet presAssocID="{FC274C44-AC8A-4355-8B86-032D2D8E3430}" presName="theList" presStyleCnt="0"/>
      <dgm:spPr/>
    </dgm:pt>
    <dgm:pt modelId="{521C5414-D22E-4DE1-89FC-DDDCC489D491}" type="pres">
      <dgm:prSet presAssocID="{0BFFA502-043A-4AF8-A9F6-E77769ACCAA3}" presName="aNode" presStyleLbl="fgAcc1" presStyleIdx="0" presStyleCnt="3">
        <dgm:presLayoutVars>
          <dgm:bulletEnabled val="1"/>
        </dgm:presLayoutVars>
      </dgm:prSet>
      <dgm:spPr/>
    </dgm:pt>
    <dgm:pt modelId="{B6AE3F1F-48A7-4924-804E-E558608DA2B6}" type="pres">
      <dgm:prSet presAssocID="{0BFFA502-043A-4AF8-A9F6-E77769ACCAA3}" presName="aSpace" presStyleCnt="0"/>
      <dgm:spPr/>
    </dgm:pt>
    <dgm:pt modelId="{D329FFFD-F465-499D-9F21-AD5276B31679}" type="pres">
      <dgm:prSet presAssocID="{1B62D6C3-AB31-45A7-BEAF-58859F71D1DA}" presName="aNode" presStyleLbl="fgAcc1" presStyleIdx="1" presStyleCnt="3">
        <dgm:presLayoutVars>
          <dgm:bulletEnabled val="1"/>
        </dgm:presLayoutVars>
      </dgm:prSet>
      <dgm:spPr/>
    </dgm:pt>
    <dgm:pt modelId="{5E2E1CFF-B758-4690-9D92-600DEBC98FEF}" type="pres">
      <dgm:prSet presAssocID="{1B62D6C3-AB31-45A7-BEAF-58859F71D1DA}" presName="aSpace" presStyleCnt="0"/>
      <dgm:spPr/>
    </dgm:pt>
    <dgm:pt modelId="{5BA03C17-B3F1-40D6-ABE2-714D930BDD03}" type="pres">
      <dgm:prSet presAssocID="{3646EF15-F17A-431C-9B33-3CBCB5891194}" presName="aNode" presStyleLbl="fgAcc1" presStyleIdx="2" presStyleCnt="3">
        <dgm:presLayoutVars>
          <dgm:bulletEnabled val="1"/>
        </dgm:presLayoutVars>
      </dgm:prSet>
      <dgm:spPr/>
    </dgm:pt>
    <dgm:pt modelId="{56E7CBE4-5485-4801-AE3C-F7AAA084001B}" type="pres">
      <dgm:prSet presAssocID="{3646EF15-F17A-431C-9B33-3CBCB5891194}" presName="aSpace" presStyleCnt="0"/>
      <dgm:spPr/>
    </dgm:pt>
  </dgm:ptLst>
  <dgm:cxnLst>
    <dgm:cxn modelId="{E743F642-1D7B-4366-BFB7-CA952545FB1E}" srcId="{FC274C44-AC8A-4355-8B86-032D2D8E3430}" destId="{3646EF15-F17A-431C-9B33-3CBCB5891194}" srcOrd="2" destOrd="0" parTransId="{E231BCB7-6F95-4E5F-B515-AE630ABFE76D}" sibTransId="{F577A97C-C78A-415E-86D6-956B3D79F59D}"/>
    <dgm:cxn modelId="{A9DF6A43-0080-4FC0-82DD-5443D90807A5}" type="presOf" srcId="{FC274C44-AC8A-4355-8B86-032D2D8E3430}" destId="{404EF790-0909-4B31-8709-18DDB822BEF3}" srcOrd="0" destOrd="0" presId="urn:microsoft.com/office/officeart/2005/8/layout/pyramid2"/>
    <dgm:cxn modelId="{0F82FA85-5227-44D3-A4D3-25A42ECC2C5B}" type="presOf" srcId="{3646EF15-F17A-431C-9B33-3CBCB5891194}" destId="{5BA03C17-B3F1-40D6-ABE2-714D930BDD03}" srcOrd="0" destOrd="0" presId="urn:microsoft.com/office/officeart/2005/8/layout/pyramid2"/>
    <dgm:cxn modelId="{5A0E0CC7-0A39-4852-8B8E-355DC86FCCE7}" type="presOf" srcId="{1B62D6C3-AB31-45A7-BEAF-58859F71D1DA}" destId="{D329FFFD-F465-499D-9F21-AD5276B31679}" srcOrd="0" destOrd="0" presId="urn:microsoft.com/office/officeart/2005/8/layout/pyramid2"/>
    <dgm:cxn modelId="{23F17EE0-5681-424A-A034-543750902E93}" srcId="{FC274C44-AC8A-4355-8B86-032D2D8E3430}" destId="{0BFFA502-043A-4AF8-A9F6-E77769ACCAA3}" srcOrd="0" destOrd="0" parTransId="{D9D37BD7-6559-424E-966A-80A06FBE98C9}" sibTransId="{F91561BD-DEDB-4FC0-B342-677282C5A2E2}"/>
    <dgm:cxn modelId="{C3A18AE4-F489-4457-9EBA-49DCE0E3815C}" srcId="{FC274C44-AC8A-4355-8B86-032D2D8E3430}" destId="{1B62D6C3-AB31-45A7-BEAF-58859F71D1DA}" srcOrd="1" destOrd="0" parTransId="{B7777380-9C8B-4138-806D-CBB7CDE6FAF7}" sibTransId="{8F4BDF64-3C68-4C23-AD3F-6655161D6521}"/>
    <dgm:cxn modelId="{C18998FB-7876-4895-A557-FA65A95A86EA}" type="presOf" srcId="{0BFFA502-043A-4AF8-A9F6-E77769ACCAA3}" destId="{521C5414-D22E-4DE1-89FC-DDDCC489D491}" srcOrd="0" destOrd="0" presId="urn:microsoft.com/office/officeart/2005/8/layout/pyramid2"/>
    <dgm:cxn modelId="{9CDBC26C-97F0-4F30-92BB-8771217554D4}" type="presParOf" srcId="{404EF790-0909-4B31-8709-18DDB822BEF3}" destId="{BA05C5A6-8730-46CB-AE9E-99EEC2A409B8}" srcOrd="0" destOrd="0" presId="urn:microsoft.com/office/officeart/2005/8/layout/pyramid2"/>
    <dgm:cxn modelId="{F6E40AED-01FB-47EA-84A7-EEC93568561B}" type="presParOf" srcId="{404EF790-0909-4B31-8709-18DDB822BEF3}" destId="{36C5FD4A-EC15-4DF9-AD58-C5D9B753FD83}" srcOrd="1" destOrd="0" presId="urn:microsoft.com/office/officeart/2005/8/layout/pyramid2"/>
    <dgm:cxn modelId="{E47ABA95-6C52-4B33-AB8C-7D6C8502ECE0}" type="presParOf" srcId="{36C5FD4A-EC15-4DF9-AD58-C5D9B753FD83}" destId="{521C5414-D22E-4DE1-89FC-DDDCC489D491}" srcOrd="0" destOrd="0" presId="urn:microsoft.com/office/officeart/2005/8/layout/pyramid2"/>
    <dgm:cxn modelId="{E24645C5-35FC-4864-BB8F-35346E7B017E}" type="presParOf" srcId="{36C5FD4A-EC15-4DF9-AD58-C5D9B753FD83}" destId="{B6AE3F1F-48A7-4924-804E-E558608DA2B6}" srcOrd="1" destOrd="0" presId="urn:microsoft.com/office/officeart/2005/8/layout/pyramid2"/>
    <dgm:cxn modelId="{B7C0ED61-F9E2-4D67-ADCF-CC81B9B81EC3}" type="presParOf" srcId="{36C5FD4A-EC15-4DF9-AD58-C5D9B753FD83}" destId="{D329FFFD-F465-499D-9F21-AD5276B31679}" srcOrd="2" destOrd="0" presId="urn:microsoft.com/office/officeart/2005/8/layout/pyramid2"/>
    <dgm:cxn modelId="{2C8BEECE-A688-4DFA-ACDF-0AD3E28A1429}" type="presParOf" srcId="{36C5FD4A-EC15-4DF9-AD58-C5D9B753FD83}" destId="{5E2E1CFF-B758-4690-9D92-600DEBC98FEF}" srcOrd="3" destOrd="0" presId="urn:microsoft.com/office/officeart/2005/8/layout/pyramid2"/>
    <dgm:cxn modelId="{42417CCF-0B1C-4658-B393-767D7A87CCA8}" type="presParOf" srcId="{36C5FD4A-EC15-4DF9-AD58-C5D9B753FD83}" destId="{5BA03C17-B3F1-40D6-ABE2-714D930BDD03}" srcOrd="4" destOrd="0" presId="urn:microsoft.com/office/officeart/2005/8/layout/pyramid2"/>
    <dgm:cxn modelId="{6B9E6D50-3098-43FF-A827-01226EBC824C}" type="presParOf" srcId="{36C5FD4A-EC15-4DF9-AD58-C5D9B753FD83}" destId="{56E7CBE4-5485-4801-AE3C-F7AAA084001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604AFA-B6CE-4937-8416-6D9744BA924E}" type="doc">
      <dgm:prSet loTypeId="urn:microsoft.com/office/officeart/2009/3/layout/PlusandMinus" loCatId="relationship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089F2A1-7C6D-477A-A7A8-6CE838987975}">
      <dgm:prSet phldrT="[Text]"/>
      <dgm:spPr/>
      <dgm:t>
        <a:bodyPr/>
        <a:lstStyle/>
        <a:p>
          <a:pPr algn="ctr"/>
          <a:r>
            <a:rPr lang="en-US" dirty="0">
              <a:latin typeface="Arial Narrow" panose="020B0606020202030204" pitchFamily="34" charset="0"/>
            </a:rPr>
            <a:t>Initial Alarm Phone Calls</a:t>
          </a:r>
        </a:p>
        <a:p>
          <a:pPr algn="ctr"/>
          <a:r>
            <a:rPr lang="en-US" dirty="0">
              <a:latin typeface="Arial Narrow" panose="020B0606020202030204" pitchFamily="34" charset="0"/>
            </a:rPr>
            <a:t>108 Seconds</a:t>
          </a:r>
        </a:p>
        <a:p>
          <a:pPr algn="ctr"/>
          <a:r>
            <a:rPr lang="en-US" dirty="0">
              <a:latin typeface="Arial Narrow" panose="020B0606020202030204" pitchFamily="34" charset="0"/>
            </a:rPr>
            <a:t>(1 minute and 48 seconds)</a:t>
          </a:r>
        </a:p>
      </dgm:t>
    </dgm:pt>
    <dgm:pt modelId="{D93E87E7-B282-4B78-8184-0894F726A7BB}" type="parTrans" cxnId="{D887811A-734C-47AE-AD23-F60E65D8C4D1}">
      <dgm:prSet/>
      <dgm:spPr/>
      <dgm:t>
        <a:bodyPr/>
        <a:lstStyle/>
        <a:p>
          <a:endParaRPr lang="en-US"/>
        </a:p>
      </dgm:t>
    </dgm:pt>
    <dgm:pt modelId="{6B3AFA22-AD90-424F-934C-1DD91B855912}" type="sibTrans" cxnId="{D887811A-734C-47AE-AD23-F60E65D8C4D1}">
      <dgm:prSet/>
      <dgm:spPr/>
      <dgm:t>
        <a:bodyPr/>
        <a:lstStyle/>
        <a:p>
          <a:endParaRPr lang="en-US"/>
        </a:p>
      </dgm:t>
    </dgm:pt>
    <dgm:pt modelId="{46B94D3A-08EC-4EB3-AAA8-45B697ADE8BB}">
      <dgm:prSet phldrT="[Text]"/>
      <dgm:spPr/>
      <dgm:t>
        <a:bodyPr/>
        <a:lstStyle/>
        <a:p>
          <a:pPr algn="ctr"/>
          <a:r>
            <a:rPr lang="en-US" dirty="0">
              <a:latin typeface="Arial Narrow" panose="020B0606020202030204" pitchFamily="34" charset="0"/>
            </a:rPr>
            <a:t>Follow-up Alarm Phone Calls</a:t>
          </a:r>
        </a:p>
        <a:p>
          <a:pPr algn="ctr"/>
          <a:r>
            <a:rPr lang="en-US" dirty="0">
              <a:latin typeface="Arial Narrow" panose="020B0606020202030204" pitchFamily="34" charset="0"/>
            </a:rPr>
            <a:t>71 Seconds</a:t>
          </a:r>
        </a:p>
        <a:p>
          <a:pPr algn="ctr"/>
          <a:r>
            <a:rPr lang="en-US" dirty="0">
              <a:latin typeface="Arial Narrow" panose="020B0606020202030204" pitchFamily="34" charset="0"/>
            </a:rPr>
            <a:t>(1 minute and 11 seconds)</a:t>
          </a:r>
        </a:p>
      </dgm:t>
    </dgm:pt>
    <dgm:pt modelId="{4D0F5F71-44EF-4419-B802-029471B70B8F}" type="parTrans" cxnId="{85861EC0-7DB3-4D58-B62D-8C8AB9EEB96E}">
      <dgm:prSet/>
      <dgm:spPr/>
      <dgm:t>
        <a:bodyPr/>
        <a:lstStyle/>
        <a:p>
          <a:endParaRPr lang="en-US"/>
        </a:p>
      </dgm:t>
    </dgm:pt>
    <dgm:pt modelId="{66C0FD22-C120-48A4-A389-E6C845F82476}" type="sibTrans" cxnId="{85861EC0-7DB3-4D58-B62D-8C8AB9EEB96E}">
      <dgm:prSet/>
      <dgm:spPr/>
      <dgm:t>
        <a:bodyPr/>
        <a:lstStyle/>
        <a:p>
          <a:endParaRPr lang="en-US"/>
        </a:p>
      </dgm:t>
    </dgm:pt>
    <dgm:pt modelId="{3695052E-4570-44D7-8744-6ACE1FC7CC39}" type="pres">
      <dgm:prSet presAssocID="{91604AFA-B6CE-4937-8416-6D9744BA924E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5C6A24AC-DAC3-4E70-A67C-C99C3EE4DD67}" type="pres">
      <dgm:prSet presAssocID="{91604AFA-B6CE-4937-8416-6D9744BA924E}" presName="Background" presStyleLbl="bgImgPlace1" presStyleIdx="0" presStyleCnt="1" custScaleX="109377" custLinFactNeighborX="-5688" custLinFactNeighborY="2461"/>
      <dgm:spPr/>
    </dgm:pt>
    <dgm:pt modelId="{2437346C-1E9A-4115-BC9D-DD2B0102D001}" type="pres">
      <dgm:prSet presAssocID="{91604AFA-B6CE-4937-8416-6D9744BA924E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73E85345-F49C-48DE-A3E1-5A546307F02B}" type="pres">
      <dgm:prSet presAssocID="{91604AFA-B6CE-4937-8416-6D9744BA924E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86FBB5C9-AEE4-426E-9B77-510C961F7FDA}" type="pres">
      <dgm:prSet presAssocID="{91604AFA-B6CE-4937-8416-6D9744BA924E}" presName="Plus" presStyleLbl="alignNode1" presStyleIdx="0" presStyleCnt="2"/>
      <dgm:spPr/>
    </dgm:pt>
    <dgm:pt modelId="{DA36DB9E-CC21-4FD7-A0B3-7F6A2F0E053C}" type="pres">
      <dgm:prSet presAssocID="{91604AFA-B6CE-4937-8416-6D9744BA924E}" presName="Minus" presStyleLbl="alignNode1" presStyleIdx="1" presStyleCnt="2"/>
      <dgm:spPr/>
    </dgm:pt>
    <dgm:pt modelId="{C1A06898-AB85-488B-9C71-20F98517FFE9}" type="pres">
      <dgm:prSet presAssocID="{91604AFA-B6CE-4937-8416-6D9744BA924E}" presName="Divider" presStyleLbl="parChTrans1D1" presStyleIdx="0" presStyleCnt="1"/>
      <dgm:spPr/>
    </dgm:pt>
  </dgm:ptLst>
  <dgm:cxnLst>
    <dgm:cxn modelId="{D887811A-734C-47AE-AD23-F60E65D8C4D1}" srcId="{91604AFA-B6CE-4937-8416-6D9744BA924E}" destId="{9089F2A1-7C6D-477A-A7A8-6CE838987975}" srcOrd="0" destOrd="0" parTransId="{D93E87E7-B282-4B78-8184-0894F726A7BB}" sibTransId="{6B3AFA22-AD90-424F-934C-1DD91B855912}"/>
    <dgm:cxn modelId="{9801BF49-B3F1-46C5-90AB-5DF9E9E0BC60}" type="presOf" srcId="{9089F2A1-7C6D-477A-A7A8-6CE838987975}" destId="{2437346C-1E9A-4115-BC9D-DD2B0102D001}" srcOrd="0" destOrd="0" presId="urn:microsoft.com/office/officeart/2009/3/layout/PlusandMinus"/>
    <dgm:cxn modelId="{F90FA171-97BF-41E2-9820-909DAC53FE55}" type="presOf" srcId="{46B94D3A-08EC-4EB3-AAA8-45B697ADE8BB}" destId="{73E85345-F49C-48DE-A3E1-5A546307F02B}" srcOrd="0" destOrd="0" presId="urn:microsoft.com/office/officeart/2009/3/layout/PlusandMinus"/>
    <dgm:cxn modelId="{567210B6-3022-4ECF-8543-C724ACEF99BD}" type="presOf" srcId="{91604AFA-B6CE-4937-8416-6D9744BA924E}" destId="{3695052E-4570-44D7-8744-6ACE1FC7CC39}" srcOrd="0" destOrd="0" presId="urn:microsoft.com/office/officeart/2009/3/layout/PlusandMinus"/>
    <dgm:cxn modelId="{85861EC0-7DB3-4D58-B62D-8C8AB9EEB96E}" srcId="{91604AFA-B6CE-4937-8416-6D9744BA924E}" destId="{46B94D3A-08EC-4EB3-AAA8-45B697ADE8BB}" srcOrd="1" destOrd="0" parTransId="{4D0F5F71-44EF-4419-B802-029471B70B8F}" sibTransId="{66C0FD22-C120-48A4-A389-E6C845F82476}"/>
    <dgm:cxn modelId="{743D51BE-1524-4809-90B9-FF3431468EB4}" type="presParOf" srcId="{3695052E-4570-44D7-8744-6ACE1FC7CC39}" destId="{5C6A24AC-DAC3-4E70-A67C-C99C3EE4DD67}" srcOrd="0" destOrd="0" presId="urn:microsoft.com/office/officeart/2009/3/layout/PlusandMinus"/>
    <dgm:cxn modelId="{6027D692-EDE9-4722-A20D-7221E4CCEC6B}" type="presParOf" srcId="{3695052E-4570-44D7-8744-6ACE1FC7CC39}" destId="{2437346C-1E9A-4115-BC9D-DD2B0102D001}" srcOrd="1" destOrd="0" presId="urn:microsoft.com/office/officeart/2009/3/layout/PlusandMinus"/>
    <dgm:cxn modelId="{AEB00DD3-BEC9-484B-B3B7-EF869E9FB4B2}" type="presParOf" srcId="{3695052E-4570-44D7-8744-6ACE1FC7CC39}" destId="{73E85345-F49C-48DE-A3E1-5A546307F02B}" srcOrd="2" destOrd="0" presId="urn:microsoft.com/office/officeart/2009/3/layout/PlusandMinus"/>
    <dgm:cxn modelId="{EB30C3DD-DC99-47EE-8444-7431ECBF1F95}" type="presParOf" srcId="{3695052E-4570-44D7-8744-6ACE1FC7CC39}" destId="{86FBB5C9-AEE4-426E-9B77-510C961F7FDA}" srcOrd="3" destOrd="0" presId="urn:microsoft.com/office/officeart/2009/3/layout/PlusandMinus"/>
    <dgm:cxn modelId="{92A06EC1-7000-43BA-AB4B-8F32ADF3ADBF}" type="presParOf" srcId="{3695052E-4570-44D7-8744-6ACE1FC7CC39}" destId="{DA36DB9E-CC21-4FD7-A0B3-7F6A2F0E053C}" srcOrd="4" destOrd="0" presId="urn:microsoft.com/office/officeart/2009/3/layout/PlusandMinus"/>
    <dgm:cxn modelId="{E8D94596-7D97-4CF5-B4D5-2A711137013F}" type="presParOf" srcId="{3695052E-4570-44D7-8744-6ACE1FC7CC39}" destId="{C1A06898-AB85-488B-9C71-20F98517FFE9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47F60-2718-4C0A-B13A-2919EAB42CAB}">
      <dsp:nvSpPr>
        <dsp:cNvPr id="0" name=""/>
        <dsp:cNvSpPr/>
      </dsp:nvSpPr>
      <dsp:spPr>
        <a:xfrm>
          <a:off x="0" y="76723"/>
          <a:ext cx="9550400" cy="139090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22080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1. Initial Notification of New Alarm Event</a:t>
          </a:r>
        </a:p>
      </dsp:txBody>
      <dsp:txXfrm>
        <a:off x="0" y="424449"/>
        <a:ext cx="9202675" cy="695451"/>
      </dsp:txXfrm>
    </dsp:sp>
    <dsp:sp modelId="{3454DCB6-8030-4385-8AF4-0E6CFB219F70}">
      <dsp:nvSpPr>
        <dsp:cNvPr id="0" name=""/>
        <dsp:cNvSpPr/>
      </dsp:nvSpPr>
      <dsp:spPr>
        <a:xfrm>
          <a:off x="0" y="1149310"/>
          <a:ext cx="2941523" cy="26793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 Narrow" panose="020B0606020202030204" pitchFamily="34" charset="0"/>
            </a:rPr>
            <a:t>Monitoring Center initiates notification of new alarm event</a:t>
          </a:r>
          <a:endParaRPr lang="en-US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 Narrow" panose="020B0606020202030204" pitchFamily="34" charset="0"/>
            </a:rPr>
            <a:t>Monitoring Center incident number sent to ECC</a:t>
          </a:r>
        </a:p>
      </dsp:txBody>
      <dsp:txXfrm>
        <a:off x="0" y="1149310"/>
        <a:ext cx="2941523" cy="2679389"/>
      </dsp:txXfrm>
    </dsp:sp>
    <dsp:sp modelId="{C29D6297-C45E-434F-8D45-F197B3CE1C2F}">
      <dsp:nvSpPr>
        <dsp:cNvPr id="0" name=""/>
        <dsp:cNvSpPr/>
      </dsp:nvSpPr>
      <dsp:spPr>
        <a:xfrm>
          <a:off x="2941523" y="540358"/>
          <a:ext cx="6608876" cy="139090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shade val="50000"/>
                <a:hueOff val="-394115"/>
                <a:satOff val="5189"/>
                <a:lumOff val="3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394115"/>
                <a:satOff val="5189"/>
                <a:lumOff val="3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394115"/>
                <a:satOff val="5189"/>
                <a:lumOff val="3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22080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2. PSAP Response and Acknowledgement</a:t>
          </a:r>
        </a:p>
      </dsp:txBody>
      <dsp:txXfrm>
        <a:off x="2941523" y="888084"/>
        <a:ext cx="6261151" cy="695451"/>
      </dsp:txXfrm>
    </dsp:sp>
    <dsp:sp modelId="{07343D3E-1758-4070-83A9-3375A975E038}">
      <dsp:nvSpPr>
        <dsp:cNvPr id="0" name=""/>
        <dsp:cNvSpPr/>
      </dsp:nvSpPr>
      <dsp:spPr>
        <a:xfrm>
          <a:off x="2941523" y="1612944"/>
          <a:ext cx="2941523" cy="26793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 Narrow" panose="020B0606020202030204" pitchFamily="34" charset="0"/>
            </a:rPr>
            <a:t>Acknowledgement by ECC that notification is Accepted or Rejected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 Narrow" panose="020B0606020202030204" pitchFamily="34" charset="0"/>
            </a:rPr>
            <a:t>ECC Incident Number Returned to Alarm Company</a:t>
          </a:r>
        </a:p>
      </dsp:txBody>
      <dsp:txXfrm>
        <a:off x="2941523" y="1612944"/>
        <a:ext cx="2941523" cy="2679389"/>
      </dsp:txXfrm>
    </dsp:sp>
    <dsp:sp modelId="{1FC77585-A81E-44AD-8550-D5B2F5502668}">
      <dsp:nvSpPr>
        <dsp:cNvPr id="0" name=""/>
        <dsp:cNvSpPr/>
      </dsp:nvSpPr>
      <dsp:spPr>
        <a:xfrm>
          <a:off x="5883046" y="1003992"/>
          <a:ext cx="3667353" cy="139090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shade val="50000"/>
                <a:hueOff val="-394115"/>
                <a:satOff val="5189"/>
                <a:lumOff val="3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394115"/>
                <a:satOff val="5189"/>
                <a:lumOff val="3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394115"/>
                <a:satOff val="5189"/>
                <a:lumOff val="3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22080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3. Bi-directional Status &amp;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Response Updates</a:t>
          </a:r>
        </a:p>
      </dsp:txBody>
      <dsp:txXfrm>
        <a:off x="5883046" y="1351718"/>
        <a:ext cx="3319628" cy="695451"/>
      </dsp:txXfrm>
    </dsp:sp>
    <dsp:sp modelId="{EB5C8170-1CAB-45AB-A98C-6B0476896A5F}">
      <dsp:nvSpPr>
        <dsp:cNvPr id="0" name=""/>
        <dsp:cNvSpPr/>
      </dsp:nvSpPr>
      <dsp:spPr>
        <a:xfrm>
          <a:off x="5883046" y="2076578"/>
          <a:ext cx="2941523" cy="26401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 Narrow" panose="020B0606020202030204" pitchFamily="34" charset="0"/>
            </a:rPr>
            <a:t>Updates from Alarm Company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Arial Narrow" panose="020B0606020202030204" pitchFamily="34" charset="0"/>
            </a:rPr>
            <a:t>Key-holder information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Arial Narrow" panose="020B0606020202030204" pitchFamily="34" charset="0"/>
            </a:rPr>
            <a:t>Request to cancel dispatch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Arial Narrow" panose="020B0606020202030204" pitchFamily="34" charset="0"/>
            </a:rPr>
            <a:t>Response to ECC questions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>
            <a:latin typeface="Arial Narrow" panose="020B0606020202030204" pitchFamily="34" charset="0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 Narrow" panose="020B0606020202030204" pitchFamily="34" charset="0"/>
              <a:ea typeface="+mn-ea"/>
              <a:cs typeface="Arial" pitchFamily="34" charset="0"/>
            </a:rPr>
            <a:t>Updates from the ECC</a:t>
          </a:r>
          <a:endParaRPr lang="en-US" sz="1300" kern="1200" dirty="0">
            <a:latin typeface="Arial Narrow" panose="020B0606020202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Arial Narrow" panose="020B0606020202030204" pitchFamily="34" charset="0"/>
              <a:ea typeface="+mn-ea"/>
              <a:cs typeface="Arial" pitchFamily="34" charset="0"/>
            </a:rPr>
            <a:t>First Resource dispatched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Arial Narrow" panose="020B0606020202030204" pitchFamily="34" charset="0"/>
              <a:ea typeface="+mn-ea"/>
              <a:cs typeface="Arial" pitchFamily="34" charset="0"/>
            </a:rPr>
            <a:t>First Resource arrived on scene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Arial Narrow" panose="020B0606020202030204" pitchFamily="34" charset="0"/>
              <a:ea typeface="+mn-ea"/>
              <a:cs typeface="Arial" pitchFamily="34" charset="0"/>
            </a:rPr>
            <a:t>Call closure with disposition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Arial Narrow" panose="020B0606020202030204" pitchFamily="34" charset="0"/>
              <a:ea typeface="+mn-ea"/>
              <a:cs typeface="Arial" pitchFamily="34" charset="0"/>
            </a:rPr>
            <a:t>Request for information </a:t>
          </a:r>
        </a:p>
      </dsp:txBody>
      <dsp:txXfrm>
        <a:off x="5883046" y="2076578"/>
        <a:ext cx="2941523" cy="26401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5C5A6-8730-46CB-AE9E-99EEC2A409B8}">
      <dsp:nvSpPr>
        <dsp:cNvPr id="0" name=""/>
        <dsp:cNvSpPr/>
      </dsp:nvSpPr>
      <dsp:spPr>
        <a:xfrm>
          <a:off x="770466" y="0"/>
          <a:ext cx="4402667" cy="4402667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21C5414-D22E-4DE1-89FC-DDDCC489D491}">
      <dsp:nvSpPr>
        <dsp:cNvPr id="0" name=""/>
        <dsp:cNvSpPr/>
      </dsp:nvSpPr>
      <dsp:spPr>
        <a:xfrm>
          <a:off x="2971799" y="442631"/>
          <a:ext cx="2861733" cy="10421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Narrow" panose="020B0606020202030204" pitchFamily="34" charset="0"/>
            </a:rPr>
            <a:t>Telephone Volume from Alarm Companies</a:t>
          </a:r>
        </a:p>
      </dsp:txBody>
      <dsp:txXfrm>
        <a:off x="3022675" y="493507"/>
        <a:ext cx="2759981" cy="940441"/>
      </dsp:txXfrm>
    </dsp:sp>
    <dsp:sp modelId="{D329FFFD-F465-499D-9F21-AD5276B31679}">
      <dsp:nvSpPr>
        <dsp:cNvPr id="0" name=""/>
        <dsp:cNvSpPr/>
      </dsp:nvSpPr>
      <dsp:spPr>
        <a:xfrm>
          <a:off x="2971799" y="1615099"/>
          <a:ext cx="2861733" cy="10421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Narrow" panose="020B0606020202030204" pitchFamily="34" charset="0"/>
            </a:rPr>
            <a:t>Mistakes and Miscommunication</a:t>
          </a:r>
        </a:p>
      </dsp:txBody>
      <dsp:txXfrm>
        <a:off x="3022675" y="1665975"/>
        <a:ext cx="2759981" cy="940441"/>
      </dsp:txXfrm>
    </dsp:sp>
    <dsp:sp modelId="{5BA03C17-B3F1-40D6-ABE2-714D930BDD03}">
      <dsp:nvSpPr>
        <dsp:cNvPr id="0" name=""/>
        <dsp:cNvSpPr/>
      </dsp:nvSpPr>
      <dsp:spPr>
        <a:xfrm>
          <a:off x="2971799" y="2787567"/>
          <a:ext cx="2861733" cy="10421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Narrow" panose="020B0606020202030204" pitchFamily="34" charset="0"/>
            </a:rPr>
            <a:t>Processing and Response Time</a:t>
          </a:r>
        </a:p>
      </dsp:txBody>
      <dsp:txXfrm>
        <a:off x="3022675" y="2838443"/>
        <a:ext cx="2759981" cy="9404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A24AC-DAC3-4E70-A67C-C99C3EE4DD67}">
      <dsp:nvSpPr>
        <dsp:cNvPr id="0" name=""/>
        <dsp:cNvSpPr/>
      </dsp:nvSpPr>
      <dsp:spPr>
        <a:xfrm>
          <a:off x="0" y="829679"/>
          <a:ext cx="4797058" cy="2266555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437346C-1E9A-4115-BC9D-DD2B0102D001}">
      <dsp:nvSpPr>
        <dsp:cNvPr id="0" name=""/>
        <dsp:cNvSpPr/>
      </dsp:nvSpPr>
      <dsp:spPr>
        <a:xfrm>
          <a:off x="582782" y="1038976"/>
          <a:ext cx="2036625" cy="1939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Narrow" panose="020B0606020202030204" pitchFamily="34" charset="0"/>
            </a:rPr>
            <a:t>Initial Alarm Phone Calls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Narrow" panose="020B0606020202030204" pitchFamily="34" charset="0"/>
            </a:rPr>
            <a:t>108 Seconds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Narrow" panose="020B0606020202030204" pitchFamily="34" charset="0"/>
            </a:rPr>
            <a:t>(1 minute and 48 seconds)</a:t>
          </a:r>
        </a:p>
      </dsp:txBody>
      <dsp:txXfrm>
        <a:off x="582782" y="1038976"/>
        <a:ext cx="2036625" cy="1939010"/>
      </dsp:txXfrm>
    </dsp:sp>
    <dsp:sp modelId="{73E85345-F49C-48DE-A3E1-5A546307F02B}">
      <dsp:nvSpPr>
        <dsp:cNvPr id="0" name=""/>
        <dsp:cNvSpPr/>
      </dsp:nvSpPr>
      <dsp:spPr>
        <a:xfrm>
          <a:off x="2664778" y="1038976"/>
          <a:ext cx="2036625" cy="1939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Narrow" panose="020B0606020202030204" pitchFamily="34" charset="0"/>
            </a:rPr>
            <a:t>Follow-up Alarm Phone Calls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Narrow" panose="020B0606020202030204" pitchFamily="34" charset="0"/>
            </a:rPr>
            <a:t>71 Seconds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Narrow" panose="020B0606020202030204" pitchFamily="34" charset="0"/>
            </a:rPr>
            <a:t>(1 minute and 11 seconds)</a:t>
          </a:r>
        </a:p>
      </dsp:txBody>
      <dsp:txXfrm>
        <a:off x="2664778" y="1038976"/>
        <a:ext cx="2036625" cy="1939010"/>
      </dsp:txXfrm>
    </dsp:sp>
    <dsp:sp modelId="{86FBB5C9-AEE4-426E-9B77-510C961F7FDA}">
      <dsp:nvSpPr>
        <dsp:cNvPr id="0" name=""/>
        <dsp:cNvSpPr/>
      </dsp:nvSpPr>
      <dsp:spPr>
        <a:xfrm>
          <a:off x="-1991" y="320312"/>
          <a:ext cx="856995" cy="856995"/>
        </a:xfrm>
        <a:prstGeom prst="plus">
          <a:avLst>
            <a:gd name="adj" fmla="val 3281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36DB9E-CC21-4FD7-A0B3-7F6A2F0E053C}">
      <dsp:nvSpPr>
        <dsp:cNvPr id="0" name=""/>
        <dsp:cNvSpPr/>
      </dsp:nvSpPr>
      <dsp:spPr>
        <a:xfrm>
          <a:off x="4232576" y="628508"/>
          <a:ext cx="806584" cy="27640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A06898-AB85-488B-9C71-20F98517FFE9}">
      <dsp:nvSpPr>
        <dsp:cNvPr id="0" name=""/>
        <dsp:cNvSpPr/>
      </dsp:nvSpPr>
      <dsp:spPr>
        <a:xfrm>
          <a:off x="2644613" y="1043122"/>
          <a:ext cx="504" cy="1851942"/>
        </a:xfrm>
        <a:prstGeom prst="line">
          <a:avLst/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AC69B-9B87-4E97-8AD9-009DF489765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C2FB3-1757-4CEA-9EA8-0F86E4278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41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6675" y="914400"/>
            <a:ext cx="4387850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1D7B-90CF-495B-B027-39E0DE2113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74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48AC55-2118-4B67-87BF-C385239537D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375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48AC55-2118-4B67-87BF-C385239537D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087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48AC55-2118-4B67-87BF-C385239537D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087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48AC55-2118-4B67-87BF-C385239537D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043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48AC55-2118-4B67-87BF-C385239537D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927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48AC55-2118-4B67-87BF-C385239537D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063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48AC55-2118-4B67-87BF-C385239537D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36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48AC55-2118-4B67-87BF-C385239537D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369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48AC55-2118-4B67-87BF-C385239537D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721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48AC55-2118-4B67-87BF-C385239537D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767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3A1D7B-90CF-495B-B027-39E0DE2113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5981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48AC55-2118-4B67-87BF-C385239537D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181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48AC55-2118-4B67-87BF-C385239537D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4379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48AC55-2118-4B67-87BF-C385239537D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034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48AC55-2118-4B67-87BF-C385239537D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4379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48AC55-2118-4B67-87BF-C385239537D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2109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48AC55-2118-4B67-87BF-C385239537D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4379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1D7B-90CF-495B-B027-39E0DE2113A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77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877888"/>
            <a:ext cx="42132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3A1D7B-90CF-495B-B027-39E0DE2113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374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56470" indent="-2909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63801" indent="-23276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29321" indent="-23276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94842" indent="-23276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60363" indent="-2327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3025883" indent="-2327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91404" indent="-2327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956924" indent="-2327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ACC811-3ED5-4121-930B-29E88CE61990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1" charset="-128"/>
              <a:cs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4584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48AC55-2118-4B67-87BF-C385239537D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539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48AC55-2118-4B67-87BF-C385239537D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177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48AC55-2118-4B67-87BF-C385239537D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626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48AC55-2118-4B67-87BF-C385239537D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744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48AC55-2118-4B67-87BF-C385239537D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401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67" indent="0" algn="ctr">
              <a:buNone/>
              <a:defRPr sz="2400"/>
            </a:lvl2pPr>
            <a:lvl3pPr marL="914332" indent="0" algn="ctr">
              <a:buNone/>
              <a:defRPr sz="2400"/>
            </a:lvl3pPr>
            <a:lvl4pPr marL="1371498" indent="0" algn="ctr">
              <a:buNone/>
              <a:defRPr sz="2000"/>
            </a:lvl4pPr>
            <a:lvl5pPr marL="1828664" indent="0" algn="ctr">
              <a:buNone/>
              <a:defRPr sz="2000"/>
            </a:lvl5pPr>
            <a:lvl6pPr marL="2285830" indent="0" algn="ctr">
              <a:buNone/>
              <a:defRPr sz="2000"/>
            </a:lvl6pPr>
            <a:lvl7pPr marL="2742994" indent="0" algn="ctr">
              <a:buNone/>
              <a:defRPr sz="2000"/>
            </a:lvl7pPr>
            <a:lvl8pPr marL="3200160" indent="0" algn="ctr">
              <a:buNone/>
              <a:defRPr sz="2000"/>
            </a:lvl8pPr>
            <a:lvl9pPr marL="3657327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50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68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4784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7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67" indent="0" algn="ctr">
              <a:buNone/>
              <a:defRPr sz="2400"/>
            </a:lvl2pPr>
            <a:lvl3pPr marL="914332" indent="0" algn="ctr">
              <a:buNone/>
              <a:defRPr sz="2400"/>
            </a:lvl3pPr>
            <a:lvl4pPr marL="1371498" indent="0" algn="ctr">
              <a:buNone/>
              <a:defRPr sz="2000"/>
            </a:lvl4pPr>
            <a:lvl5pPr marL="1828664" indent="0" algn="ctr">
              <a:buNone/>
              <a:defRPr sz="2000"/>
            </a:lvl5pPr>
            <a:lvl6pPr marL="2285830" indent="0" algn="ctr">
              <a:buNone/>
              <a:defRPr sz="2000"/>
            </a:lvl6pPr>
            <a:lvl7pPr marL="2742994" indent="0" algn="ctr">
              <a:buNone/>
              <a:defRPr sz="2000"/>
            </a:lvl7pPr>
            <a:lvl8pPr marL="3200160" indent="0" algn="ctr">
              <a:buNone/>
              <a:defRPr sz="2000"/>
            </a:lvl8pPr>
            <a:lvl9pPr marL="3657327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555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62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371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691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91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53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92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5" y="6459791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91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6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2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0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96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75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4784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50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850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96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086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491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67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061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8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76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031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594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29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057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A7A8A7"/>
                </a:solidFill>
                <a:latin typeface="Arial"/>
                <a:cs typeface="Arial"/>
              </a:defRPr>
            </a:lvl1pPr>
          </a:lstStyle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2022</a:t>
            </a:r>
            <a:r>
              <a:rPr spc="-5" dirty="0"/>
              <a:t> </a:t>
            </a:r>
            <a:r>
              <a:rPr dirty="0"/>
              <a:t>Intrado</a:t>
            </a:r>
            <a:r>
              <a:rPr spc="10" dirty="0"/>
              <a:t> </a:t>
            </a:r>
            <a:r>
              <a:rPr dirty="0"/>
              <a:t>Corporation.</a:t>
            </a:r>
            <a:r>
              <a:rPr spc="5" dirty="0"/>
              <a:t> </a:t>
            </a:r>
            <a:r>
              <a:rPr dirty="0"/>
              <a:t>All</a:t>
            </a:r>
            <a:r>
              <a:rPr spc="-20" dirty="0"/>
              <a:t> </a:t>
            </a:r>
            <a:r>
              <a:rPr dirty="0"/>
              <a:t>rights</a:t>
            </a:r>
            <a:r>
              <a:rPr spc="-15" dirty="0"/>
              <a:t> </a:t>
            </a:r>
            <a:r>
              <a:rPr spc="-10" dirty="0"/>
              <a:t>reserved.</a:t>
            </a:r>
          </a:p>
          <a:p>
            <a:pPr marL="3175" algn="ctr">
              <a:lnSpc>
                <a:spcPct val="100000"/>
              </a:lnSpc>
            </a:pPr>
            <a:r>
              <a:rPr dirty="0"/>
              <a:t>Confidential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Proprietary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A8A8A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85267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82C8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A7A8A7"/>
                </a:solidFill>
                <a:latin typeface="Arial"/>
                <a:cs typeface="Arial"/>
              </a:defRPr>
            </a:lvl1pPr>
          </a:lstStyle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2022</a:t>
            </a:r>
            <a:r>
              <a:rPr spc="-5" dirty="0"/>
              <a:t> </a:t>
            </a:r>
            <a:r>
              <a:rPr dirty="0"/>
              <a:t>Intrado</a:t>
            </a:r>
            <a:r>
              <a:rPr spc="10" dirty="0"/>
              <a:t> </a:t>
            </a:r>
            <a:r>
              <a:rPr dirty="0"/>
              <a:t>Corporation.</a:t>
            </a:r>
            <a:r>
              <a:rPr spc="5" dirty="0"/>
              <a:t> </a:t>
            </a:r>
            <a:r>
              <a:rPr dirty="0"/>
              <a:t>All</a:t>
            </a:r>
            <a:r>
              <a:rPr spc="-20" dirty="0"/>
              <a:t> </a:t>
            </a:r>
            <a:r>
              <a:rPr dirty="0"/>
              <a:t>rights</a:t>
            </a:r>
            <a:r>
              <a:rPr spc="-15" dirty="0"/>
              <a:t> </a:t>
            </a:r>
            <a:r>
              <a:rPr spc="-10" dirty="0"/>
              <a:t>reserved.</a:t>
            </a:r>
          </a:p>
          <a:p>
            <a:pPr marL="3175" algn="ctr">
              <a:lnSpc>
                <a:spcPct val="100000"/>
              </a:lnSpc>
            </a:pPr>
            <a:r>
              <a:rPr dirty="0"/>
              <a:t>Confidential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Proprietary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A8A8A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06658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82C8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42379" y="1286269"/>
            <a:ext cx="5157470" cy="4537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A7A8A7"/>
                </a:solidFill>
                <a:latin typeface="Arial"/>
                <a:cs typeface="Arial"/>
              </a:defRPr>
            </a:lvl1pPr>
          </a:lstStyle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2022</a:t>
            </a:r>
            <a:r>
              <a:rPr spc="-5" dirty="0"/>
              <a:t> </a:t>
            </a:r>
            <a:r>
              <a:rPr dirty="0"/>
              <a:t>Intrado</a:t>
            </a:r>
            <a:r>
              <a:rPr spc="10" dirty="0"/>
              <a:t> </a:t>
            </a:r>
            <a:r>
              <a:rPr dirty="0"/>
              <a:t>Corporation.</a:t>
            </a:r>
            <a:r>
              <a:rPr spc="5" dirty="0"/>
              <a:t> </a:t>
            </a:r>
            <a:r>
              <a:rPr dirty="0"/>
              <a:t>All</a:t>
            </a:r>
            <a:r>
              <a:rPr spc="-20" dirty="0"/>
              <a:t> </a:t>
            </a:r>
            <a:r>
              <a:rPr dirty="0"/>
              <a:t>rights</a:t>
            </a:r>
            <a:r>
              <a:rPr spc="-15" dirty="0"/>
              <a:t> </a:t>
            </a:r>
            <a:r>
              <a:rPr spc="-10" dirty="0"/>
              <a:t>reserved.</a:t>
            </a:r>
          </a:p>
          <a:p>
            <a:pPr marL="3175" algn="ctr">
              <a:lnSpc>
                <a:spcPct val="100000"/>
              </a:lnSpc>
            </a:pPr>
            <a:r>
              <a:rPr dirty="0"/>
              <a:t>Confidential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Proprietary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A8A8A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82082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82C8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A7A8A7"/>
                </a:solidFill>
                <a:latin typeface="Arial"/>
                <a:cs typeface="Arial"/>
              </a:defRPr>
            </a:lvl1pPr>
          </a:lstStyle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2022</a:t>
            </a:r>
            <a:r>
              <a:rPr spc="-5" dirty="0"/>
              <a:t> </a:t>
            </a:r>
            <a:r>
              <a:rPr dirty="0"/>
              <a:t>Intrado</a:t>
            </a:r>
            <a:r>
              <a:rPr spc="10" dirty="0"/>
              <a:t> </a:t>
            </a:r>
            <a:r>
              <a:rPr dirty="0"/>
              <a:t>Corporation.</a:t>
            </a:r>
            <a:r>
              <a:rPr spc="5" dirty="0"/>
              <a:t> </a:t>
            </a:r>
            <a:r>
              <a:rPr dirty="0"/>
              <a:t>All</a:t>
            </a:r>
            <a:r>
              <a:rPr spc="-20" dirty="0"/>
              <a:t> </a:t>
            </a:r>
            <a:r>
              <a:rPr dirty="0"/>
              <a:t>rights</a:t>
            </a:r>
            <a:r>
              <a:rPr spc="-15" dirty="0"/>
              <a:t> </a:t>
            </a:r>
            <a:r>
              <a:rPr spc="-10" dirty="0"/>
              <a:t>reserved.</a:t>
            </a:r>
          </a:p>
          <a:p>
            <a:pPr marL="3175" algn="ctr">
              <a:lnSpc>
                <a:spcPct val="100000"/>
              </a:lnSpc>
            </a:pPr>
            <a:r>
              <a:rPr dirty="0"/>
              <a:t>Confidential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Proprietary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A8A8A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433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A7A8A7"/>
                </a:solidFill>
                <a:latin typeface="Arial"/>
                <a:cs typeface="Arial"/>
              </a:defRPr>
            </a:lvl1pPr>
          </a:lstStyle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2022</a:t>
            </a:r>
            <a:r>
              <a:rPr spc="-5" dirty="0"/>
              <a:t> </a:t>
            </a:r>
            <a:r>
              <a:rPr dirty="0"/>
              <a:t>Intrado</a:t>
            </a:r>
            <a:r>
              <a:rPr spc="10" dirty="0"/>
              <a:t> </a:t>
            </a:r>
            <a:r>
              <a:rPr dirty="0"/>
              <a:t>Corporation.</a:t>
            </a:r>
            <a:r>
              <a:rPr spc="5" dirty="0"/>
              <a:t> </a:t>
            </a:r>
            <a:r>
              <a:rPr dirty="0"/>
              <a:t>All</a:t>
            </a:r>
            <a:r>
              <a:rPr spc="-20" dirty="0"/>
              <a:t> </a:t>
            </a:r>
            <a:r>
              <a:rPr dirty="0"/>
              <a:t>rights</a:t>
            </a:r>
            <a:r>
              <a:rPr spc="-15" dirty="0"/>
              <a:t> </a:t>
            </a:r>
            <a:r>
              <a:rPr spc="-10" dirty="0"/>
              <a:t>reserved.</a:t>
            </a:r>
          </a:p>
          <a:p>
            <a:pPr marL="3175" algn="ctr">
              <a:lnSpc>
                <a:spcPct val="100000"/>
              </a:lnSpc>
            </a:pPr>
            <a:r>
              <a:rPr dirty="0"/>
              <a:t>Confidential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Proprietary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A8A8A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9872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5459" y="3236121"/>
            <a:ext cx="9144000" cy="82788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459" y="4064000"/>
            <a:ext cx="9144000" cy="165576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53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0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3555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875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62655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63849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66265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6202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D50627-F98D-4E45-BA6B-12A5846FB362}"/>
              </a:ext>
            </a:extLst>
          </p:cNvPr>
          <p:cNvSpPr/>
          <p:nvPr userDrawn="1"/>
        </p:nvSpPr>
        <p:spPr>
          <a:xfrm>
            <a:off x="406400" y="1092200"/>
            <a:ext cx="11379200" cy="81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452230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6F4453-3ACD-4C9D-89FD-8714869347A4}"/>
              </a:ext>
            </a:extLst>
          </p:cNvPr>
          <p:cNvSpPr/>
          <p:nvPr userDrawn="1"/>
        </p:nvSpPr>
        <p:spPr>
          <a:xfrm>
            <a:off x="9347200" y="5969000"/>
            <a:ext cx="2844800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44093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6F4453-3ACD-4C9D-89FD-8714869347A4}"/>
              </a:ext>
            </a:extLst>
          </p:cNvPr>
          <p:cNvSpPr/>
          <p:nvPr userDrawn="1"/>
        </p:nvSpPr>
        <p:spPr>
          <a:xfrm>
            <a:off x="9347200" y="5969000"/>
            <a:ext cx="2844800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C217A0-F2F4-4218-85CB-327840EFD88B}"/>
              </a:ext>
            </a:extLst>
          </p:cNvPr>
          <p:cNvSpPr/>
          <p:nvPr userDrawn="1"/>
        </p:nvSpPr>
        <p:spPr>
          <a:xfrm>
            <a:off x="406400" y="1397000"/>
            <a:ext cx="11379200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061601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3857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9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5140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53552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6034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334500" y="6070600"/>
            <a:ext cx="2844800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/>
          <p:cNvSpPr/>
          <p:nvPr userDrawn="1"/>
        </p:nvSpPr>
        <p:spPr>
          <a:xfrm>
            <a:off x="406400" y="1397000"/>
            <a:ext cx="11379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704457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581194" y="2180498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609585" marR="0" lvl="0" indent="-406051" algn="l" rtl="0">
              <a:spcBef>
                <a:spcPts val="347"/>
              </a:spcBef>
              <a:spcAft>
                <a:spcPts val="0"/>
              </a:spcAft>
              <a:buClr>
                <a:srgbClr val="0078BF"/>
              </a:buClr>
              <a:buSzPts val="1196"/>
              <a:buFont typeface="Noto Sans Symbols"/>
              <a:buChar char="◼"/>
              <a:defRPr sz="1733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1219170" marR="0" lvl="1" indent="-398262" algn="l" rtl="0">
              <a:spcBef>
                <a:spcPts val="600"/>
              </a:spcBef>
              <a:spcAft>
                <a:spcPts val="0"/>
              </a:spcAft>
              <a:buClr>
                <a:srgbClr val="0078BF"/>
              </a:buClr>
              <a:buSzPts val="1104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828754" marR="0" lvl="2" indent="-382682" algn="l" rtl="0">
              <a:spcBef>
                <a:spcPts val="600"/>
              </a:spcBef>
              <a:spcAft>
                <a:spcPts val="0"/>
              </a:spcAft>
              <a:buClr>
                <a:srgbClr val="0078BF"/>
              </a:buClr>
              <a:buSzPts val="920"/>
              <a:buFont typeface="Noto Sans Symbols"/>
              <a:buChar char="◼"/>
              <a:defRPr sz="1333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2438339" marR="0" lvl="3" indent="-374895" algn="l" rtl="0">
              <a:spcBef>
                <a:spcPts val="600"/>
              </a:spcBef>
              <a:spcAft>
                <a:spcPts val="0"/>
              </a:spcAft>
              <a:buClr>
                <a:srgbClr val="0078BF"/>
              </a:buClr>
              <a:buSzPts val="828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3047924" marR="0" lvl="4" indent="-374895" algn="l" rtl="0">
              <a:spcBef>
                <a:spcPts val="600"/>
              </a:spcBef>
              <a:spcAft>
                <a:spcPts val="0"/>
              </a:spcAft>
              <a:buClr>
                <a:srgbClr val="0078BF"/>
              </a:buClr>
              <a:buSzPts val="828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3657509" marR="0" lvl="5" indent="-37489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828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4267093" marR="0" lvl="6" indent="-37489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828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876678" marR="0" lvl="7" indent="-37489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828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5486263" marR="0" lvl="8" indent="-374895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828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3507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 preserve="1">
  <p:cSld name="Title and Vertical 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 rot="5400000">
            <a:off x="4334932" y="-1416049"/>
            <a:ext cx="3522133" cy="11027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06051" algn="l" rtl="0">
              <a:spcBef>
                <a:spcPts val="347"/>
              </a:spcBef>
              <a:spcAft>
                <a:spcPts val="0"/>
              </a:spcAft>
              <a:buClr>
                <a:srgbClr val="0078BF"/>
              </a:buClr>
              <a:buSzPts val="1196"/>
              <a:buFont typeface="Noto Sans Symbols"/>
              <a:buChar char="◼"/>
              <a:defRPr sz="1733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1219170" marR="0" lvl="1" indent="-398262" algn="l" rtl="0">
              <a:spcBef>
                <a:spcPts val="600"/>
              </a:spcBef>
              <a:spcAft>
                <a:spcPts val="0"/>
              </a:spcAft>
              <a:buClr>
                <a:srgbClr val="0078BF"/>
              </a:buClr>
              <a:buSzPts val="1104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828754" marR="0" lvl="2" indent="-382682" algn="l" rtl="0">
              <a:spcBef>
                <a:spcPts val="600"/>
              </a:spcBef>
              <a:spcAft>
                <a:spcPts val="0"/>
              </a:spcAft>
              <a:buClr>
                <a:srgbClr val="0078BF"/>
              </a:buClr>
              <a:buSzPts val="920"/>
              <a:buFont typeface="Noto Sans Symbols"/>
              <a:buChar char="◼"/>
              <a:defRPr sz="1333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2438339" marR="0" lvl="3" indent="-374895" algn="l" rtl="0">
              <a:spcBef>
                <a:spcPts val="600"/>
              </a:spcBef>
              <a:spcAft>
                <a:spcPts val="0"/>
              </a:spcAft>
              <a:buClr>
                <a:srgbClr val="0078BF"/>
              </a:buClr>
              <a:buSzPts val="828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3047924" marR="0" lvl="4" indent="-374895" algn="l" rtl="0">
              <a:spcBef>
                <a:spcPts val="600"/>
              </a:spcBef>
              <a:spcAft>
                <a:spcPts val="0"/>
              </a:spcAft>
              <a:buClr>
                <a:srgbClr val="0078BF"/>
              </a:buClr>
              <a:buSzPts val="828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3657509" marR="0" lvl="5" indent="-37489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828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4267093" marR="0" lvl="6" indent="-37489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828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876678" marR="0" lvl="7" indent="-37489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828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5486263" marR="0" lvl="8" indent="-374895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828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4318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preserve="1">
  <p:cSld name="Content with 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47816" y="601200"/>
            <a:ext cx="11292840" cy="4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609585" marR="0" lvl="0" indent="-421629" algn="l" rtl="0">
              <a:spcBef>
                <a:spcPts val="400"/>
              </a:spcBef>
              <a:spcAft>
                <a:spcPts val="0"/>
              </a:spcAft>
              <a:buClr>
                <a:srgbClr val="0078BF"/>
              </a:buClr>
              <a:buSzPts val="1380"/>
              <a:buFont typeface="Noto Sans Symbols"/>
              <a:buChar char="◼"/>
              <a:defRPr sz="20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1219170" marR="0" lvl="1" indent="-409946" algn="l" rtl="0">
              <a:spcBef>
                <a:spcPts val="600"/>
              </a:spcBef>
              <a:spcAft>
                <a:spcPts val="0"/>
              </a:spcAft>
              <a:buClr>
                <a:srgbClr val="0078BF"/>
              </a:buClr>
              <a:buSzPts val="1242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828754" marR="0" lvl="2" indent="-398261" algn="l" rtl="0">
              <a:spcBef>
                <a:spcPts val="600"/>
              </a:spcBef>
              <a:spcAft>
                <a:spcPts val="0"/>
              </a:spcAft>
              <a:buClr>
                <a:srgbClr val="0078BF"/>
              </a:buClr>
              <a:buSzPts val="1104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2438339" marR="0" lvl="3" indent="-386578" algn="l" rtl="0">
              <a:spcBef>
                <a:spcPts val="600"/>
              </a:spcBef>
              <a:spcAft>
                <a:spcPts val="0"/>
              </a:spcAft>
              <a:buClr>
                <a:srgbClr val="0078BF"/>
              </a:buClr>
              <a:buSzPts val="966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3047924" marR="0" lvl="4" indent="-386578" algn="l" rtl="0">
              <a:spcBef>
                <a:spcPts val="600"/>
              </a:spcBef>
              <a:spcAft>
                <a:spcPts val="0"/>
              </a:spcAft>
              <a:buClr>
                <a:srgbClr val="0078BF"/>
              </a:buClr>
              <a:buSzPts val="966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3657509" marR="0" lvl="5" indent="-386578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966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4267093" marR="0" lvl="6" indent="-386578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966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876678" marR="0" lvl="7" indent="-386577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966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5486263" marR="0" lvl="8" indent="-386577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966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24479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581193" y="729659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887220" y="2250892"/>
            <a:ext cx="5087075" cy="53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609585" marR="0" lvl="0" indent="-304792" algn="l" rtl="0">
              <a:spcBef>
                <a:spcPts val="440"/>
              </a:spcBef>
              <a:spcAft>
                <a:spcPts val="0"/>
              </a:spcAft>
              <a:buClr>
                <a:srgbClr val="0078BF"/>
              </a:buClr>
              <a:buSzPts val="1518"/>
              <a:buFont typeface="Noto Sans Symbols"/>
              <a:buNone/>
              <a:defRPr sz="2200" b="0">
                <a:solidFill>
                  <a:srgbClr val="645245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1219170" marR="0" lvl="1" indent="-304792" algn="l" rtl="0">
              <a:spcBef>
                <a:spcPts val="600"/>
              </a:spcBef>
              <a:spcAft>
                <a:spcPts val="0"/>
              </a:spcAft>
              <a:buClr>
                <a:srgbClr val="0078BF"/>
              </a:buClr>
              <a:buSzPts val="1380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828754" marR="0" lvl="2" indent="-304792" algn="l" rtl="0">
              <a:spcBef>
                <a:spcPts val="600"/>
              </a:spcBef>
              <a:spcAft>
                <a:spcPts val="0"/>
              </a:spcAft>
              <a:buClr>
                <a:srgbClr val="0078BF"/>
              </a:buClr>
              <a:buSzPts val="1242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2438339" marR="0" lvl="3" indent="-304792" algn="l" rtl="0">
              <a:spcBef>
                <a:spcPts val="600"/>
              </a:spcBef>
              <a:spcAft>
                <a:spcPts val="0"/>
              </a:spcAft>
              <a:buClr>
                <a:srgbClr val="0078BF"/>
              </a:buClr>
              <a:buSzPts val="1104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3047924" marR="0" lvl="4" indent="-304792" algn="l" rtl="0">
              <a:spcBef>
                <a:spcPts val="600"/>
              </a:spcBef>
              <a:spcAft>
                <a:spcPts val="0"/>
              </a:spcAft>
              <a:buClr>
                <a:srgbClr val="0078BF"/>
              </a:buClr>
              <a:buSzPts val="1104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3657509" marR="0" lvl="5" indent="-304792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4267093" marR="0" lvl="6" indent="-304792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876678" marR="0" lvl="7" indent="-304792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5486263" marR="0" lvl="8" indent="-304792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581195" y="2926054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06051" algn="l" rtl="0">
              <a:spcBef>
                <a:spcPts val="347"/>
              </a:spcBef>
              <a:spcAft>
                <a:spcPts val="0"/>
              </a:spcAft>
              <a:buClr>
                <a:srgbClr val="0078BF"/>
              </a:buClr>
              <a:buSzPts val="1196"/>
              <a:buFont typeface="Noto Sans Symbols"/>
              <a:buChar char="◼"/>
              <a:defRPr sz="1733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1219170" marR="0" lvl="1" indent="-398262" algn="l" rtl="0">
              <a:spcBef>
                <a:spcPts val="600"/>
              </a:spcBef>
              <a:spcAft>
                <a:spcPts val="0"/>
              </a:spcAft>
              <a:buClr>
                <a:srgbClr val="0078BF"/>
              </a:buClr>
              <a:buSzPts val="1104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828754" marR="0" lvl="2" indent="-382682" algn="l" rtl="0">
              <a:spcBef>
                <a:spcPts val="600"/>
              </a:spcBef>
              <a:spcAft>
                <a:spcPts val="0"/>
              </a:spcAft>
              <a:buClr>
                <a:srgbClr val="0078BF"/>
              </a:buClr>
              <a:buSzPts val="920"/>
              <a:buFont typeface="Noto Sans Symbols"/>
              <a:buChar char="◼"/>
              <a:defRPr sz="1333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2438339" marR="0" lvl="3" indent="-374895" algn="l" rtl="0">
              <a:spcBef>
                <a:spcPts val="600"/>
              </a:spcBef>
              <a:spcAft>
                <a:spcPts val="0"/>
              </a:spcAft>
              <a:buClr>
                <a:srgbClr val="0078BF"/>
              </a:buClr>
              <a:buSzPts val="828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3047924" marR="0" lvl="4" indent="-374895" algn="l" rtl="0">
              <a:spcBef>
                <a:spcPts val="600"/>
              </a:spcBef>
              <a:spcAft>
                <a:spcPts val="0"/>
              </a:spcAft>
              <a:buClr>
                <a:srgbClr val="0078BF"/>
              </a:buClr>
              <a:buSzPts val="828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3657509" marR="0" lvl="5" indent="-37489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828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4267093" marR="0" lvl="6" indent="-37489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828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876678" marR="0" lvl="7" indent="-37489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828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5486263" marR="0" lvl="8" indent="-374895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828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3"/>
          </p:nvPr>
        </p:nvSpPr>
        <p:spPr>
          <a:xfrm>
            <a:off x="6523737" y="2250892"/>
            <a:ext cx="5087073" cy="55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609585" marR="0" lvl="0" indent="-304792" algn="l" rtl="0">
              <a:spcBef>
                <a:spcPts val="440"/>
              </a:spcBef>
              <a:spcAft>
                <a:spcPts val="0"/>
              </a:spcAft>
              <a:buClr>
                <a:srgbClr val="0078BF"/>
              </a:buClr>
              <a:buSzPts val="1518"/>
              <a:buFont typeface="Noto Sans Symbols"/>
              <a:buNone/>
              <a:defRPr sz="2200" b="0">
                <a:solidFill>
                  <a:srgbClr val="645245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1219170" marR="0" lvl="1" indent="-304792" algn="l" rtl="0">
              <a:spcBef>
                <a:spcPts val="600"/>
              </a:spcBef>
              <a:spcAft>
                <a:spcPts val="0"/>
              </a:spcAft>
              <a:buClr>
                <a:srgbClr val="0078BF"/>
              </a:buClr>
              <a:buSzPts val="1380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828754" marR="0" lvl="2" indent="-304792" algn="l" rtl="0">
              <a:spcBef>
                <a:spcPts val="600"/>
              </a:spcBef>
              <a:spcAft>
                <a:spcPts val="0"/>
              </a:spcAft>
              <a:buClr>
                <a:srgbClr val="0078BF"/>
              </a:buClr>
              <a:buSzPts val="1242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2438339" marR="0" lvl="3" indent="-304792" algn="l" rtl="0">
              <a:spcBef>
                <a:spcPts val="600"/>
              </a:spcBef>
              <a:spcAft>
                <a:spcPts val="0"/>
              </a:spcAft>
              <a:buClr>
                <a:srgbClr val="0078BF"/>
              </a:buClr>
              <a:buSzPts val="1104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3047924" marR="0" lvl="4" indent="-304792" algn="l" rtl="0">
              <a:spcBef>
                <a:spcPts val="600"/>
              </a:spcBef>
              <a:spcAft>
                <a:spcPts val="0"/>
              </a:spcAft>
              <a:buClr>
                <a:srgbClr val="0078BF"/>
              </a:buClr>
              <a:buSzPts val="1104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3657509" marR="0" lvl="5" indent="-304792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4267093" marR="0" lvl="6" indent="-304792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876678" marR="0" lvl="7" indent="-304792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5486263" marR="0" lvl="8" indent="-304792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4"/>
          </p:nvPr>
        </p:nvSpPr>
        <p:spPr>
          <a:xfrm>
            <a:off x="6217710" y="2926054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06051" algn="l" rtl="0">
              <a:spcBef>
                <a:spcPts val="347"/>
              </a:spcBef>
              <a:spcAft>
                <a:spcPts val="0"/>
              </a:spcAft>
              <a:buClr>
                <a:srgbClr val="0078BF"/>
              </a:buClr>
              <a:buSzPts val="1196"/>
              <a:buFont typeface="Noto Sans Symbols"/>
              <a:buChar char="◼"/>
              <a:defRPr sz="1733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1219170" marR="0" lvl="1" indent="-398262" algn="l" rtl="0">
              <a:spcBef>
                <a:spcPts val="600"/>
              </a:spcBef>
              <a:spcAft>
                <a:spcPts val="0"/>
              </a:spcAft>
              <a:buClr>
                <a:srgbClr val="0078BF"/>
              </a:buClr>
              <a:buSzPts val="1104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828754" marR="0" lvl="2" indent="-382682" algn="l" rtl="0">
              <a:spcBef>
                <a:spcPts val="600"/>
              </a:spcBef>
              <a:spcAft>
                <a:spcPts val="0"/>
              </a:spcAft>
              <a:buClr>
                <a:srgbClr val="0078BF"/>
              </a:buClr>
              <a:buSzPts val="920"/>
              <a:buFont typeface="Noto Sans Symbols"/>
              <a:buChar char="◼"/>
              <a:defRPr sz="1333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2438339" marR="0" lvl="3" indent="-374895" algn="l" rtl="0">
              <a:spcBef>
                <a:spcPts val="600"/>
              </a:spcBef>
              <a:spcAft>
                <a:spcPts val="0"/>
              </a:spcAft>
              <a:buClr>
                <a:srgbClr val="0078BF"/>
              </a:buClr>
              <a:buSzPts val="828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3047924" marR="0" lvl="4" indent="-374895" algn="l" rtl="0">
              <a:spcBef>
                <a:spcPts val="600"/>
              </a:spcBef>
              <a:spcAft>
                <a:spcPts val="0"/>
              </a:spcAft>
              <a:buClr>
                <a:srgbClr val="0078BF"/>
              </a:buClr>
              <a:buSzPts val="828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3657509" marR="0" lvl="5" indent="-37489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828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4267093" marR="0" lvl="6" indent="-37489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828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876678" marR="0" lvl="7" indent="-37489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828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5486263" marR="0" lvl="8" indent="-374895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828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87506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06400" y="1397000"/>
            <a:ext cx="11379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163735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334500" y="6070600"/>
            <a:ext cx="2844800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/>
          <p:cNvSpPr/>
          <p:nvPr userDrawn="1"/>
        </p:nvSpPr>
        <p:spPr>
          <a:xfrm>
            <a:off x="406400" y="1397000"/>
            <a:ext cx="11379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36572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4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blipFill dpi="0" rotWithShape="0">
          <a:blip r:embed="rId2">
            <a:biLevel thresh="2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06400" y="1397000"/>
            <a:ext cx="11379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295503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598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2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5" y="6459791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91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18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0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8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4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10" Type="http://schemas.openxmlformats.org/officeDocument/2006/relationships/image" Target="../media/image6.jpg"/><Relationship Id="rId4" Type="http://schemas.openxmlformats.org/officeDocument/2006/relationships/slideLayout" Target="../slideLayouts/slideLayout57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5" y="6459791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914332"/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2"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59791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9143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2" y="6459791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pPr defTabSz="914332"/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08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332" rtl="0" eaLnBrk="1" latinLnBrk="0" hangingPunct="1">
        <a:lnSpc>
          <a:spcPct val="85000"/>
        </a:lnSpc>
        <a:spcBef>
          <a:spcPct val="0"/>
        </a:spcBef>
        <a:buNone/>
        <a:defRPr sz="4800" kern="1200" spc="-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4" indent="-91434" algn="l" defTabSz="914332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20" indent="-182866" algn="l" defTabSz="914332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886" indent="-182866" algn="l" defTabSz="914332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52" indent="-182866" algn="l" defTabSz="914332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19" indent="-182866" algn="l" defTabSz="914332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19" indent="-228584" algn="l" defTabSz="914332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04" indent="-228584" algn="l" defTabSz="914332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88" indent="-228584" algn="l" defTabSz="914332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74" indent="-228584" algn="l" defTabSz="914332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5" y="6459791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914332"/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2"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59791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9143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2" y="6459791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pPr defTabSz="914332"/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34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332" rtl="0" eaLnBrk="1" latinLnBrk="0" hangingPunct="1">
        <a:lnSpc>
          <a:spcPct val="85000"/>
        </a:lnSpc>
        <a:spcBef>
          <a:spcPct val="0"/>
        </a:spcBef>
        <a:buNone/>
        <a:defRPr sz="4800" kern="1200" spc="-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4" indent="-91434" algn="l" defTabSz="914332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20" indent="-182866" algn="l" defTabSz="914332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886" indent="-182866" algn="l" defTabSz="914332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52" indent="-182866" algn="l" defTabSz="914332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19" indent="-182866" algn="l" defTabSz="914332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19" indent="-228584" algn="l" defTabSz="914332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04" indent="-228584" algn="l" defTabSz="914332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88" indent="-228584" algn="l" defTabSz="914332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74" indent="-228584" algn="l" defTabSz="914332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914400"/>
            <a:fld id="{89549C9B-7E0F-4F86-B4A0-430F24975F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914400"/>
            <a:fld id="{C3D0AAA3-575E-4784-BC68-121399FBDE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96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2440" y="995172"/>
            <a:ext cx="11216639" cy="2743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4839" y="6377457"/>
            <a:ext cx="1132681" cy="3268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9601" y="554766"/>
            <a:ext cx="11272796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82C8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95259" y="6478456"/>
            <a:ext cx="2165350" cy="261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A7A8A7"/>
                </a:solidFill>
                <a:latin typeface="Arial"/>
                <a:cs typeface="Arial"/>
              </a:defRPr>
            </a:lvl1pPr>
          </a:lstStyle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2022</a:t>
            </a:r>
            <a:r>
              <a:rPr spc="-5" dirty="0"/>
              <a:t> </a:t>
            </a:r>
            <a:r>
              <a:rPr dirty="0"/>
              <a:t>Intrado</a:t>
            </a:r>
            <a:r>
              <a:rPr spc="10" dirty="0"/>
              <a:t> </a:t>
            </a:r>
            <a:r>
              <a:rPr dirty="0"/>
              <a:t>Corporation.</a:t>
            </a:r>
            <a:r>
              <a:rPr spc="5" dirty="0"/>
              <a:t> </a:t>
            </a:r>
            <a:r>
              <a:rPr dirty="0"/>
              <a:t>All</a:t>
            </a:r>
            <a:r>
              <a:rPr spc="-20" dirty="0"/>
              <a:t> </a:t>
            </a:r>
            <a:r>
              <a:rPr dirty="0"/>
              <a:t>rights</a:t>
            </a:r>
            <a:r>
              <a:rPr spc="-15" dirty="0"/>
              <a:t> </a:t>
            </a:r>
            <a:r>
              <a:rPr spc="-10" dirty="0"/>
              <a:t>reserved.</a:t>
            </a:r>
          </a:p>
          <a:p>
            <a:pPr marL="3175" algn="ctr">
              <a:lnSpc>
                <a:spcPct val="100000"/>
              </a:lnSpc>
            </a:pPr>
            <a:r>
              <a:rPr dirty="0"/>
              <a:t>Confidential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Proprietary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91543" y="6515823"/>
            <a:ext cx="146050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8A8A8A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988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439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561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1344B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1344B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1344B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1344B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82084" y="704850"/>
            <a:ext cx="11027833" cy="1189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582084" y="2336800"/>
            <a:ext cx="11027833" cy="352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04546" algn="l" rtl="0">
              <a:spcBef>
                <a:spcPts val="260"/>
              </a:spcBef>
              <a:spcAft>
                <a:spcPts val="0"/>
              </a:spcAft>
              <a:buClr>
                <a:srgbClr val="0078BF"/>
              </a:buClr>
              <a:buSzPts val="1196"/>
              <a:buFont typeface="Noto Sans Symbols"/>
              <a:buChar char="◼"/>
              <a:defRPr sz="13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98704" algn="l" rtl="0">
              <a:spcBef>
                <a:spcPts val="450"/>
              </a:spcBef>
              <a:spcAft>
                <a:spcPts val="0"/>
              </a:spcAft>
              <a:buClr>
                <a:srgbClr val="0078BF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87019" algn="l" rtl="0">
              <a:spcBef>
                <a:spcPts val="450"/>
              </a:spcBef>
              <a:spcAft>
                <a:spcPts val="0"/>
              </a:spcAft>
              <a:buClr>
                <a:srgbClr val="0078BF"/>
              </a:buClr>
              <a:buSzPts val="920"/>
              <a:buFont typeface="Noto Sans Symbols"/>
              <a:buChar char="◼"/>
              <a:defRPr sz="10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81178" algn="l" rtl="0">
              <a:spcBef>
                <a:spcPts val="450"/>
              </a:spcBef>
              <a:spcAft>
                <a:spcPts val="0"/>
              </a:spcAft>
              <a:buClr>
                <a:srgbClr val="0078BF"/>
              </a:buClr>
              <a:buSzPts val="828"/>
              <a:buFont typeface="Noto Sans Symbols"/>
              <a:buChar char="◼"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81178" algn="l" rtl="0">
              <a:spcBef>
                <a:spcPts val="450"/>
              </a:spcBef>
              <a:spcAft>
                <a:spcPts val="0"/>
              </a:spcAft>
              <a:buClr>
                <a:srgbClr val="0078BF"/>
              </a:buClr>
              <a:buSzPts val="828"/>
              <a:buFont typeface="Noto Sans Symbols"/>
              <a:buChar char="◼"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81178" algn="l" rtl="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828"/>
              <a:buFont typeface="Noto Sans Symbols"/>
              <a:buChar char="◼"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81178" algn="l" rtl="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828"/>
              <a:buFont typeface="Noto Sans Symbols"/>
              <a:buChar char="◼"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81178" algn="l" rtl="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828"/>
              <a:buFont typeface="Noto Sans Symbols"/>
              <a:buChar char="◼"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81178" algn="l" rtl="0"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ts val="828"/>
              <a:buFont typeface="Noto Sans Symbols"/>
              <a:buChar char="◼"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28087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insights.intrado.com/adt-optin-internal" TargetMode="Externa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lex.hamlin@intrado.com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hyperlink" Target="mailto:leah@al911board.com" TargetMode="External"/><Relationship Id="rId5" Type="http://schemas.openxmlformats.org/officeDocument/2006/relationships/hyperlink" Target="mailto:michelle@al911board.com" TargetMode="External"/><Relationship Id="rId4" Type="http://schemas.openxmlformats.org/officeDocument/2006/relationships/hyperlink" Target="mailto:hobgoolw@yahoo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37.wm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6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0.png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slideLayout" Target="../slideLayouts/slideLayout47.xml"/><Relationship Id="rId7" Type="http://schemas.openxmlformats.org/officeDocument/2006/relationships/diagramLayout" Target="../diagrams/layout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Data" Target="../diagrams/data3.xml"/><Relationship Id="rId5" Type="http://schemas.openxmlformats.org/officeDocument/2006/relationships/image" Target="../media/image36.png"/><Relationship Id="rId10" Type="http://schemas.microsoft.com/office/2007/relationships/diagramDrawing" Target="../diagrams/drawing3.xml"/><Relationship Id="rId4" Type="http://schemas.openxmlformats.org/officeDocument/2006/relationships/notesSlide" Target="../notesSlides/notesSlide12.xml"/><Relationship Id="rId9" Type="http://schemas.openxmlformats.org/officeDocument/2006/relationships/diagramColors" Target="../diagrams/colors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1.png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2.jpg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4.png"/><Relationship Id="rId5" Type="http://schemas.openxmlformats.org/officeDocument/2006/relationships/hyperlink" Target="mailto:Alex.Hamlin@intrado.com" TargetMode="Externa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mailto:asap@apcointl.org" TargetMode="External"/><Relationship Id="rId3" Type="http://schemas.openxmlformats.org/officeDocument/2006/relationships/slideLayout" Target="../slideLayouts/slideLayout47.xml"/><Relationship Id="rId7" Type="http://schemas.openxmlformats.org/officeDocument/2006/relationships/hyperlink" Target="http://www.apco911.org/" TargetMode="Externa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hyperlink" Target="http://www.tma.us/asap" TargetMode="External"/><Relationship Id="rId5" Type="http://schemas.openxmlformats.org/officeDocument/2006/relationships/image" Target="../media/image36.png"/><Relationship Id="rId10" Type="http://schemas.openxmlformats.org/officeDocument/2006/relationships/hyperlink" Target="mailto:asap@tma.us" TargetMode="External"/><Relationship Id="rId4" Type="http://schemas.openxmlformats.org/officeDocument/2006/relationships/notesSlide" Target="../notesSlides/notesSlide25.xml"/><Relationship Id="rId9" Type="http://schemas.openxmlformats.org/officeDocument/2006/relationships/hyperlink" Target="http://www.apco911.org/resources/asap.html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surveymonkey.com/r/2022UserConf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3.gif"/><Relationship Id="rId7" Type="http://schemas.openxmlformats.org/officeDocument/2006/relationships/hyperlink" Target="mailto:hobgoolw@yahoo.com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alex.hamlin@intrado.com" TargetMode="External"/><Relationship Id="rId5" Type="http://schemas.openxmlformats.org/officeDocument/2006/relationships/hyperlink" Target="mailto:michelle@al911board.com" TargetMode="External"/><Relationship Id="rId4" Type="http://schemas.openxmlformats.org/officeDocument/2006/relationships/hyperlink" Target="https://nico1-toutlefrancais.wikispaces.com/l'interrogation+-+comment+poser+des+question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473" y="1681769"/>
            <a:ext cx="6289675" cy="2043112"/>
          </a:xfrm>
        </p:spPr>
      </p:pic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844508" y="4317357"/>
            <a:ext cx="10515600" cy="162669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29, 2022</a:t>
            </a:r>
            <a:br>
              <a:rPr 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 About It Tuesday!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1D95F0-89B0-4307-A1D3-0A21A5A62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8" y="6403897"/>
            <a:ext cx="11112759" cy="4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2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604" y="554763"/>
            <a:ext cx="2497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More</a:t>
            </a:r>
            <a:r>
              <a:rPr spc="-80" dirty="0"/>
              <a:t> </a:t>
            </a:r>
            <a:r>
              <a:rPr spc="-10" dirty="0"/>
              <a:t>Screenshots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8392" y="1121664"/>
            <a:ext cx="12015470" cy="5270500"/>
            <a:chOff x="88392" y="1121664"/>
            <a:chExt cx="12015470" cy="5270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392" y="1121664"/>
              <a:ext cx="7278623" cy="50078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7939" y="2097024"/>
              <a:ext cx="5725667" cy="429463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©</a:t>
            </a:r>
            <a:r>
              <a:rPr kumimoji="0" sz="800" b="0" i="0" u="none" strike="noStrike" kern="0" cap="none" spc="-2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2022</a:t>
            </a:r>
            <a:r>
              <a:rPr kumimoji="0" sz="800" b="0" i="0" u="none" strike="noStrike" kern="0" cap="none" spc="-5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Intrado</a:t>
            </a:r>
            <a:r>
              <a:rPr kumimoji="0" sz="800" b="0" i="0" u="none" strike="noStrike" kern="0" cap="none" spc="1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Corporation.</a:t>
            </a:r>
            <a:r>
              <a:rPr kumimoji="0" sz="800" b="0" i="0" u="none" strike="noStrike" kern="0" cap="none" spc="5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All</a:t>
            </a:r>
            <a:r>
              <a:rPr kumimoji="0" sz="800" b="0" i="0" u="none" strike="noStrike" kern="0" cap="none" spc="-2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rights</a:t>
            </a:r>
            <a:r>
              <a:rPr kumimoji="0" sz="800" b="0" i="0" u="none" strike="noStrike" kern="0" cap="none" spc="-15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reserved.</a:t>
            </a:r>
          </a:p>
          <a:p>
            <a:pPr marL="317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Confidential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Proprietary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cs typeface="Arial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8A8A8A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601" y="554766"/>
            <a:ext cx="5898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spc="-10" dirty="0"/>
              <a:t> </a:t>
            </a:r>
            <a:r>
              <a:rPr dirty="0"/>
              <a:t>can</a:t>
            </a:r>
            <a:r>
              <a:rPr spc="-15" dirty="0"/>
              <a:t> </a:t>
            </a:r>
            <a:r>
              <a:rPr dirty="0"/>
              <a:t>your</a:t>
            </a:r>
            <a:r>
              <a:rPr spc="-15" dirty="0"/>
              <a:t> </a:t>
            </a:r>
            <a:r>
              <a:rPr dirty="0"/>
              <a:t>PSAP</a:t>
            </a:r>
            <a:r>
              <a:rPr spc="-55" dirty="0"/>
              <a:t> </a:t>
            </a:r>
            <a:r>
              <a:rPr dirty="0"/>
              <a:t>leverage</a:t>
            </a:r>
            <a:r>
              <a:rPr spc="5" dirty="0"/>
              <a:t> </a:t>
            </a:r>
            <a:r>
              <a:rPr dirty="0"/>
              <a:t>this</a:t>
            </a:r>
            <a:r>
              <a:rPr spc="-10" dirty="0"/>
              <a:t> solution?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8379" y="1179576"/>
            <a:ext cx="7603235" cy="516940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©</a:t>
            </a:r>
            <a:r>
              <a:rPr kumimoji="0" sz="800" b="0" i="0" u="none" strike="noStrike" kern="0" cap="none" spc="-2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2022</a:t>
            </a:r>
            <a:r>
              <a:rPr kumimoji="0" sz="800" b="0" i="0" u="none" strike="noStrike" kern="0" cap="none" spc="-5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Intrado</a:t>
            </a:r>
            <a:r>
              <a:rPr kumimoji="0" sz="800" b="0" i="0" u="none" strike="noStrike" kern="0" cap="none" spc="1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Corporation.</a:t>
            </a:r>
            <a:r>
              <a:rPr kumimoji="0" sz="800" b="0" i="0" u="none" strike="noStrike" kern="0" cap="none" spc="5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All</a:t>
            </a:r>
            <a:r>
              <a:rPr kumimoji="0" sz="800" b="0" i="0" u="none" strike="noStrike" kern="0" cap="none" spc="-2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rights</a:t>
            </a:r>
            <a:r>
              <a:rPr kumimoji="0" sz="800" b="0" i="0" u="none" strike="noStrike" kern="0" cap="none" spc="-15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reserved.</a:t>
            </a:r>
          </a:p>
          <a:p>
            <a:pPr marL="317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Confidential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Proprietary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cs typeface="Arial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8A8A8A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601" y="554766"/>
            <a:ext cx="76047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spc="-65" dirty="0"/>
              <a:t> </a:t>
            </a:r>
            <a:r>
              <a:rPr dirty="0"/>
              <a:t>Does</a:t>
            </a:r>
            <a:r>
              <a:rPr spc="-60" dirty="0"/>
              <a:t> </a:t>
            </a:r>
            <a:r>
              <a:rPr spc="-25" dirty="0"/>
              <a:t>Your</a:t>
            </a:r>
            <a:r>
              <a:rPr spc="-50" dirty="0"/>
              <a:t> </a:t>
            </a:r>
            <a:r>
              <a:rPr dirty="0"/>
              <a:t>PSAP</a:t>
            </a:r>
            <a:r>
              <a:rPr spc="-80" dirty="0"/>
              <a:t> </a:t>
            </a:r>
            <a:r>
              <a:rPr dirty="0"/>
              <a:t>Start</a:t>
            </a:r>
            <a:r>
              <a:rPr spc="-55" dirty="0"/>
              <a:t> </a:t>
            </a:r>
            <a:r>
              <a:rPr dirty="0"/>
              <a:t>Receiving</a:t>
            </a:r>
            <a:r>
              <a:rPr spc="-120" dirty="0"/>
              <a:t> </a:t>
            </a:r>
            <a:r>
              <a:rPr spc="-10" dirty="0"/>
              <a:t>ADT</a:t>
            </a:r>
            <a:r>
              <a:rPr spc="-180" dirty="0"/>
              <a:t> </a:t>
            </a:r>
            <a:r>
              <a:rPr dirty="0"/>
              <a:t>Alarm</a:t>
            </a:r>
            <a:r>
              <a:rPr spc="-35" dirty="0"/>
              <a:t> </a:t>
            </a:r>
            <a:r>
              <a:rPr spc="-10" dirty="0"/>
              <a:t>Data?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2440" y="1609344"/>
            <a:ext cx="1621790" cy="980440"/>
          </a:xfrm>
          <a:prstGeom prst="rect">
            <a:avLst/>
          </a:prstGeom>
          <a:solidFill>
            <a:srgbClr val="582C82"/>
          </a:solidFill>
        </p:spPr>
        <p:txBody>
          <a:bodyPr vert="horz" wrap="square" lIns="0" tIns="254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35814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01040" algn="l"/>
              </a:tabLst>
              <a:defRPr/>
            </a:pP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1.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Opt-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91511" y="1609344"/>
            <a:ext cx="9497695" cy="980440"/>
          </a:xfrm>
          <a:custGeom>
            <a:avLst/>
            <a:gdLst/>
            <a:ahLst/>
            <a:cxnLst/>
            <a:rect l="l" t="t" r="r" b="b"/>
            <a:pathLst>
              <a:path w="9497695" h="980439">
                <a:moveTo>
                  <a:pt x="9497568" y="0"/>
                </a:moveTo>
                <a:lnTo>
                  <a:pt x="0" y="0"/>
                </a:lnTo>
                <a:lnTo>
                  <a:pt x="0" y="979931"/>
                </a:lnTo>
                <a:lnTo>
                  <a:pt x="9497568" y="979931"/>
                </a:lnTo>
                <a:lnTo>
                  <a:pt x="9497568" y="0"/>
                </a:lnTo>
                <a:close/>
              </a:path>
            </a:pathLst>
          </a:custGeom>
          <a:solidFill>
            <a:srgbClr val="84BAD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91511" y="1609344"/>
            <a:ext cx="9497695" cy="98044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18288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Opt-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800" b="0" i="0" u="none" strike="noStrike" kern="0" cap="none" spc="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here:</a:t>
            </a:r>
            <a:r>
              <a:rPr kumimoji="0" sz="1800" b="0" i="0" u="none" strike="noStrike" kern="0" cap="none" spc="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sng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https://insights.intrado.com/adt-optin-internal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2440" y="2656332"/>
            <a:ext cx="1621790" cy="980440"/>
          </a:xfrm>
          <a:custGeom>
            <a:avLst/>
            <a:gdLst/>
            <a:ahLst/>
            <a:cxnLst/>
            <a:rect l="l" t="t" r="r" b="b"/>
            <a:pathLst>
              <a:path w="1621789" h="980439">
                <a:moveTo>
                  <a:pt x="1621536" y="0"/>
                </a:moveTo>
                <a:lnTo>
                  <a:pt x="0" y="0"/>
                </a:lnTo>
                <a:lnTo>
                  <a:pt x="0" y="979932"/>
                </a:lnTo>
                <a:lnTo>
                  <a:pt x="1621536" y="979932"/>
                </a:lnTo>
                <a:lnTo>
                  <a:pt x="1621536" y="0"/>
                </a:lnTo>
                <a:close/>
              </a:path>
            </a:pathLst>
          </a:custGeom>
          <a:solidFill>
            <a:srgbClr val="582C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3365" y="2794482"/>
            <a:ext cx="1218565" cy="659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8455" marR="5080" lvl="0" indent="-326390" defTabSz="914400" eaLnBrk="1" fontAlgn="auto" latinLnBrk="0" hangingPunct="1">
              <a:lnSpc>
                <a:spcPct val="13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2.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We’ll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Be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In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Touch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91511" y="2656332"/>
            <a:ext cx="9497695" cy="980440"/>
          </a:xfrm>
          <a:custGeom>
            <a:avLst/>
            <a:gdLst/>
            <a:ahLst/>
            <a:cxnLst/>
            <a:rect l="l" t="t" r="r" b="b"/>
            <a:pathLst>
              <a:path w="9497695" h="980439">
                <a:moveTo>
                  <a:pt x="9497568" y="0"/>
                </a:moveTo>
                <a:lnTo>
                  <a:pt x="0" y="0"/>
                </a:lnTo>
                <a:lnTo>
                  <a:pt x="0" y="979932"/>
                </a:lnTo>
                <a:lnTo>
                  <a:pt x="9497568" y="979932"/>
                </a:lnTo>
                <a:lnTo>
                  <a:pt x="9497568" y="0"/>
                </a:lnTo>
                <a:close/>
              </a:path>
            </a:pathLst>
          </a:custGeom>
          <a:solidFill>
            <a:srgbClr val="3E88A8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61863" y="2794482"/>
            <a:ext cx="8568690" cy="659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3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Once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you’ve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opted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in,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we’ll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send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important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emails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containing</a:t>
            </a:r>
            <a:r>
              <a:rPr kumimoji="0" sz="16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training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material,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updates,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&amp;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other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information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help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get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your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PSAP</a:t>
            </a:r>
            <a:r>
              <a:rPr kumimoji="0" sz="16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started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2440" y="3703320"/>
            <a:ext cx="1621790" cy="980440"/>
          </a:xfrm>
          <a:custGeom>
            <a:avLst/>
            <a:gdLst/>
            <a:ahLst/>
            <a:cxnLst/>
            <a:rect l="l" t="t" r="r" b="b"/>
            <a:pathLst>
              <a:path w="1621789" h="980439">
                <a:moveTo>
                  <a:pt x="1621536" y="0"/>
                </a:moveTo>
                <a:lnTo>
                  <a:pt x="0" y="0"/>
                </a:lnTo>
                <a:lnTo>
                  <a:pt x="0" y="979931"/>
                </a:lnTo>
                <a:lnTo>
                  <a:pt x="1621536" y="979931"/>
                </a:lnTo>
                <a:lnTo>
                  <a:pt x="1621536" y="0"/>
                </a:lnTo>
                <a:close/>
              </a:path>
            </a:pathLst>
          </a:custGeom>
          <a:solidFill>
            <a:srgbClr val="582C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1725" y="3841744"/>
            <a:ext cx="1043305" cy="659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610" marR="5080" lvl="0" indent="-169545" defTabSz="914400" eaLnBrk="1" fontAlgn="auto" latinLnBrk="0" hangingPunct="1">
              <a:lnSpc>
                <a:spcPct val="13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3.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Enabling Service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91511" y="3703320"/>
            <a:ext cx="9497695" cy="980440"/>
          </a:xfrm>
          <a:custGeom>
            <a:avLst/>
            <a:gdLst/>
            <a:ahLst/>
            <a:cxnLst/>
            <a:rect l="l" t="t" r="r" b="b"/>
            <a:pathLst>
              <a:path w="9497695" h="980439">
                <a:moveTo>
                  <a:pt x="9497568" y="0"/>
                </a:moveTo>
                <a:lnTo>
                  <a:pt x="0" y="0"/>
                </a:lnTo>
                <a:lnTo>
                  <a:pt x="0" y="979931"/>
                </a:lnTo>
                <a:lnTo>
                  <a:pt x="9497568" y="979931"/>
                </a:lnTo>
                <a:lnTo>
                  <a:pt x="9497568" y="0"/>
                </a:lnTo>
                <a:close/>
              </a:path>
            </a:pathLst>
          </a:custGeom>
          <a:solidFill>
            <a:srgbClr val="2E667E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36463" y="3908337"/>
            <a:ext cx="9123045" cy="53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lvl="0" indent="0" defTabSz="914400" eaLnBrk="1" fontAlgn="auto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Service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is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automatically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enabled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first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following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month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after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opting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(minimum</a:t>
            </a:r>
            <a:r>
              <a:rPr kumimoji="0" sz="1400" b="0" i="1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30</a:t>
            </a:r>
            <a:r>
              <a:rPr kumimoji="0" sz="1400" b="0" i="1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days</a:t>
            </a:r>
            <a:r>
              <a:rPr kumimoji="0" sz="1400" b="0" i="1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from</a:t>
            </a:r>
            <a:r>
              <a:rPr kumimoji="0" sz="1400" b="0" i="1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date</a:t>
            </a:r>
            <a:r>
              <a:rPr kumimoji="0" sz="1400" b="0" i="1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1400" b="0" i="1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1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opt-</a:t>
            </a:r>
            <a:r>
              <a:rPr kumimoji="0" sz="1400" b="0" i="1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in </a:t>
            </a: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before</a:t>
            </a:r>
            <a:r>
              <a:rPr kumimoji="0" sz="1400" b="0" i="1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service</a:t>
            </a:r>
            <a:r>
              <a:rPr kumimoji="0" sz="1400" b="0" i="1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is</a:t>
            </a:r>
            <a:r>
              <a:rPr kumimoji="0" sz="1400" b="0" i="1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enabled).</a:t>
            </a:r>
            <a:r>
              <a:rPr kumimoji="0" sz="1400" b="0" i="1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example,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if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you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opt-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during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September,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service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will be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enabled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November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1350" b="0" i="0" u="none" strike="noStrike" kern="0" cap="none" spc="-30" normalizeH="0" baseline="2469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st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2440" y="4750308"/>
            <a:ext cx="1621790" cy="981710"/>
          </a:xfrm>
          <a:custGeom>
            <a:avLst/>
            <a:gdLst/>
            <a:ahLst/>
            <a:cxnLst/>
            <a:rect l="l" t="t" r="r" b="b"/>
            <a:pathLst>
              <a:path w="1621789" h="981710">
                <a:moveTo>
                  <a:pt x="1621536" y="0"/>
                </a:moveTo>
                <a:lnTo>
                  <a:pt x="0" y="0"/>
                </a:lnTo>
                <a:lnTo>
                  <a:pt x="0" y="981456"/>
                </a:lnTo>
                <a:lnTo>
                  <a:pt x="1621536" y="981456"/>
                </a:lnTo>
                <a:lnTo>
                  <a:pt x="1621536" y="0"/>
                </a:lnTo>
                <a:close/>
              </a:path>
            </a:pathLst>
          </a:custGeom>
          <a:solidFill>
            <a:srgbClr val="582C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3197" y="4889007"/>
            <a:ext cx="859155" cy="659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260" marR="5080" lvl="0" indent="-163195" defTabSz="914400" eaLnBrk="1" fontAlgn="auto" latinLnBrk="0" hangingPunct="1">
              <a:lnSpc>
                <a:spcPct val="13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Things</a:t>
            </a:r>
            <a:r>
              <a:rPr kumimoji="0" sz="1600" b="0" i="1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1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to </a:t>
            </a:r>
            <a:r>
              <a:rPr kumimoji="0" sz="1600" b="0" i="1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Know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191511" y="4750308"/>
            <a:ext cx="9497695" cy="981710"/>
          </a:xfrm>
          <a:custGeom>
            <a:avLst/>
            <a:gdLst/>
            <a:ahLst/>
            <a:cxnLst/>
            <a:rect l="l" t="t" r="r" b="b"/>
            <a:pathLst>
              <a:path w="9497695" h="981710">
                <a:moveTo>
                  <a:pt x="9497568" y="0"/>
                </a:moveTo>
                <a:lnTo>
                  <a:pt x="0" y="0"/>
                </a:lnTo>
                <a:lnTo>
                  <a:pt x="0" y="981456"/>
                </a:lnTo>
                <a:lnTo>
                  <a:pt x="9497568" y="981456"/>
                </a:lnTo>
                <a:lnTo>
                  <a:pt x="9497568" y="0"/>
                </a:lnTo>
                <a:close/>
              </a:path>
            </a:pathLst>
          </a:custGeom>
          <a:solidFill>
            <a:srgbClr val="1F445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61863" y="4921479"/>
            <a:ext cx="8587105" cy="632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5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You’ll</a:t>
            </a:r>
            <a:r>
              <a:rPr kumimoji="0" sz="1500" b="0" i="1" u="none" strike="noStrike" kern="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be</a:t>
            </a:r>
            <a:r>
              <a:rPr kumimoji="0" sz="1500" b="0" i="1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able</a:t>
            </a:r>
            <a:r>
              <a:rPr kumimoji="0" sz="1500" b="0" i="1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1500" b="0" i="1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delay</a:t>
            </a:r>
            <a:r>
              <a:rPr kumimoji="0" sz="1500" b="0" i="1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500" b="0" i="1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service</a:t>
            </a:r>
            <a:r>
              <a:rPr kumimoji="0" sz="1500" b="0" i="1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being</a:t>
            </a:r>
            <a:r>
              <a:rPr kumimoji="0" sz="1500" b="0" i="1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enabled</a:t>
            </a:r>
            <a:r>
              <a:rPr kumimoji="0" sz="1500" b="0" i="1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500" b="0" i="1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1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1-</a:t>
            </a:r>
            <a:r>
              <a:rPr kumimoji="0" sz="15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month</a:t>
            </a:r>
            <a:r>
              <a:rPr kumimoji="0" sz="1500" b="0" i="1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intervals</a:t>
            </a:r>
            <a:r>
              <a:rPr kumimoji="0" sz="1500" b="0" i="1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(refer</a:t>
            </a:r>
            <a:r>
              <a:rPr kumimoji="0" sz="1500" b="0" i="1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1500" b="0" i="1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emails</a:t>
            </a:r>
            <a:r>
              <a:rPr kumimoji="0" sz="1500" b="0" i="1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from</a:t>
            </a:r>
            <a:r>
              <a:rPr kumimoji="0" sz="1500" b="0" i="1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1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Intrado)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5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Note:</a:t>
            </a:r>
            <a:r>
              <a:rPr kumimoji="0" sz="1500" b="0" i="1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Date of</a:t>
            </a:r>
            <a:r>
              <a:rPr kumimoji="0" sz="1500" b="0" i="1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service</a:t>
            </a:r>
            <a:r>
              <a:rPr kumimoji="0" sz="1500" b="0" i="1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enabled</a:t>
            </a:r>
            <a:r>
              <a:rPr kumimoji="0" sz="1500" b="0" i="1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is not</a:t>
            </a:r>
            <a:r>
              <a:rPr kumimoji="0" sz="1500" b="0" i="1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always</a:t>
            </a:r>
            <a:r>
              <a:rPr kumimoji="0" sz="1500" b="0" i="1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the date</a:t>
            </a:r>
            <a:r>
              <a:rPr kumimoji="0" sz="1500" b="0" i="1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ADT</a:t>
            </a:r>
            <a:r>
              <a:rPr kumimoji="0" sz="1500" b="0" i="1" u="none" strike="noStrike" kern="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will</a:t>
            </a:r>
            <a:r>
              <a:rPr kumimoji="0" sz="1500" b="0" i="1" u="none" strike="noStrike" kern="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begin to</a:t>
            </a:r>
            <a:r>
              <a:rPr kumimoji="0" sz="1500" b="0" i="1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send</a:t>
            </a:r>
            <a:r>
              <a:rPr kumimoji="0" sz="1500" b="0" i="1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alarm</a:t>
            </a:r>
            <a:r>
              <a:rPr kumimoji="0" sz="1500" b="0" i="1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traffic</a:t>
            </a:r>
            <a:r>
              <a:rPr kumimoji="0" sz="1500" b="0" i="1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1500" b="0" i="1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1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PSAP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42247" y="1700783"/>
            <a:ext cx="798575" cy="781811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©</a:t>
            </a:r>
            <a:r>
              <a:rPr kumimoji="0" sz="800" b="0" i="0" u="none" strike="noStrike" kern="0" cap="none" spc="-2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2022</a:t>
            </a:r>
            <a:r>
              <a:rPr kumimoji="0" sz="800" b="0" i="0" u="none" strike="noStrike" kern="0" cap="none" spc="-5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Intrado</a:t>
            </a:r>
            <a:r>
              <a:rPr kumimoji="0" sz="800" b="0" i="0" u="none" strike="noStrike" kern="0" cap="none" spc="1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Corporation.</a:t>
            </a:r>
            <a:r>
              <a:rPr kumimoji="0" sz="800" b="0" i="0" u="none" strike="noStrike" kern="0" cap="none" spc="5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All</a:t>
            </a:r>
            <a:r>
              <a:rPr kumimoji="0" sz="800" b="0" i="0" u="none" strike="noStrike" kern="0" cap="none" spc="-2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rights</a:t>
            </a:r>
            <a:r>
              <a:rPr kumimoji="0" sz="800" b="0" i="0" u="none" strike="noStrike" kern="0" cap="none" spc="-15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reserved.</a:t>
            </a:r>
          </a:p>
          <a:p>
            <a:pPr marL="317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Confidential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Proprietary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cs typeface="Arial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8A8A8A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7" y="0"/>
            <a:ext cx="12181840" cy="6858000"/>
          </a:xfrm>
          <a:custGeom>
            <a:avLst/>
            <a:gdLst/>
            <a:ahLst/>
            <a:cxnLst/>
            <a:rect l="l" t="t" r="r" b="b"/>
            <a:pathLst>
              <a:path w="12181840" h="6858000">
                <a:moveTo>
                  <a:pt x="12181344" y="0"/>
                </a:moveTo>
                <a:lnTo>
                  <a:pt x="0" y="0"/>
                </a:lnTo>
                <a:lnTo>
                  <a:pt x="0" y="6858000"/>
                </a:lnTo>
                <a:lnTo>
                  <a:pt x="12181344" y="6858000"/>
                </a:lnTo>
                <a:lnTo>
                  <a:pt x="12181344" y="0"/>
                </a:lnTo>
                <a:close/>
              </a:path>
            </a:pathLst>
          </a:custGeom>
          <a:solidFill>
            <a:srgbClr val="582C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0196" y="2017776"/>
            <a:ext cx="7531607" cy="282244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3985"/>
            <a:ext cx="10515600" cy="132503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cap="sm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459" y="3740429"/>
            <a:ext cx="11148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Presentation to the Alabama 9-1-1 Board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March 29, 2022 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Time</a:t>
            </a:r>
            <a:endParaRPr lang="en-US" sz="2800" dirty="0">
              <a:solidFill>
                <a:prstClr val="white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D6AC51-445E-4120-8F3B-AC84C35843C6}"/>
              </a:ext>
            </a:extLst>
          </p:cNvPr>
          <p:cNvSpPr txBox="1"/>
          <p:nvPr/>
        </p:nvSpPr>
        <p:spPr>
          <a:xfrm>
            <a:off x="535459" y="1397000"/>
            <a:ext cx="111485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ASAP to the ECC/PSAP: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Technology that Bypasses the 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Call-taking Process for Alarms and </a:t>
            </a:r>
            <a:b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Reduces 9-1-1 Processing Time</a:t>
            </a:r>
            <a:endParaRPr lang="en-US" sz="2800" dirty="0">
              <a:solidFill>
                <a:prstClr val="white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D8FC9F-035B-43D9-8583-E0E339700A9A}"/>
              </a:ext>
            </a:extLst>
          </p:cNvPr>
          <p:cNvSpPr txBox="1"/>
          <p:nvPr/>
        </p:nvSpPr>
        <p:spPr>
          <a:xfrm>
            <a:off x="406400" y="5125516"/>
            <a:ext cx="10972800" cy="1452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 eaLnBrk="0" fontAlgn="base" hangingPunct="0">
              <a:lnSpc>
                <a:spcPts val="2667"/>
              </a:lnSpc>
              <a:buClr>
                <a:srgbClr val="002060"/>
              </a:buClr>
            </a:pPr>
            <a:r>
              <a:rPr lang="en-US" sz="2133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Presenter</a:t>
            </a:r>
          </a:p>
          <a:p>
            <a:pPr algn="ctr" defTabSz="1219170" eaLnBrk="0" fontAlgn="base" hangingPunct="0">
              <a:lnSpc>
                <a:spcPts val="2667"/>
              </a:lnSpc>
              <a:buClr>
                <a:srgbClr val="002060"/>
              </a:buClr>
            </a:pPr>
            <a:r>
              <a:rPr lang="en-US" sz="2133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Bill Hobgood, Technology Lead, </a:t>
            </a:r>
            <a:br>
              <a:rPr lang="en-US" sz="2133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</a:br>
            <a:r>
              <a:rPr lang="en-US" sz="2133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City of Richmond VA, DIT Public Safety </a:t>
            </a:r>
          </a:p>
          <a:p>
            <a:pPr algn="ctr" defTabSz="1219170" eaLnBrk="0" fontAlgn="base" hangingPunct="0">
              <a:lnSpc>
                <a:spcPts val="2667"/>
              </a:lnSpc>
              <a:buClr>
                <a:srgbClr val="002060"/>
              </a:buClr>
            </a:pPr>
            <a:r>
              <a:rPr lang="en-US" sz="2133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A</a:t>
            </a:r>
            <a:r>
              <a:rPr lang="en-US" sz="2133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SAP Implementation Consultant &amp; Subject-Matter-Expert</a:t>
            </a:r>
            <a:endParaRPr lang="en-US" sz="2133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AEEA79-5B55-49CE-9F50-2659E4173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6" y="1498600"/>
            <a:ext cx="2101849" cy="139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246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77333" y="482601"/>
            <a:ext cx="10515600" cy="1325033"/>
          </a:xfrm>
        </p:spPr>
        <p:txBody>
          <a:bodyPr/>
          <a:lstStyle/>
          <a:p>
            <a:pPr algn="ctr"/>
            <a:r>
              <a:rPr lang="en-US" sz="3733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77334" y="1869475"/>
            <a:ext cx="7450665" cy="378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425440" indent="-425440" defTabSz="1219170" eaLnBrk="0" hangingPunct="0">
              <a:spcBef>
                <a:spcPts val="400"/>
              </a:spcBef>
              <a:buClr>
                <a:srgbClr val="003F5F"/>
              </a:buClr>
              <a:buSzPct val="80000"/>
              <a:buFont typeface="Wingdings 2" pitchFamily="18" charset="2"/>
              <a:buChar char="¡"/>
              <a:defRPr/>
            </a:pPr>
            <a:r>
              <a:rPr lang="en-US" sz="2400" kern="0" dirty="0">
                <a:solidFill>
                  <a:srgbClr val="002060"/>
                </a:solidFill>
                <a:latin typeface="Arial Narrow" pitchFamily="34" charset="0"/>
              </a:rPr>
              <a:t>The ASAP Standard</a:t>
            </a:r>
          </a:p>
          <a:p>
            <a:pPr marL="425440" indent="-425440" defTabSz="1219170" eaLnBrk="0" hangingPunct="0">
              <a:spcBef>
                <a:spcPts val="400"/>
              </a:spcBef>
              <a:buClr>
                <a:srgbClr val="003F5F"/>
              </a:buClr>
              <a:buSzPct val="80000"/>
              <a:buFont typeface="Wingdings 2" pitchFamily="18" charset="2"/>
              <a:buChar char="¡"/>
              <a:defRPr/>
            </a:pPr>
            <a:r>
              <a:rPr lang="en-US" sz="2400" kern="0" dirty="0">
                <a:solidFill>
                  <a:srgbClr val="002060"/>
                </a:solidFill>
                <a:latin typeface="Arial Narrow" pitchFamily="34" charset="0"/>
              </a:rPr>
              <a:t>How it Works </a:t>
            </a:r>
          </a:p>
          <a:p>
            <a:pPr marL="425440" indent="-425440" defTabSz="1219170" eaLnBrk="0" hangingPunct="0">
              <a:spcBef>
                <a:spcPts val="400"/>
              </a:spcBef>
              <a:buClr>
                <a:srgbClr val="003F5F"/>
              </a:buClr>
              <a:buSzPct val="80000"/>
              <a:buFont typeface="Wingdings 2" pitchFamily="18" charset="2"/>
              <a:buChar char="¡"/>
              <a:defRPr/>
            </a:pPr>
            <a:r>
              <a:rPr lang="en-US" sz="2400" kern="0" dirty="0">
                <a:solidFill>
                  <a:srgbClr val="002060"/>
                </a:solidFill>
                <a:latin typeface="Arial Narrow" pitchFamily="34" charset="0"/>
              </a:rPr>
              <a:t>Who is Using it</a:t>
            </a:r>
          </a:p>
          <a:p>
            <a:pPr marL="1035025" lvl="1" indent="-425440" defTabSz="1219170" eaLnBrk="0" hangingPunct="0">
              <a:spcBef>
                <a:spcPts val="400"/>
              </a:spcBef>
              <a:buClr>
                <a:srgbClr val="003F5F"/>
              </a:buClr>
              <a:buSzPct val="80000"/>
              <a:buFont typeface="Wingdings 2" pitchFamily="18" charset="2"/>
              <a:buChar char="¡"/>
              <a:defRPr/>
            </a:pPr>
            <a:r>
              <a:rPr lang="en-US" sz="2400" kern="0" dirty="0">
                <a:solidFill>
                  <a:srgbClr val="002060"/>
                </a:solidFill>
                <a:latin typeface="Arial Narrow" pitchFamily="34" charset="0"/>
              </a:rPr>
              <a:t>ECCs &amp; CAD Providers</a:t>
            </a:r>
          </a:p>
          <a:p>
            <a:pPr marL="1035025" lvl="1" indent="-425440" defTabSz="1219170" eaLnBrk="0" hangingPunct="0">
              <a:spcBef>
                <a:spcPts val="400"/>
              </a:spcBef>
              <a:buClr>
                <a:srgbClr val="003F5F"/>
              </a:buClr>
              <a:buSzPct val="80000"/>
              <a:buFont typeface="Wingdings 2" pitchFamily="18" charset="2"/>
              <a:buChar char="¡"/>
              <a:defRPr/>
            </a:pPr>
            <a:r>
              <a:rPr lang="en-US" sz="2400" kern="0" dirty="0">
                <a:solidFill>
                  <a:srgbClr val="002060"/>
                </a:solidFill>
                <a:latin typeface="Arial Narrow" pitchFamily="34" charset="0"/>
              </a:rPr>
              <a:t>Central Station Implementations</a:t>
            </a:r>
          </a:p>
          <a:p>
            <a:pPr marL="425440" indent="-425440" defTabSz="1219170" eaLnBrk="0" hangingPunct="0">
              <a:spcBef>
                <a:spcPts val="400"/>
              </a:spcBef>
              <a:buClr>
                <a:srgbClr val="003F5F"/>
              </a:buClr>
              <a:buSzPct val="80000"/>
              <a:buFont typeface="Wingdings 2" pitchFamily="18" charset="2"/>
              <a:buChar char="¡"/>
              <a:defRPr/>
            </a:pPr>
            <a:r>
              <a:rPr lang="en-US" sz="2400" kern="0" dirty="0">
                <a:solidFill>
                  <a:srgbClr val="002060"/>
                </a:solidFill>
                <a:latin typeface="Arial Narrow" pitchFamily="34" charset="0"/>
              </a:rPr>
              <a:t>PSAP Experiences</a:t>
            </a:r>
          </a:p>
          <a:p>
            <a:pPr marL="425440" indent="-425440" defTabSz="1219170" eaLnBrk="0" hangingPunct="0">
              <a:spcBef>
                <a:spcPts val="400"/>
              </a:spcBef>
              <a:buClr>
                <a:srgbClr val="003F5F"/>
              </a:buClr>
              <a:buSzPct val="80000"/>
              <a:buFont typeface="Wingdings 2" pitchFamily="18" charset="2"/>
              <a:buChar char="¡"/>
              <a:defRPr/>
            </a:pPr>
            <a:r>
              <a:rPr lang="en-US" sz="2400" kern="0" dirty="0">
                <a:solidFill>
                  <a:srgbClr val="002060"/>
                </a:solidFill>
                <a:latin typeface="Arial Narrow" pitchFamily="34" charset="0"/>
              </a:rPr>
              <a:t>Central Station Experiences</a:t>
            </a:r>
          </a:p>
          <a:p>
            <a:pPr marL="425440" indent="-425440" defTabSz="1219170" eaLnBrk="0" hangingPunct="0">
              <a:spcBef>
                <a:spcPts val="400"/>
              </a:spcBef>
              <a:buClr>
                <a:srgbClr val="003F5F"/>
              </a:buClr>
              <a:buSzPct val="80000"/>
              <a:buFont typeface="Wingdings 2" pitchFamily="18" charset="2"/>
              <a:buChar char="¡"/>
              <a:defRPr/>
            </a:pPr>
            <a:r>
              <a:rPr lang="en-US" sz="2400" kern="0" dirty="0">
                <a:solidFill>
                  <a:srgbClr val="002060"/>
                </a:solidFill>
                <a:latin typeface="Arial Narrow" pitchFamily="34" charset="0"/>
              </a:rPr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1136794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85801"/>
            <a:ext cx="11379200" cy="954617"/>
          </a:xfrm>
        </p:spPr>
        <p:txBody>
          <a:bodyPr>
            <a:noAutofit/>
          </a:bodyPr>
          <a:lstStyle/>
          <a:p>
            <a:pPr algn="ctr"/>
            <a:r>
              <a:rPr lang="en-US" sz="3733" b="1" dirty="0">
                <a:solidFill>
                  <a:schemeClr val="bg1"/>
                </a:solidFill>
              </a:rPr>
              <a:t>Acronyms &amp; Definitions</a:t>
            </a:r>
            <a:endParaRPr lang="en-US" sz="3733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/>
        </p:nvSpPr>
        <p:spPr bwMode="auto">
          <a:xfrm>
            <a:off x="735106" y="1795120"/>
            <a:ext cx="4954495" cy="701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52" tIns="54425" rIns="108852" bIns="54425" numCol="1" anchor="t" anchorCtr="0" compatLnSpc="1">
            <a:prstTxWarp prst="textNoShape">
              <a:avLst/>
            </a:prstTxWarp>
          </a:bodyPr>
          <a:lstStyle>
            <a:lvl1pPr marL="304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1988" indent="-254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019175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1427163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836738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245066" indent="-2040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653260" indent="-2040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061454" indent="-2040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469648" indent="-2040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6390" indent="-406390" defTabSz="1219170" eaLnBrk="1" hangingPunct="1">
              <a:lnSpc>
                <a:spcPts val="3600"/>
              </a:lnSpc>
              <a:buClr>
                <a:srgbClr val="002C77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APCO - Association of Public Safety Communications Officials</a:t>
            </a:r>
          </a:p>
          <a:p>
            <a:pPr marL="406390" indent="-406390" defTabSz="1219170" eaLnBrk="1" hangingPunct="1">
              <a:lnSpc>
                <a:spcPts val="3600"/>
              </a:lnSpc>
              <a:buClr>
                <a:srgbClr val="002C77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ASAP – Automated Secure Alarm Protocol</a:t>
            </a:r>
          </a:p>
          <a:p>
            <a:pPr marL="406390" indent="-406390" defTabSz="1219170" eaLnBrk="1" hangingPunct="1">
              <a:lnSpc>
                <a:spcPts val="3600"/>
              </a:lnSpc>
              <a:buClr>
                <a:srgbClr val="002C77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TMA – The Monitoring Association (formerly the Central Station Alarm Association or CSAA)</a:t>
            </a:r>
          </a:p>
          <a:p>
            <a:pPr marL="406390" indent="-406390" defTabSz="1219170" eaLnBrk="1" hangingPunct="1">
              <a:buNone/>
            </a:pPr>
            <a:endParaRPr lang="en-US" sz="3867" dirty="0">
              <a:solidFill>
                <a:prstClr val="black"/>
              </a:solidFill>
              <a:latin typeface="Arial" panose="020B0604020202020204"/>
            </a:endParaRPr>
          </a:p>
          <a:p>
            <a:pPr marL="0" indent="0" defTabSz="1219170" eaLnBrk="1" hangingPunct="1">
              <a:buNone/>
            </a:pPr>
            <a:endParaRPr lang="en-US" sz="3867" dirty="0">
              <a:solidFill>
                <a:prstClr val="black"/>
              </a:solidFill>
              <a:latin typeface="Arial" panose="020B0604020202020204"/>
            </a:endParaRPr>
          </a:p>
          <a:p>
            <a:pPr marL="406390" indent="-406390" defTabSz="1219170" eaLnBrk="1" hangingPunct="1">
              <a:buNone/>
            </a:pPr>
            <a:endParaRPr lang="en-US" sz="3867" dirty="0">
              <a:solidFill>
                <a:prstClr val="black"/>
              </a:solidFill>
              <a:latin typeface="Arial" panose="020B0604020202020204"/>
            </a:endParaRPr>
          </a:p>
          <a:p>
            <a:pPr marL="406390" indent="-406390" defTabSz="1219170" eaLnBrk="1" hangingPunct="1"/>
            <a:endParaRPr lang="en-US" sz="3867" dirty="0">
              <a:solidFill>
                <a:prstClr val="black"/>
              </a:solidFill>
              <a:latin typeface="Arial" panose="020B0604020202020204"/>
            </a:endParaRPr>
          </a:p>
          <a:p>
            <a:pPr marL="406390" indent="-406390" defTabSz="1219170" eaLnBrk="1" hangingPunct="1"/>
            <a:endParaRPr lang="en-US" sz="3867" dirty="0">
              <a:solidFill>
                <a:prstClr val="black"/>
              </a:solidFill>
              <a:latin typeface="Arial" panose="020B0604020202020204"/>
            </a:endParaRPr>
          </a:p>
          <a:p>
            <a:pPr marL="406390" indent="-406390" defTabSz="1219170" eaLnBrk="1" hangingPunct="1"/>
            <a:endParaRPr lang="en-US" sz="3867" dirty="0">
              <a:solidFill>
                <a:prstClr val="black"/>
              </a:solidFill>
              <a:latin typeface="Arial" panose="020B0604020202020204"/>
            </a:endParaRPr>
          </a:p>
          <a:p>
            <a:pPr marL="406390" indent="-406390" defTabSz="1219170" eaLnBrk="1" hangingPunct="1"/>
            <a:endParaRPr lang="en-US" sz="3867" dirty="0">
              <a:solidFill>
                <a:prstClr val="black"/>
              </a:solidFill>
              <a:latin typeface="Arial" panose="020B0604020202020204"/>
            </a:endParaRPr>
          </a:p>
          <a:p>
            <a:pPr marL="406390" indent="-406390" defTabSz="1219170" eaLnBrk="1" hangingPunct="1">
              <a:buNone/>
            </a:pPr>
            <a:endParaRPr lang="en-US" sz="3867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0" y="1825332"/>
            <a:ext cx="5384800" cy="3751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defTabSz="121917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  <a:cs typeface="Arial" panose="020B0604020202020204" pitchFamily="34" charset="0"/>
              </a:rPr>
              <a:t>NIEM – National Information Exchange Model</a:t>
            </a:r>
          </a:p>
          <a:p>
            <a:pPr marL="457189" indent="-457189" defTabSz="121917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  <a:cs typeface="Arial" panose="020B0604020202020204" pitchFamily="34" charset="0"/>
              </a:rPr>
              <a:t>NLETS – The International Justice &amp; Public Safety Sharing Network</a:t>
            </a:r>
          </a:p>
          <a:p>
            <a:pPr marL="457189" indent="-457189" defTabSz="121917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  <a:cs typeface="Arial" panose="020B0604020202020204" pitchFamily="34" charset="0"/>
              </a:rPr>
              <a:t>ECC – Emergency Communications Center (formerly known as PSAP or Public Safety Answering Point)</a:t>
            </a:r>
          </a:p>
          <a:p>
            <a:pPr defTabSz="121917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►"/>
            </a:pPr>
            <a:endParaRPr lang="en-US" sz="28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0409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47184"/>
            <a:ext cx="11379200" cy="954616"/>
          </a:xfrm>
        </p:spPr>
        <p:txBody>
          <a:bodyPr>
            <a:noAutofit/>
          </a:bodyPr>
          <a:lstStyle/>
          <a:p>
            <a:pPr algn="ctr"/>
            <a:r>
              <a:rPr lang="en-US" sz="3733" b="1" dirty="0">
                <a:solidFill>
                  <a:schemeClr val="bg1"/>
                </a:solidFill>
              </a:rPr>
              <a:t>The Problem</a:t>
            </a:r>
            <a:endParaRPr lang="en-US" sz="3733" dirty="0">
              <a:solidFill>
                <a:schemeClr val="bg1"/>
              </a:solidFill>
            </a:endParaRPr>
          </a:p>
        </p:txBody>
      </p:sp>
      <p:pic>
        <p:nvPicPr>
          <p:cNvPr id="3" name="2917 Monteith Rd - Burglar Alarm - (Almost 3 Minutes)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530600"/>
            <a:ext cx="812800" cy="812800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406400" y="1846595"/>
            <a:ext cx="1137920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defTabSz="1219170" eaLnBrk="0" hangingPunct="0"/>
            <a:r>
              <a:rPr lang="en-US" sz="4267" dirty="0">
                <a:solidFill>
                  <a:prstClr val="black"/>
                </a:solidFill>
                <a:latin typeface="Arial Narrow" panose="020B0606020202030204" pitchFamily="34" charset="0"/>
              </a:rPr>
              <a:t>Imagine if this location was </a:t>
            </a:r>
          </a:p>
          <a:p>
            <a:pPr algn="ctr" defTabSz="1219170" eaLnBrk="0" hangingPunct="0"/>
            <a:r>
              <a:rPr lang="en-US" sz="4267" dirty="0">
                <a:solidFill>
                  <a:prstClr val="black"/>
                </a:solidFill>
                <a:latin typeface="Arial Narrow" panose="020B0606020202030204" pitchFamily="34" charset="0"/>
              </a:rPr>
              <a:t>your house or business…</a:t>
            </a:r>
          </a:p>
        </p:txBody>
      </p:sp>
    </p:spTree>
    <p:extLst>
      <p:ext uri="{BB962C8B-B14F-4D97-AF65-F5344CB8AC3E}">
        <p14:creationId xmlns:p14="http://schemas.microsoft.com/office/powerpoint/2010/main" val="203184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0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495854"/>
            <a:ext cx="10515600" cy="132503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733" b="1" dirty="0">
                <a:solidFill>
                  <a:schemeClr val="bg1"/>
                </a:solidFill>
              </a:rPr>
              <a:t>By the numbers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12800" y="1820887"/>
            <a:ext cx="96266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425440" indent="-425440" defTabSz="1219170" eaLnBrk="0" hangingPunct="0">
              <a:spcBef>
                <a:spcPts val="1600"/>
              </a:spcBef>
              <a:buClr>
                <a:srgbClr val="003F5F"/>
              </a:buClr>
              <a:buSzPct val="80000"/>
              <a:buFont typeface="Wingdings 2" pitchFamily="18" charset="2"/>
              <a:buChar char="¡"/>
              <a:defRPr/>
            </a:pPr>
            <a:r>
              <a:rPr lang="en-US" sz="3733" kern="0" dirty="0">
                <a:solidFill>
                  <a:prstClr val="black"/>
                </a:solidFill>
                <a:latin typeface="Arial Narrow" pitchFamily="34" charset="0"/>
              </a:rPr>
              <a:t>ECCs – 6,500 primary &amp; secondary</a:t>
            </a:r>
          </a:p>
          <a:p>
            <a:pPr marL="425440" indent="-425440" defTabSz="1219170" eaLnBrk="0" hangingPunct="0">
              <a:spcBef>
                <a:spcPts val="1600"/>
              </a:spcBef>
              <a:buClr>
                <a:srgbClr val="003F5F"/>
              </a:buClr>
              <a:buSzPct val="80000"/>
              <a:buFont typeface="Wingdings 2" pitchFamily="18" charset="2"/>
              <a:buChar char="¡"/>
              <a:defRPr/>
            </a:pPr>
            <a:r>
              <a:rPr lang="en-US" sz="3733" kern="0" dirty="0">
                <a:solidFill>
                  <a:prstClr val="black"/>
                </a:solidFill>
                <a:latin typeface="Arial Narrow" pitchFamily="34" charset="0"/>
              </a:rPr>
              <a:t>Police/Fire/Med Agencies – 20,000+</a:t>
            </a:r>
          </a:p>
          <a:p>
            <a:pPr marL="425440" indent="-425440" defTabSz="1219170" eaLnBrk="0" hangingPunct="0">
              <a:spcBef>
                <a:spcPts val="1600"/>
              </a:spcBef>
              <a:buClr>
                <a:srgbClr val="003F5F"/>
              </a:buClr>
              <a:buSzPct val="80000"/>
              <a:buFont typeface="Wingdings 2" pitchFamily="18" charset="2"/>
              <a:buChar char="¡"/>
              <a:defRPr/>
            </a:pPr>
            <a:r>
              <a:rPr lang="en-US" sz="3733" kern="0" dirty="0">
                <a:solidFill>
                  <a:prstClr val="black"/>
                </a:solidFill>
                <a:latin typeface="Arial Narrow" pitchFamily="34" charset="0"/>
              </a:rPr>
              <a:t>Monitoring Center Dispatches 22,800,000 annually</a:t>
            </a:r>
            <a:r>
              <a:rPr lang="en-US" sz="2133" kern="0" baseline="80000" dirty="0">
                <a:solidFill>
                  <a:prstClr val="black"/>
                </a:solidFill>
                <a:latin typeface="Arial Narrow" pitchFamily="34" charset="0"/>
              </a:rPr>
              <a:t>1</a:t>
            </a:r>
          </a:p>
          <a:p>
            <a:pPr marL="990575" lvl="1" indent="-380990" defTabSz="1219170" eaLnBrk="0" hangingPunct="0">
              <a:spcBef>
                <a:spcPts val="1600"/>
              </a:spcBef>
              <a:buClr>
                <a:srgbClr val="003F5F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sz="2133" kern="0" baseline="80000" dirty="0">
                <a:solidFill>
                  <a:prstClr val="black"/>
                </a:solidFill>
                <a:latin typeface="Arial Narrow" pitchFamily="34" charset="0"/>
              </a:rPr>
              <a:t>Averaging three telephone calls per alarm notification, a potential reduction of 68,400,000 telephone calls from alarm monitoring center could be realized if all companies and ECCs participated in the ASAP program.  </a:t>
            </a:r>
          </a:p>
          <a:p>
            <a:pPr marL="425440" indent="-425440" defTabSz="1219170" eaLnBrk="0" hangingPunct="0">
              <a:spcBef>
                <a:spcPts val="1600"/>
              </a:spcBef>
              <a:buClr>
                <a:srgbClr val="003F5F"/>
              </a:buClr>
              <a:buSzPct val="80000"/>
              <a:buFont typeface="Wingdings 2" pitchFamily="18" charset="2"/>
              <a:buChar char="¡"/>
              <a:defRPr/>
            </a:pPr>
            <a:r>
              <a:rPr lang="en-US" sz="3733" kern="0" dirty="0">
                <a:solidFill>
                  <a:prstClr val="black"/>
                </a:solidFill>
                <a:latin typeface="Arial Narrow" pitchFamily="34" charset="0"/>
              </a:rPr>
              <a:t>ECCs Call Volume 250,000,000 annually</a:t>
            </a:r>
          </a:p>
          <a:p>
            <a:pPr marL="425440" indent="-425440" defTabSz="1219170" eaLnBrk="0" hangingPunct="0">
              <a:spcBef>
                <a:spcPts val="1600"/>
              </a:spcBef>
              <a:buClr>
                <a:srgbClr val="003F5F"/>
              </a:buClr>
              <a:buSzPct val="80000"/>
              <a:buFont typeface="Wingdings 2" pitchFamily="18" charset="2"/>
              <a:buChar char="¡"/>
              <a:defRPr/>
            </a:pPr>
            <a:endParaRPr lang="en-US" sz="1333" b="1" kern="0" baseline="-25000" dirty="0">
              <a:solidFill>
                <a:prstClr val="black"/>
              </a:solidFill>
              <a:latin typeface="Arial" panose="020B0604020202020204"/>
            </a:endParaRPr>
          </a:p>
          <a:p>
            <a:pPr marL="425440" indent="-425440" defTabSz="1219170" eaLnBrk="0" hangingPunct="0">
              <a:spcBef>
                <a:spcPts val="1600"/>
              </a:spcBef>
              <a:buClr>
                <a:srgbClr val="003F5F"/>
              </a:buClr>
              <a:buSzPct val="80000"/>
              <a:defRPr/>
            </a:pPr>
            <a:r>
              <a:rPr lang="en-US" sz="1333" i="1" kern="0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1 </a:t>
            </a:r>
            <a:r>
              <a:rPr lang="en-US" sz="1333" i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Source: Security Industry Alarm Coalition</a:t>
            </a:r>
            <a:endParaRPr lang="en-US" sz="1333" i="1" kern="0" baseline="-25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139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8000" y="482601"/>
            <a:ext cx="11379200" cy="132503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733" b="1" dirty="0">
                <a:solidFill>
                  <a:schemeClr val="bg1"/>
                </a:solidFill>
              </a:rPr>
              <a:t>ASAP is an American National Standard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812800" y="1869018"/>
            <a:ext cx="10948896" cy="420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52" tIns="54425" rIns="108852" bIns="54425" numCol="1" anchor="t" anchorCtr="0" compatLnSpc="1">
            <a:prstTxWarp prst="textNoShape">
              <a:avLst/>
            </a:prstTxWarp>
          </a:bodyPr>
          <a:lstStyle>
            <a:lvl1pPr marL="30480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1988" indent="-254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019175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1427163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836738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245066" indent="-2040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653260" indent="-2040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061454" indent="-2040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469648" indent="-2040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25440" indent="-425440" defTabSz="1219170" eaLnBrk="1" hangingPunct="1">
              <a:lnSpc>
                <a:spcPts val="2533"/>
              </a:lnSpc>
              <a:buClr>
                <a:srgbClr val="003F5F"/>
              </a:buClr>
              <a:buSzPct val="80000"/>
              <a:buNone/>
            </a:pPr>
            <a:r>
              <a:rPr lang="en-US" sz="1867" dirty="0">
                <a:solidFill>
                  <a:prstClr val="black"/>
                </a:solidFill>
                <a:latin typeface="Arial Narrow" pitchFamily="34" charset="0"/>
              </a:rPr>
              <a:t>Original ANS Name (Adopted 1/15/2009) (Versions 3.1): </a:t>
            </a:r>
          </a:p>
          <a:p>
            <a:pPr marL="425440" indent="-425440" defTabSz="1219170" eaLnBrk="1" hangingPunct="1">
              <a:lnSpc>
                <a:spcPts val="2533"/>
              </a:lnSpc>
              <a:buClr>
                <a:srgbClr val="003F5F"/>
              </a:buClr>
              <a:buSzPct val="80000"/>
              <a:buNone/>
            </a:pPr>
            <a:r>
              <a:rPr lang="en-US" sz="2400" dirty="0">
                <a:solidFill>
                  <a:prstClr val="black"/>
                </a:solidFill>
                <a:latin typeface="Arial Narrow" pitchFamily="34" charset="0"/>
              </a:rPr>
              <a:t>APCO/CSAA 2.101.1-2008 ANS Alarm Monitoring Company to PSAP CAD External Alarm</a:t>
            </a:r>
          </a:p>
          <a:p>
            <a:pPr marL="425440" indent="-425440" defTabSz="1219170" eaLnBrk="1" hangingPunct="1">
              <a:lnSpc>
                <a:spcPts val="2533"/>
              </a:lnSpc>
              <a:buClr>
                <a:srgbClr val="003F5F"/>
              </a:buClr>
              <a:buSzPct val="80000"/>
              <a:buNone/>
            </a:pPr>
            <a:r>
              <a:rPr lang="en-US" sz="2400" dirty="0">
                <a:solidFill>
                  <a:prstClr val="black"/>
                </a:solidFill>
                <a:latin typeface="Arial Narrow" pitchFamily="34" charset="0"/>
              </a:rPr>
              <a:t>Interface Exchange</a:t>
            </a:r>
          </a:p>
          <a:p>
            <a:pPr marL="425440" indent="-425440" defTabSz="1219170" eaLnBrk="1" hangingPunct="1">
              <a:lnSpc>
                <a:spcPts val="533"/>
              </a:lnSpc>
              <a:buClr>
                <a:srgbClr val="003F5F"/>
              </a:buClr>
              <a:buSzPct val="80000"/>
              <a:buNone/>
            </a:pPr>
            <a:endParaRPr lang="en-US" sz="2400" dirty="0">
              <a:solidFill>
                <a:prstClr val="black"/>
              </a:solidFill>
              <a:latin typeface="Arial Narrow" pitchFamily="34" charset="0"/>
            </a:endParaRPr>
          </a:p>
          <a:p>
            <a:pPr marL="425440" indent="-425440" defTabSz="1219170" eaLnBrk="1" hangingPunct="1">
              <a:lnSpc>
                <a:spcPts val="2533"/>
              </a:lnSpc>
              <a:buClr>
                <a:srgbClr val="003F5F"/>
              </a:buClr>
              <a:buSzPct val="80000"/>
              <a:buNone/>
            </a:pPr>
            <a:r>
              <a:rPr lang="en-US" sz="1867" dirty="0">
                <a:solidFill>
                  <a:prstClr val="black"/>
                </a:solidFill>
                <a:latin typeface="Arial Narrow" pitchFamily="34" charset="0"/>
              </a:rPr>
              <a:t>1st Renewal ANS Name (Renewed 8/5/2014) (Version 3.3): </a:t>
            </a:r>
          </a:p>
          <a:p>
            <a:pPr marL="425440" indent="-425440" defTabSz="1219170" eaLnBrk="1" hangingPunct="1">
              <a:lnSpc>
                <a:spcPts val="2533"/>
              </a:lnSpc>
              <a:buClr>
                <a:srgbClr val="003F5F"/>
              </a:buClr>
              <a:buSzPct val="80000"/>
              <a:buNone/>
            </a:pPr>
            <a:r>
              <a:rPr lang="en-US" sz="2400" dirty="0">
                <a:solidFill>
                  <a:prstClr val="black"/>
                </a:solidFill>
                <a:latin typeface="Arial Narrow" pitchFamily="34" charset="0"/>
              </a:rPr>
              <a:t>ANSI/APCO/CSAA 2.101.2-2014 APCO/CSAA Standard (ANS) for Alarm Monitoring Company to</a:t>
            </a:r>
          </a:p>
          <a:p>
            <a:pPr marL="425440" indent="-425440" defTabSz="1219170" eaLnBrk="1" hangingPunct="1">
              <a:lnSpc>
                <a:spcPts val="2533"/>
              </a:lnSpc>
              <a:buClr>
                <a:srgbClr val="003F5F"/>
              </a:buClr>
              <a:buSzPct val="80000"/>
              <a:buNone/>
            </a:pPr>
            <a:r>
              <a:rPr lang="en-US" sz="2400" dirty="0">
                <a:solidFill>
                  <a:prstClr val="black"/>
                </a:solidFill>
                <a:latin typeface="Arial Narrow" pitchFamily="34" charset="0"/>
              </a:rPr>
              <a:t>PSAP CAD Automated Secure Alarm Protocol (ASAP)</a:t>
            </a:r>
          </a:p>
          <a:p>
            <a:pPr marL="425440" indent="-425440" defTabSz="1219170" eaLnBrk="1" hangingPunct="1">
              <a:lnSpc>
                <a:spcPts val="533"/>
              </a:lnSpc>
              <a:buClr>
                <a:srgbClr val="003F5F"/>
              </a:buClr>
              <a:buSzPct val="80000"/>
              <a:buNone/>
            </a:pPr>
            <a:endParaRPr lang="en-US" sz="3200" dirty="0">
              <a:solidFill>
                <a:prstClr val="black"/>
              </a:solidFill>
              <a:latin typeface="Arial Narrow" pitchFamily="34" charset="0"/>
            </a:endParaRPr>
          </a:p>
          <a:p>
            <a:pPr marL="425440" indent="-425440" defTabSz="1219170" eaLnBrk="1" hangingPunct="1">
              <a:lnSpc>
                <a:spcPts val="2533"/>
              </a:lnSpc>
              <a:buClr>
                <a:srgbClr val="003F5F"/>
              </a:buClr>
              <a:buSzPct val="80000"/>
              <a:buNone/>
            </a:pPr>
            <a:r>
              <a:rPr lang="en-US" sz="1867" dirty="0">
                <a:solidFill>
                  <a:prstClr val="black"/>
                </a:solidFill>
                <a:latin typeface="Arial Narrow" pitchFamily="34" charset="0"/>
              </a:rPr>
              <a:t>2nd Renewal ANS Name (Renewed 4/8/2021) (Version 3.4): </a:t>
            </a:r>
          </a:p>
          <a:p>
            <a:pPr marL="425440" indent="-425440" defTabSz="1219170" eaLnBrk="1" hangingPunct="1">
              <a:lnSpc>
                <a:spcPts val="2533"/>
              </a:lnSpc>
              <a:buClr>
                <a:srgbClr val="003F5F"/>
              </a:buClr>
              <a:buSzPct val="80000"/>
              <a:buNone/>
            </a:pPr>
            <a:r>
              <a:rPr lang="en-US" sz="2400" dirty="0">
                <a:solidFill>
                  <a:prstClr val="black"/>
                </a:solidFill>
                <a:latin typeface="Arial Narrow" pitchFamily="34" charset="0"/>
              </a:rPr>
              <a:t>APCO/TMA ANS 2.101.3-2021: Alarm Monitoring Company to Emergency Communications</a:t>
            </a:r>
          </a:p>
          <a:p>
            <a:pPr marL="425440" indent="-425440" defTabSz="1219170" eaLnBrk="1" hangingPunct="1">
              <a:lnSpc>
                <a:spcPts val="2533"/>
              </a:lnSpc>
              <a:buClr>
                <a:srgbClr val="003F5F"/>
              </a:buClr>
              <a:buSzPct val="80000"/>
              <a:buNone/>
            </a:pPr>
            <a:r>
              <a:rPr lang="en-US" sz="2400" dirty="0">
                <a:solidFill>
                  <a:prstClr val="black"/>
                </a:solidFill>
                <a:latin typeface="Arial Narrow" pitchFamily="34" charset="0"/>
              </a:rPr>
              <a:t>Center (ECC) Computer-Aided Dispatch (CAD) Automated Secure Alarm Protocol (ASAP)</a:t>
            </a:r>
          </a:p>
          <a:p>
            <a:pPr marL="425440" indent="-425440" defTabSz="1219170" eaLnBrk="1" hangingPunct="1">
              <a:lnSpc>
                <a:spcPts val="533"/>
              </a:lnSpc>
              <a:buClr>
                <a:srgbClr val="003F5F"/>
              </a:buClr>
              <a:buSzPct val="80000"/>
              <a:buNone/>
            </a:pPr>
            <a:endParaRPr lang="en-US" sz="2933" dirty="0">
              <a:solidFill>
                <a:prstClr val="black"/>
              </a:solidFill>
              <a:latin typeface="Arial Narrow" pitchFamily="34" charset="0"/>
            </a:endParaRPr>
          </a:p>
          <a:p>
            <a:pPr marL="0" indent="0" defTabSz="1219170" eaLnBrk="1" hangingPunct="1">
              <a:lnSpc>
                <a:spcPts val="2667"/>
              </a:lnSpc>
              <a:buNone/>
            </a:pPr>
            <a:r>
              <a:rPr lang="en-US" sz="2133" dirty="0">
                <a:solidFill>
                  <a:prstClr val="black"/>
                </a:solidFill>
                <a:latin typeface="Arial Narrow" pitchFamily="34" charset="0"/>
              </a:rPr>
              <a:t>Standards-Based: XML, Non-Proprietary, </a:t>
            </a:r>
            <a:r>
              <a:rPr lang="en-US" sz="2133" u="sng" dirty="0">
                <a:solidFill>
                  <a:prstClr val="black"/>
                </a:solidFill>
                <a:latin typeface="Arial Narrow" pitchFamily="34" charset="0"/>
              </a:rPr>
              <a:t>Completely</a:t>
            </a:r>
            <a:r>
              <a:rPr lang="en-US" sz="2133" dirty="0">
                <a:solidFill>
                  <a:prstClr val="black"/>
                </a:solidFill>
                <a:latin typeface="Arial Narrow" pitchFamily="34" charset="0"/>
              </a:rPr>
              <a:t> Bypasses the Call-talking Process</a:t>
            </a:r>
          </a:p>
          <a:p>
            <a:pPr marL="543970" lvl="1" indent="0" defTabSz="1219170" eaLnBrk="1" hangingPunct="1">
              <a:lnSpc>
                <a:spcPts val="2133"/>
              </a:lnSpc>
              <a:buNone/>
            </a:pPr>
            <a:endParaRPr lang="en-US" sz="3333" dirty="0">
              <a:solidFill>
                <a:prstClr val="black"/>
              </a:solidFill>
              <a:latin typeface="Arial Narrow" pitchFamily="34" charset="0"/>
            </a:endParaRPr>
          </a:p>
          <a:p>
            <a:pPr marL="406390" indent="-406390" defTabSz="1219170" eaLnBrk="1" hangingPunct="1">
              <a:lnSpc>
                <a:spcPts val="2133"/>
              </a:lnSpc>
              <a:spcBef>
                <a:spcPct val="0"/>
              </a:spcBef>
              <a:buNone/>
            </a:pPr>
            <a:endParaRPr lang="en-US" sz="3200" b="1" dirty="0">
              <a:solidFill>
                <a:prstClr val="black"/>
              </a:solidFill>
              <a:latin typeface="Arial Narrow" pitchFamily="34" charset="0"/>
            </a:endParaRPr>
          </a:p>
          <a:p>
            <a:pPr marL="0" indent="0" defTabSz="1219170" eaLnBrk="1" hangingPunct="1">
              <a:buNone/>
            </a:pPr>
            <a:endParaRPr lang="en-US" sz="3867" dirty="0">
              <a:solidFill>
                <a:prstClr val="black"/>
              </a:solidFill>
              <a:latin typeface="Arial" panose="020B0604020202020204"/>
            </a:endParaRPr>
          </a:p>
          <a:p>
            <a:pPr marL="406390" indent="-406390" defTabSz="1219170" eaLnBrk="1" hangingPunct="1"/>
            <a:endParaRPr lang="en-US" sz="3867" dirty="0">
              <a:solidFill>
                <a:prstClr val="black"/>
              </a:solidFill>
              <a:latin typeface="Arial" panose="020B0604020202020204"/>
            </a:endParaRPr>
          </a:p>
          <a:p>
            <a:pPr marL="406390" indent="-406390" defTabSz="1219170" eaLnBrk="1" hangingPunct="1"/>
            <a:endParaRPr lang="en-US" sz="3867" dirty="0">
              <a:solidFill>
                <a:prstClr val="black"/>
              </a:solidFill>
              <a:latin typeface="Arial" panose="020B0604020202020204"/>
            </a:endParaRPr>
          </a:p>
          <a:p>
            <a:pPr marL="406390" indent="-406390" defTabSz="1219170" eaLnBrk="1" hangingPunct="1"/>
            <a:endParaRPr lang="en-US" sz="3867" dirty="0">
              <a:solidFill>
                <a:prstClr val="black"/>
              </a:solidFill>
              <a:latin typeface="Arial" panose="020B0604020202020204"/>
            </a:endParaRPr>
          </a:p>
          <a:p>
            <a:pPr marL="406390" indent="-406390" defTabSz="1219170" eaLnBrk="1" hangingPunct="1">
              <a:buNone/>
            </a:pPr>
            <a:endParaRPr lang="en-US" sz="3867" dirty="0">
              <a:solidFill>
                <a:prstClr val="black"/>
              </a:solidFill>
              <a:latin typeface="Arial" panose="020B0604020202020204"/>
            </a:endParaRPr>
          </a:p>
          <a:p>
            <a:pPr marL="406390" indent="-406390" defTabSz="1219170" eaLnBrk="1" hangingPunct="1">
              <a:buNone/>
            </a:pPr>
            <a:endParaRPr lang="en-US" sz="3867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47517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b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Contact Information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63187" y="320040"/>
            <a:ext cx="7007249" cy="6217920"/>
          </a:xfrm>
        </p:spPr>
        <p:txBody>
          <a:bodyPr anchor="ctr">
            <a:normAutofit fontScale="32500" lnSpcReduction="20000"/>
          </a:bodyPr>
          <a:lstStyle/>
          <a:p>
            <a:pPr marL="0" indent="0">
              <a:buNone/>
            </a:pPr>
            <a:endParaRPr lang="en-US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Alex Hamlin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Intrado</a:t>
            </a:r>
            <a:endParaRPr lang="en-US" sz="5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  </a:t>
            </a:r>
            <a:r>
              <a:rPr lang="en-US" sz="5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alex.hamlin@intrado.com </a:t>
            </a:r>
            <a:endParaRPr lang="en-US" sz="56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Phone:   770-880-8626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5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Bill Hobgood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ASAP Consultant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  </a:t>
            </a:r>
            <a:r>
              <a:rPr lang="en-US" sz="5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hobgoolw@yahoo.com</a:t>
            </a:r>
            <a:r>
              <a:rPr lang="en-US" sz="5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Phone:   804-432-7586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Michelle Peel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Alabama 9-1-1 Board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 </a:t>
            </a:r>
            <a:r>
              <a:rPr lang="en-US" sz="5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michelle@al911board.com</a:t>
            </a:r>
            <a:r>
              <a:rPr lang="en-US" sz="5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Phone:   334-440-7911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5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Leah Missildine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Alabama 9-1-1 Board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  </a:t>
            </a:r>
            <a:r>
              <a:rPr lang="en-US" sz="5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leah@al911board.com</a:t>
            </a:r>
            <a:r>
              <a:rPr lang="en-US" sz="5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Phone:   334-440-7911</a:t>
            </a:r>
          </a:p>
          <a:p>
            <a:pPr marL="0" indent="0">
              <a:buNone/>
            </a:pP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047" y="6112188"/>
            <a:ext cx="385765" cy="39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6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43985"/>
            <a:ext cx="10515600" cy="1325033"/>
          </a:xfrm>
        </p:spPr>
        <p:txBody>
          <a:bodyPr>
            <a:noAutofit/>
          </a:bodyPr>
          <a:lstStyle/>
          <a:p>
            <a:pPr algn="ctr"/>
            <a:br>
              <a:rPr lang="en-US" sz="3733" b="1" dirty="0"/>
            </a:br>
            <a:br>
              <a:rPr lang="en-US" sz="3733" b="1" dirty="0"/>
            </a:br>
            <a:br>
              <a:rPr lang="en-US" sz="3733" b="1" dirty="0"/>
            </a:br>
            <a:br>
              <a:rPr lang="en-US" sz="3733" b="1" dirty="0"/>
            </a:br>
            <a:br>
              <a:rPr lang="en-US" sz="3733" b="1" dirty="0"/>
            </a:br>
            <a:endParaRPr lang="en-US" sz="3733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1" y="5664200"/>
            <a:ext cx="5994399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33" i="1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ASAP does not relieve alarm companies of any responsibilities with regard to CV / Enhanced CV</a:t>
            </a:r>
            <a:endParaRPr lang="en-US" sz="28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117600" y="1480322"/>
          <a:ext cx="9550400" cy="4793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06400" y="584200"/>
            <a:ext cx="11379200" cy="132556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 fontAlgn="base">
              <a:spcAft>
                <a:spcPct val="0"/>
              </a:spcAft>
            </a:pPr>
            <a:r>
              <a:rPr lang="en-US" sz="3733" b="1" dirty="0">
                <a:solidFill>
                  <a:prstClr val="white"/>
                </a:solidFill>
                <a:latin typeface="Arial" panose="020B0604020202020204"/>
              </a:rPr>
              <a:t>How ASAP Works</a:t>
            </a:r>
          </a:p>
        </p:txBody>
      </p:sp>
    </p:spTree>
    <p:extLst>
      <p:ext uri="{BB962C8B-B14F-4D97-AF65-F5344CB8AC3E}">
        <p14:creationId xmlns:p14="http://schemas.microsoft.com/office/powerpoint/2010/main" val="275259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536729"/>
            <a:ext cx="11379200" cy="132503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733" b="1" dirty="0">
                <a:solidFill>
                  <a:schemeClr val="bg1"/>
                </a:solidFill>
              </a:rPr>
              <a:t>ASAP GOALS</a:t>
            </a: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677335" y="1912303"/>
            <a:ext cx="8804336" cy="341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585" indent="-609585" defTabSz="1219170" eaLnBrk="0" fontAlgn="base" hangingPunct="0">
              <a:spcBef>
                <a:spcPct val="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Arial Narrow" pitchFamily="34" charset="0"/>
                <a:ea typeface="ヒラギノ角ゴ Pro W3" pitchFamily="1" charset="-128"/>
              </a:rPr>
              <a:t>Eliminate the telephone calls between the alarm monitoring company and the 9-1-1 ECC</a:t>
            </a:r>
          </a:p>
          <a:p>
            <a:pPr marL="609585" indent="-609585" defTabSz="1219170" eaLnBrk="0" fontAlgn="base" hangingPunct="0">
              <a:spcBef>
                <a:spcPct val="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en-US" sz="2667" dirty="0">
                <a:solidFill>
                  <a:prstClr val="black"/>
                </a:solidFill>
                <a:latin typeface="Arial Narrow" pitchFamily="34" charset="0"/>
                <a:ea typeface="ヒラギノ角ゴ Pro W3" pitchFamily="1" charset="-128"/>
              </a:rPr>
              <a:t>Eliminate miscommunication between the alarm monitoring company operators and the 9-1-1 ECC call-takers</a:t>
            </a:r>
          </a:p>
          <a:p>
            <a:pPr marL="609585" indent="-609585" defTabSz="1219170" eaLnBrk="0" fontAlgn="base" hangingPunct="0">
              <a:spcBef>
                <a:spcPct val="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en-US" sz="2667" dirty="0">
                <a:solidFill>
                  <a:prstClr val="black"/>
                </a:solidFill>
                <a:latin typeface="Arial Narrow" pitchFamily="34" charset="0"/>
                <a:ea typeface="ヒラギノ角ゴ Pro W3" pitchFamily="1" charset="-128"/>
              </a:rPr>
              <a:t>Decrease processing &amp; response times to alarm-related calls-for-service with an increase in law enforcement apprehensions made, fires more quickly extinguished, and lives saved.</a:t>
            </a:r>
            <a:endParaRPr lang="en-US" sz="2800" b="1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18237" y="2141864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892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3048000" y="1803400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508000" y="478368"/>
            <a:ext cx="11379200" cy="132503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733" b="1" dirty="0">
                <a:solidFill>
                  <a:schemeClr val="bg1"/>
                </a:solidFill>
              </a:rPr>
              <a:t>ASAP Reduces</a:t>
            </a:r>
          </a:p>
        </p:txBody>
      </p:sp>
    </p:spTree>
    <p:extLst>
      <p:ext uri="{BB962C8B-B14F-4D97-AF65-F5344CB8AC3E}">
        <p14:creationId xmlns:p14="http://schemas.microsoft.com/office/powerpoint/2010/main" val="3277338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60920"/>
            <a:ext cx="10515600" cy="132503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733" b="1" dirty="0">
                <a:solidFill>
                  <a:schemeClr val="bg1"/>
                </a:solidFill>
              </a:rPr>
              <a:t>Comparative Analysis </a:t>
            </a:r>
          </a:p>
        </p:txBody>
      </p:sp>
      <p:pic>
        <p:nvPicPr>
          <p:cNvPr id="24" name="MSj081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875933" y="8132233"/>
            <a:ext cx="40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Pentagon 25"/>
          <p:cNvSpPr>
            <a:spLocks noChangeArrowheads="1"/>
          </p:cNvSpPr>
          <p:nvPr/>
        </p:nvSpPr>
        <p:spPr bwMode="auto">
          <a:xfrm>
            <a:off x="590701" y="2700181"/>
            <a:ext cx="2273300" cy="715433"/>
          </a:xfrm>
          <a:prstGeom prst="homePlate">
            <a:avLst>
              <a:gd name="adj" fmla="val 50208"/>
            </a:avLst>
          </a:prstGeom>
          <a:solidFill>
            <a:srgbClr val="0065A4"/>
          </a:solidFill>
          <a:ln w="12700" cmpd="thickThin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7" b="1">
                <a:solidFill>
                  <a:prstClr val="white"/>
                </a:solidFill>
                <a:latin typeface="Lucida Sans Unicode" pitchFamily="34" charset="0"/>
                <a:ea typeface="ヒラギノ角ゴ Pro W3" pitchFamily="1" charset="-128"/>
              </a:rPr>
              <a:t>Alarm Co Processes</a:t>
            </a:r>
          </a:p>
        </p:txBody>
      </p:sp>
      <p:sp>
        <p:nvSpPr>
          <p:cNvPr id="27" name="Chevron 26"/>
          <p:cNvSpPr>
            <a:spLocks noChangeArrowheads="1"/>
          </p:cNvSpPr>
          <p:nvPr/>
        </p:nvSpPr>
        <p:spPr bwMode="auto">
          <a:xfrm>
            <a:off x="2527451" y="2700181"/>
            <a:ext cx="2425700" cy="715433"/>
          </a:xfrm>
          <a:prstGeom prst="chevron">
            <a:avLst>
              <a:gd name="adj" fmla="val 50136"/>
            </a:avLst>
          </a:prstGeom>
          <a:solidFill>
            <a:srgbClr val="0065A4"/>
          </a:solidFill>
          <a:ln w="12700" cmpd="thickThin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white"/>
                </a:solidFill>
                <a:latin typeface="Lucida Sans Unicode" pitchFamily="34" charset="0"/>
                <a:ea typeface="ヒラギノ角ゴ Pro W3" pitchFamily="1" charset="-128"/>
              </a:rPr>
              <a:t>Telephone Call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white"/>
                </a:solidFill>
                <a:latin typeface="Lucida Sans Unicode" pitchFamily="34" charset="0"/>
                <a:ea typeface="ヒラギノ角ゴ Pro W3" pitchFamily="1" charset="-128"/>
              </a:rPr>
              <a:t>Ringing</a:t>
            </a:r>
          </a:p>
        </p:txBody>
      </p:sp>
      <p:sp>
        <p:nvSpPr>
          <p:cNvPr id="28" name="Chevron 27"/>
          <p:cNvSpPr>
            <a:spLocks noChangeArrowheads="1"/>
          </p:cNvSpPr>
          <p:nvPr/>
        </p:nvSpPr>
        <p:spPr bwMode="auto">
          <a:xfrm>
            <a:off x="4614485" y="2700181"/>
            <a:ext cx="2425700" cy="715433"/>
          </a:xfrm>
          <a:prstGeom prst="chevron">
            <a:avLst>
              <a:gd name="adj" fmla="val 50136"/>
            </a:avLst>
          </a:prstGeom>
          <a:solidFill>
            <a:srgbClr val="0065A4"/>
          </a:solidFill>
          <a:ln w="12700" cmpd="thickThin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7" b="1">
                <a:solidFill>
                  <a:prstClr val="white"/>
                </a:solidFill>
                <a:latin typeface="Lucida Sans Unicode" pitchFamily="34" charset="0"/>
                <a:ea typeface="ヒラギノ角ゴ Pro W3" pitchFamily="1" charset="-128"/>
              </a:rPr>
              <a:t>Gather Information</a:t>
            </a:r>
          </a:p>
        </p:txBody>
      </p:sp>
      <p:sp>
        <p:nvSpPr>
          <p:cNvPr id="29" name="Chevron 28"/>
          <p:cNvSpPr>
            <a:spLocks noChangeArrowheads="1"/>
          </p:cNvSpPr>
          <p:nvPr/>
        </p:nvSpPr>
        <p:spPr bwMode="auto">
          <a:xfrm>
            <a:off x="6638018" y="2700181"/>
            <a:ext cx="2425700" cy="715433"/>
          </a:xfrm>
          <a:prstGeom prst="chevron">
            <a:avLst>
              <a:gd name="adj" fmla="val 50136"/>
            </a:avLst>
          </a:prstGeom>
          <a:solidFill>
            <a:srgbClr val="0065A4"/>
          </a:solidFill>
          <a:ln w="12700" cmpd="thickThin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7" b="1">
                <a:solidFill>
                  <a:prstClr val="black"/>
                </a:solidFill>
                <a:latin typeface="Lucida Sans Unicode" pitchFamily="34" charset="0"/>
                <a:ea typeface="ヒラギノ角ゴ Pro W3" pitchFamily="1" charset="-128"/>
              </a:rPr>
              <a:t>  </a:t>
            </a:r>
            <a:r>
              <a:rPr lang="en-US" sz="1867" b="1">
                <a:solidFill>
                  <a:prstClr val="white"/>
                </a:solidFill>
                <a:latin typeface="Lucida Sans Unicode" pitchFamily="34" charset="0"/>
                <a:ea typeface="ヒラギノ角ゴ Pro W3" pitchFamily="1" charset="-128"/>
              </a:rPr>
              <a:t>Dispatch Units</a:t>
            </a:r>
          </a:p>
        </p:txBody>
      </p:sp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372685" y="2128681"/>
            <a:ext cx="55773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u="sng" dirty="0">
                <a:solidFill>
                  <a:prstClr val="black"/>
                </a:solidFill>
                <a:latin typeface="Arial Narrow" pitchFamily="34" charset="0"/>
                <a:ea typeface="ヒラギノ角ゴ Pro W3" pitchFamily="1" charset="-128"/>
              </a:rPr>
              <a:t>Wit</a:t>
            </a:r>
            <a:r>
              <a:rPr lang="en-US" sz="2800" b="1" u="sng" dirty="0">
                <a:solidFill>
                  <a:prstClr val="black"/>
                </a:solidFill>
                <a:latin typeface="Arial Narrow" pitchFamily="34" charset="0"/>
                <a:ea typeface="ヒラギノ角ゴ Pro W3" pitchFamily="1" charset="-128"/>
              </a:rPr>
              <a:t>hout ASAP: Delivery via Telephone</a:t>
            </a:r>
          </a:p>
        </p:txBody>
      </p:sp>
      <p:sp>
        <p:nvSpPr>
          <p:cNvPr id="31" name="Pentagon 30"/>
          <p:cNvSpPr>
            <a:spLocks noChangeArrowheads="1"/>
          </p:cNvSpPr>
          <p:nvPr/>
        </p:nvSpPr>
        <p:spPr bwMode="auto">
          <a:xfrm>
            <a:off x="567417" y="5007379"/>
            <a:ext cx="2269067" cy="719667"/>
          </a:xfrm>
          <a:prstGeom prst="homePlate">
            <a:avLst>
              <a:gd name="adj" fmla="val 49819"/>
            </a:avLst>
          </a:prstGeom>
          <a:solidFill>
            <a:srgbClr val="D59F0F"/>
          </a:solidFill>
          <a:ln w="12700" cmpd="thickThin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7" b="1">
                <a:solidFill>
                  <a:prstClr val="black"/>
                </a:solidFill>
                <a:latin typeface="Lucida Sans Unicode" pitchFamily="34" charset="0"/>
                <a:ea typeface="ヒラギノ角ゴ Pro W3" pitchFamily="1" charset="-128"/>
                <a:cs typeface="Lucida Sans Unicode" pitchFamily="34" charset="0"/>
              </a:rPr>
              <a:t>Alarm Co Processes</a:t>
            </a:r>
          </a:p>
        </p:txBody>
      </p:sp>
      <p:sp>
        <p:nvSpPr>
          <p:cNvPr id="32" name="Chevron 31"/>
          <p:cNvSpPr>
            <a:spLocks noChangeArrowheads="1"/>
          </p:cNvSpPr>
          <p:nvPr/>
        </p:nvSpPr>
        <p:spPr bwMode="auto">
          <a:xfrm>
            <a:off x="2495702" y="5007379"/>
            <a:ext cx="2425700" cy="719667"/>
          </a:xfrm>
          <a:prstGeom prst="chevron">
            <a:avLst>
              <a:gd name="adj" fmla="val 49841"/>
            </a:avLst>
          </a:prstGeom>
          <a:solidFill>
            <a:srgbClr val="D59F0F"/>
          </a:solidFill>
          <a:ln w="12700" cmpd="thickThin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7" b="1">
                <a:solidFill>
                  <a:prstClr val="black"/>
                </a:solidFill>
                <a:latin typeface="Lucida Sans Unicode" pitchFamily="34" charset="0"/>
                <a:ea typeface="ヒラギノ角ゴ Pro W3" pitchFamily="1" charset="-128"/>
              </a:rPr>
              <a:t>No Phone 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7" b="1">
                <a:solidFill>
                  <a:prstClr val="black"/>
                </a:solidFill>
                <a:latin typeface="Lucida Sans Unicode" pitchFamily="34" charset="0"/>
                <a:ea typeface="ヒラギノ角ゴ Pro W3" pitchFamily="1" charset="-128"/>
              </a:rPr>
              <a:t>Call</a:t>
            </a:r>
          </a:p>
        </p:txBody>
      </p:sp>
      <p:sp>
        <p:nvSpPr>
          <p:cNvPr id="33" name="Chevron 32"/>
          <p:cNvSpPr>
            <a:spLocks noChangeArrowheads="1"/>
          </p:cNvSpPr>
          <p:nvPr/>
        </p:nvSpPr>
        <p:spPr bwMode="auto">
          <a:xfrm>
            <a:off x="2525335" y="5007379"/>
            <a:ext cx="2425700" cy="719667"/>
          </a:xfrm>
          <a:prstGeom prst="chevron">
            <a:avLst>
              <a:gd name="adj" fmla="val 49841"/>
            </a:avLst>
          </a:prstGeom>
          <a:solidFill>
            <a:srgbClr val="D59F0F"/>
          </a:solidFill>
          <a:ln w="12700" cmpd="thickThin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33" b="1">
                <a:solidFill>
                  <a:prstClr val="black"/>
                </a:solidFill>
                <a:latin typeface="Lucida Sans Unicode" pitchFamily="34" charset="0"/>
                <a:ea typeface="ヒラギノ角ゴ Pro W3" pitchFamily="1" charset="-128"/>
              </a:rPr>
              <a:t>No Gathering  Information</a:t>
            </a:r>
          </a:p>
        </p:txBody>
      </p:sp>
      <p:sp>
        <p:nvSpPr>
          <p:cNvPr id="34" name="Chevron 33"/>
          <p:cNvSpPr>
            <a:spLocks noChangeArrowheads="1"/>
          </p:cNvSpPr>
          <p:nvPr/>
        </p:nvSpPr>
        <p:spPr bwMode="auto">
          <a:xfrm>
            <a:off x="2499935" y="5011612"/>
            <a:ext cx="1987549" cy="719667"/>
          </a:xfrm>
          <a:prstGeom prst="chevron">
            <a:avLst>
              <a:gd name="adj" fmla="val 49814"/>
            </a:avLst>
          </a:prstGeom>
          <a:solidFill>
            <a:srgbClr val="D59F0F"/>
          </a:solidFill>
          <a:ln w="12700" cmpd="thickThin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7" b="1">
                <a:solidFill>
                  <a:prstClr val="black"/>
                </a:solidFill>
                <a:latin typeface="Lucida Sans Unicode" pitchFamily="34" charset="0"/>
                <a:ea typeface="ヒラギノ角ゴ Pro W3" pitchFamily="1" charset="-128"/>
              </a:rPr>
              <a:t> Process Data</a:t>
            </a:r>
          </a:p>
        </p:txBody>
      </p:sp>
      <p:sp>
        <p:nvSpPr>
          <p:cNvPr id="35" name="Chevron 34"/>
          <p:cNvSpPr>
            <a:spLocks noChangeArrowheads="1"/>
          </p:cNvSpPr>
          <p:nvPr/>
        </p:nvSpPr>
        <p:spPr bwMode="auto">
          <a:xfrm>
            <a:off x="3971018" y="5007379"/>
            <a:ext cx="2425700" cy="719667"/>
          </a:xfrm>
          <a:prstGeom prst="chevron">
            <a:avLst>
              <a:gd name="adj" fmla="val 49841"/>
            </a:avLst>
          </a:prstGeom>
          <a:solidFill>
            <a:srgbClr val="D59F0F"/>
          </a:solidFill>
          <a:ln w="12700" cmpd="thickThin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7" b="1">
                <a:solidFill>
                  <a:prstClr val="black"/>
                </a:solidFill>
                <a:latin typeface="Lucida Sans Unicode" pitchFamily="34" charset="0"/>
                <a:ea typeface="ヒラギノ角ゴ Pro W3" pitchFamily="1" charset="-128"/>
              </a:rPr>
              <a:t>   Dispatch Units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72685" y="4387195"/>
            <a:ext cx="27587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>
                <a:solidFill>
                  <a:prstClr val="black"/>
                </a:solidFill>
                <a:latin typeface="Arial Narrow" pitchFamily="34" charset="0"/>
                <a:ea typeface="ヒラギノ角ゴ Pro W3" pitchFamily="1" charset="-128"/>
              </a:rPr>
              <a:t>With ASAP………..</a:t>
            </a:r>
          </a:p>
        </p:txBody>
      </p:sp>
      <p:grpSp>
        <p:nvGrpSpPr>
          <p:cNvPr id="37" name="Group 35"/>
          <p:cNvGrpSpPr>
            <a:grpSpLocks/>
          </p:cNvGrpSpPr>
          <p:nvPr/>
        </p:nvGrpSpPr>
        <p:grpSpPr bwMode="auto">
          <a:xfrm>
            <a:off x="2527451" y="3493936"/>
            <a:ext cx="6536267" cy="833447"/>
            <a:chOff x="974876" y="2461087"/>
            <a:chExt cx="6340327" cy="666768"/>
          </a:xfrm>
        </p:grpSpPr>
        <p:sp>
          <p:nvSpPr>
            <p:cNvPr id="38" name="Left Brace 37"/>
            <p:cNvSpPr>
              <a:spLocks/>
            </p:cNvSpPr>
            <p:nvPr/>
          </p:nvSpPr>
          <p:spPr bwMode="auto">
            <a:xfrm rot="-5400000">
              <a:off x="3992637" y="-556674"/>
              <a:ext cx="304805" cy="6340327"/>
            </a:xfrm>
            <a:prstGeom prst="leftBrace">
              <a:avLst>
                <a:gd name="adj1" fmla="val 22859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defTabSz="1219170" eaLnBrk="0" hangingPunct="0">
                <a:defRPr/>
              </a:pPr>
              <a:endParaRPr lang="en-US" sz="2800">
                <a:solidFill>
                  <a:prstClr val="black"/>
                </a:solidFill>
                <a:latin typeface="Arial" panose="020B0604020202020204"/>
                <a:ea typeface="ヒラギノ角ゴ Pro W3" pitchFamily="1" charset="-128"/>
              </a:endParaRPr>
            </a:p>
          </p:txBody>
        </p:sp>
        <p:sp>
          <p:nvSpPr>
            <p:cNvPr id="39" name="TextBox 22"/>
            <p:cNvSpPr txBox="1">
              <a:spLocks noChangeArrowheads="1"/>
            </p:cNvSpPr>
            <p:nvPr/>
          </p:nvSpPr>
          <p:spPr bwMode="auto">
            <a:xfrm>
              <a:off x="2455432" y="2709272"/>
              <a:ext cx="3379216" cy="418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prstClr val="black"/>
                  </a:solidFill>
                  <a:latin typeface="Arial Narrow" pitchFamily="34" charset="0"/>
                  <a:ea typeface="ヒラギノ角ゴ Pro W3" pitchFamily="1" charset="-128"/>
                </a:rPr>
                <a:t>1 ½ - 3 minutes or more</a:t>
              </a:r>
            </a:p>
          </p:txBody>
        </p:sp>
      </p:grpSp>
      <p:grpSp>
        <p:nvGrpSpPr>
          <p:cNvPr id="40" name="Group 28"/>
          <p:cNvGrpSpPr>
            <a:grpSpLocks/>
          </p:cNvGrpSpPr>
          <p:nvPr/>
        </p:nvGrpSpPr>
        <p:grpSpPr bwMode="auto">
          <a:xfrm>
            <a:off x="9393917" y="2257798"/>
            <a:ext cx="2250016" cy="1388533"/>
            <a:chOff x="7456062" y="2775288"/>
            <a:chExt cx="1687938" cy="1110369"/>
          </a:xfrm>
        </p:grpSpPr>
        <p:pic>
          <p:nvPicPr>
            <p:cNvPr id="41" name="Picture 2" descr="C:\Documents and Settings\sparker.IJIS.001\Local Settings\Temporary Internet Files\Content.IE5\LJLKSCMB\MCj02390370000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82549" y="2775288"/>
              <a:ext cx="904250" cy="550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3" descr="C:\Documents and Settings\sparker.IJIS.001\Local Settings\Temporary Internet Files\Content.IE5\720ZNRD6\MCj02390350000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51558" y="3278220"/>
              <a:ext cx="892442" cy="607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4" descr="C:\Documents and Settings\sparker.IJIS.001\Local Settings\Temporary Internet Files\Content.IE5\7BXKK6GH\MCj02390390000[1]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456062" y="3308316"/>
              <a:ext cx="773343" cy="57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" name="Group 29"/>
          <p:cNvGrpSpPr>
            <a:grpSpLocks/>
          </p:cNvGrpSpPr>
          <p:nvPr/>
        </p:nvGrpSpPr>
        <p:grpSpPr bwMode="auto">
          <a:xfrm>
            <a:off x="6394602" y="4679296"/>
            <a:ext cx="2252133" cy="1386417"/>
            <a:chOff x="7456062" y="2775288"/>
            <a:chExt cx="1687938" cy="1110369"/>
          </a:xfrm>
        </p:grpSpPr>
        <p:pic>
          <p:nvPicPr>
            <p:cNvPr id="45" name="Picture 2" descr="C:\Documents and Settings\sparker.IJIS.001\Local Settings\Temporary Internet Files\Content.IE5\LJLKSCMB\MCj02390370000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82549" y="2775288"/>
              <a:ext cx="904250" cy="550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3" descr="C:\Documents and Settings\sparker.IJIS.001\Local Settings\Temporary Internet Files\Content.IE5\720ZNRD6\MCj02390350000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51558" y="3278220"/>
              <a:ext cx="892442" cy="607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4" descr="C:\Documents and Settings\sparker.IJIS.001\Local Settings\Temporary Internet Files\Content.IE5\7BXKK6GH\MCj02390390000[1]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456062" y="3308316"/>
              <a:ext cx="773343" cy="57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8" name="Group 36"/>
          <p:cNvGrpSpPr>
            <a:grpSpLocks/>
          </p:cNvGrpSpPr>
          <p:nvPr/>
        </p:nvGrpSpPr>
        <p:grpSpPr bwMode="auto">
          <a:xfrm>
            <a:off x="1320800" y="5915433"/>
            <a:ext cx="5719384" cy="797918"/>
            <a:chOff x="-1186346" y="2461086"/>
            <a:chExt cx="10408271" cy="638345"/>
          </a:xfrm>
        </p:grpSpPr>
        <p:sp>
          <p:nvSpPr>
            <p:cNvPr id="49" name="Left Brace 48"/>
            <p:cNvSpPr>
              <a:spLocks/>
            </p:cNvSpPr>
            <p:nvPr/>
          </p:nvSpPr>
          <p:spPr bwMode="auto">
            <a:xfrm rot="-5400000">
              <a:off x="3992640" y="-556675"/>
              <a:ext cx="304806" cy="6340327"/>
            </a:xfrm>
            <a:prstGeom prst="leftBrace">
              <a:avLst>
                <a:gd name="adj1" fmla="val 22859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defTabSz="1219170" eaLnBrk="0" hangingPunct="0">
                <a:defRPr/>
              </a:pPr>
              <a:endParaRPr lang="en-US" sz="2800">
                <a:solidFill>
                  <a:prstClr val="black"/>
                </a:solidFill>
                <a:latin typeface="Arial" panose="020B0604020202020204"/>
                <a:ea typeface="ヒラギノ角ゴ Pro W3" pitchFamily="1" charset="-128"/>
              </a:endParaRPr>
            </a:p>
          </p:txBody>
        </p:sp>
        <p:sp>
          <p:nvSpPr>
            <p:cNvPr id="50" name="TextBox 38"/>
            <p:cNvSpPr txBox="1">
              <a:spLocks noChangeArrowheads="1"/>
            </p:cNvSpPr>
            <p:nvPr/>
          </p:nvSpPr>
          <p:spPr bwMode="auto">
            <a:xfrm>
              <a:off x="-1186346" y="2680848"/>
              <a:ext cx="10408271" cy="418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prstClr val="black"/>
                  </a:solidFill>
                  <a:latin typeface="Arial Narrow" pitchFamily="34" charset="0"/>
                  <a:ea typeface="ヒラギノ角ゴ Pro W3" pitchFamily="1" charset="-128"/>
                </a:rPr>
                <a:t>15 seconds or less, 5 seconds average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72685" y="1543501"/>
            <a:ext cx="1010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ヒラギノ角ゴ Pro W3" pitchFamily="1" charset="-128"/>
              </a:rPr>
              <a:t>Traditional Delivery via Telephone Versus Use of ASAP</a:t>
            </a:r>
            <a:endParaRPr lang="en-US" sz="2800" b="1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297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hone 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hone 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hone 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9" presetClass="exit" presetSubtype="0" fill="hold" grpId="1" nodeType="after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hone 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hone 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9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4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4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9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49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6900"/>
                            </p:stCondLst>
                            <p:childTnLst>
                              <p:par>
                                <p:cTn id="7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5" grpId="0" animBg="1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6400" y="482601"/>
            <a:ext cx="11379200" cy="132503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733" b="1" dirty="0">
                <a:solidFill>
                  <a:schemeClr val="bg1"/>
                </a:solidFill>
              </a:rPr>
              <a:t>Outcomes in Richmond, VA</a:t>
            </a:r>
          </a:p>
        </p:txBody>
      </p:sp>
      <p:pic>
        <p:nvPicPr>
          <p:cNvPr id="24" name="MSj081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75933" y="8132233"/>
            <a:ext cx="40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3"/>
          <p:cNvSpPr txBox="1">
            <a:spLocks/>
          </p:cNvSpPr>
          <p:nvPr/>
        </p:nvSpPr>
        <p:spPr bwMode="auto">
          <a:xfrm>
            <a:off x="735104" y="1295400"/>
            <a:ext cx="115824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marL="228600" indent="-228600" algn="l" defTabSz="342900" rtl="0" eaLnBrk="0" fontAlgn="base" hangingPunct="0">
              <a:spcBef>
                <a:spcPct val="20000"/>
              </a:spcBef>
              <a:spcAft>
                <a:spcPts val="450"/>
              </a:spcAft>
              <a:buClr>
                <a:srgbClr val="0078BF"/>
              </a:buClr>
              <a:buSzPct val="92000"/>
              <a:buFont typeface="Wingdings 2" pitchFamily="18" charset="2"/>
              <a:buChar char="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1488" indent="-228600" algn="l" defTabSz="342900" rtl="0" eaLnBrk="0" fontAlgn="base" hangingPunct="0">
              <a:spcBef>
                <a:spcPct val="20000"/>
              </a:spcBef>
              <a:spcAft>
                <a:spcPts val="450"/>
              </a:spcAft>
              <a:buClr>
                <a:srgbClr val="0078BF"/>
              </a:buClr>
              <a:buSzPct val="92000"/>
              <a:buFont typeface="Wingdings 2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4688" indent="-201613" algn="l" defTabSz="342900" rtl="0" eaLnBrk="0" fontAlgn="base" hangingPunct="0">
              <a:spcBef>
                <a:spcPct val="20000"/>
              </a:spcBef>
              <a:spcAft>
                <a:spcPts val="450"/>
              </a:spcAft>
              <a:buClr>
                <a:srgbClr val="0078BF"/>
              </a:buClr>
              <a:buSzPct val="92000"/>
              <a:buFont typeface="Wingdings 2" pitchFamily="18" charset="2"/>
              <a:buChar char="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0275" indent="-174625" algn="l" defTabSz="342900" rtl="0" eaLnBrk="0" fontAlgn="base" hangingPunct="0">
              <a:spcBef>
                <a:spcPct val="20000"/>
              </a:spcBef>
              <a:spcAft>
                <a:spcPts val="450"/>
              </a:spcAft>
              <a:buClr>
                <a:srgbClr val="0078BF"/>
              </a:buClr>
              <a:buSzPct val="92000"/>
              <a:buFont typeface="Wingdings 2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0150" indent="-174625" algn="l" defTabSz="342900" rtl="0" eaLnBrk="0" fontAlgn="base" hangingPunct="0">
              <a:spcBef>
                <a:spcPct val="20000"/>
              </a:spcBef>
              <a:spcAft>
                <a:spcPts val="450"/>
              </a:spcAft>
              <a:buClr>
                <a:srgbClr val="0078BF"/>
              </a:buClr>
              <a:buSzPct val="92000"/>
              <a:buFont typeface="Wingdings 2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609585" defTabSz="457189" eaLnBrk="1" hangingPunct="1"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Arial Narrow" pitchFamily="34" charset="0"/>
              <a:buChar char="►"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55,000+ total ASAP exchanges transmitted:</a:t>
            </a:r>
          </a:p>
          <a:p>
            <a:pPr marL="986342" lvl="1" indent="-370408" defTabSz="457189" eaLnBrk="1" hangingPunct="1"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No telephone call; No call-taker involvement</a:t>
            </a:r>
          </a:p>
          <a:p>
            <a:pPr marL="986342" lvl="1" indent="-370408" defTabSz="457189" eaLnBrk="1" hangingPunct="1"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No Spelling mistakes; no accidental transposing of street address #s</a:t>
            </a:r>
          </a:p>
          <a:p>
            <a:pPr marL="986342" lvl="1" indent="-370408" defTabSz="457189" eaLnBrk="1" hangingPunct="1"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No low volume headset issues; No need to try to interpret accents</a:t>
            </a:r>
          </a:p>
          <a:p>
            <a:pPr marL="986342" lvl="1" indent="-370408" defTabSz="457189" eaLnBrk="1" hangingPunct="1"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Works efficiently regardless of how inundated 9-1-1 call takers are;</a:t>
            </a:r>
          </a:p>
          <a:p>
            <a:pPr marL="1257269" lvl="2" indent="-370408" defTabSz="457189" eaLnBrk="1" hangingPunct="1"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</a:pPr>
            <a:r>
              <a:rPr lang="en-US" sz="2133" b="1" dirty="0">
                <a:solidFill>
                  <a:prstClr val="black"/>
                </a:solidFill>
                <a:latin typeface="Arial Narrow" panose="020B0606020202030204" pitchFamily="34" charset="0"/>
              </a:rPr>
              <a:t>August, 2011: Virginia earthquake &amp; Hurricane Irene:                                                                      BAU for alarm companies using ASAP</a:t>
            </a:r>
          </a:p>
        </p:txBody>
      </p:sp>
    </p:spTree>
    <p:extLst>
      <p:ext uri="{BB962C8B-B14F-4D97-AF65-F5344CB8AC3E}">
        <p14:creationId xmlns:p14="http://schemas.microsoft.com/office/powerpoint/2010/main" val="239136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56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6400" y="584201"/>
            <a:ext cx="11379200" cy="132503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733" b="1" dirty="0">
                <a:solidFill>
                  <a:schemeClr val="bg1"/>
                </a:solidFill>
              </a:rPr>
              <a:t>Outcomes in Richmond, VA</a:t>
            </a:r>
          </a:p>
        </p:txBody>
      </p:sp>
      <p:pic>
        <p:nvPicPr>
          <p:cNvPr id="24" name="MSj081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75933" y="8132233"/>
            <a:ext cx="40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11200" y="2006600"/>
            <a:ext cx="9855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 defTabSz="1219170" fontAlgn="base">
              <a:buClr>
                <a:srgbClr val="ED7D31"/>
              </a:buClr>
              <a:buFont typeface="Arial Narrow" pitchFamily="34" charset="0"/>
              <a:buChar char="►"/>
            </a:pPr>
            <a:r>
              <a:rPr lang="en-US" sz="2400" b="1" i="1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Was…</a:t>
            </a:r>
          </a:p>
          <a:p>
            <a:pPr marL="1187421" lvl="1" indent="-609585" defTabSz="1219170" fontAlgn="base">
              <a:buClr>
                <a:srgbClr val="ED7D31"/>
              </a:buClr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1½  min - average process time w/o repetition</a:t>
            </a:r>
          </a:p>
          <a:p>
            <a:pPr marL="1187421" lvl="1" indent="-609585" defTabSz="1219170" fontAlgn="base">
              <a:buClr>
                <a:srgbClr val="ED7D31"/>
              </a:buClr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up to 3 min (sometimes more) – process time for some alarm calls</a:t>
            </a:r>
          </a:p>
          <a:p>
            <a:pPr marL="1187421" lvl="1" indent="-609585" defTabSz="1219170" fontAlgn="base">
              <a:buClr>
                <a:srgbClr val="ED7D31"/>
              </a:buClr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Alarm operators sometimes placed on hold for 8 – 10 minutes</a:t>
            </a:r>
          </a:p>
          <a:p>
            <a:pPr marL="1187421" lvl="1" indent="-609585" defTabSz="1219170" fontAlgn="base">
              <a:buClr>
                <a:srgbClr val="ED7D31"/>
              </a:buClr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The worst call in the ECC</a:t>
            </a:r>
          </a:p>
          <a:p>
            <a:pPr marL="1187421" lvl="1" indent="-609585" defTabSz="1219170" fontAlgn="base">
              <a:buClr>
                <a:srgbClr val="ED7D31"/>
              </a:buClr>
            </a:pPr>
            <a:endParaRPr lang="en-US" sz="2400" b="1" dirty="0">
              <a:solidFill>
                <a:prstClr val="black"/>
              </a:solidFill>
              <a:latin typeface="Arial Narrow" panose="020B0606020202030204" pitchFamily="34" charset="0"/>
              <a:ea typeface="ヒラギノ角ゴ Pro W3" pitchFamily="1" charset="-128"/>
            </a:endParaRPr>
          </a:p>
          <a:p>
            <a:pPr marL="609585" indent="-609585" defTabSz="1219170" fontAlgn="base">
              <a:buClr>
                <a:srgbClr val="ED7D31"/>
              </a:buClr>
              <a:buFont typeface="Arial Narrow" pitchFamily="34" charset="0"/>
              <a:buChar char="►"/>
            </a:pPr>
            <a:r>
              <a:rPr lang="en-US" sz="2400" b="1" i="1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Now…</a:t>
            </a:r>
          </a:p>
          <a:p>
            <a:pPr marL="1187421" lvl="1" indent="-609585" defTabSz="1219170" fontAlgn="base">
              <a:buClr>
                <a:srgbClr val="ED7D31"/>
              </a:buClr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15 sec or less - average turnaround time via the interface</a:t>
            </a:r>
          </a:p>
          <a:p>
            <a:pPr marL="1187421" lvl="1" indent="-609585" defTabSz="1219170" fontAlgn="base">
              <a:buClr>
                <a:srgbClr val="ED7D31"/>
              </a:buClr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The most accurate and concise call in the ECC</a:t>
            </a:r>
            <a:endParaRPr lang="en-US" sz="2667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771388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Sj081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75933" y="8132233"/>
            <a:ext cx="40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06400" y="1701801"/>
            <a:ext cx="11379200" cy="100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 defTabSz="1219170" eaLnBrk="0" fontAlgn="base" hangingPunct="0">
              <a:lnSpc>
                <a:spcPts val="2133"/>
              </a:lnSpc>
              <a:spcAft>
                <a:spcPct val="0"/>
              </a:spcAft>
              <a:buFont typeface="Arial Narrow" pitchFamily="34" charset="0"/>
              <a:buChar char="►"/>
              <a:defRPr/>
            </a:pPr>
            <a:endParaRPr lang="en-US" sz="2133" dirty="0">
              <a:solidFill>
                <a:prstClr val="black"/>
              </a:solidFill>
              <a:latin typeface="Arial" panose="020B0604020202020204"/>
              <a:ea typeface="ヒラギノ角ゴ Pro W3" pitchFamily="1" charset="-128"/>
            </a:endParaRPr>
          </a:p>
          <a:p>
            <a:pPr algn="ctr" defTabSz="1219170" eaLnBrk="0" fontAlgn="base" hangingPunct="0">
              <a:lnSpc>
                <a:spcPts val="2133"/>
              </a:lnSpc>
              <a:spcAft>
                <a:spcPts val="80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ASAP Completely Bypasses the Call-taking Process Resulting </a:t>
            </a:r>
          </a:p>
          <a:p>
            <a:pPr algn="ctr" defTabSz="1219170" eaLnBrk="0" fontAlgn="base" hangingPunct="0">
              <a:lnSpc>
                <a:spcPts val="2133"/>
              </a:lnSpc>
              <a:spcAft>
                <a:spcPts val="80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in Zero Staff Call Creation Time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4ECB3C-B5AC-4327-81D9-E221F4EC4E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5200" y="2787042"/>
            <a:ext cx="7721600" cy="339415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06400" y="905933"/>
            <a:ext cx="11379200" cy="59266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/>
            <a:r>
              <a:rPr lang="en-US" sz="3200" b="1" dirty="0">
                <a:solidFill>
                  <a:prstClr val="white"/>
                </a:solidFill>
                <a:latin typeface="Arial" panose="020B0604020202020204"/>
              </a:rPr>
              <a:t>Outcomes in Collier County, FL</a:t>
            </a:r>
          </a:p>
        </p:txBody>
      </p:sp>
    </p:spTree>
    <p:extLst>
      <p:ext uri="{BB962C8B-B14F-4D97-AF65-F5344CB8AC3E}">
        <p14:creationId xmlns:p14="http://schemas.microsoft.com/office/powerpoint/2010/main" val="111201810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Sj081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75933" y="8132233"/>
            <a:ext cx="40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27715" y="1851040"/>
            <a:ext cx="1127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Time savings between April 2018-May 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5104" y="5562600"/>
            <a:ext cx="10948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Data prepared by Collier County Sheriff’s Office – Communications Technical Bureau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562848" y="2209800"/>
          <a:ext cx="5041152" cy="336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15200" y="2918699"/>
            <a:ext cx="294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The overall time savings amounts to: </a:t>
            </a:r>
          </a:p>
          <a:p>
            <a:pPr marL="380990" indent="-380990" defTabSz="12191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27 hours; 28 minutes of staff time</a:t>
            </a:r>
          </a:p>
          <a:p>
            <a:pPr marL="380990" indent="-380990" defTabSz="12191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329 hours; 34 minutes, annually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6400" y="905933"/>
            <a:ext cx="11379200" cy="59266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/>
            <a:r>
              <a:rPr lang="en-US" sz="3200" b="1" dirty="0">
                <a:solidFill>
                  <a:prstClr val="white"/>
                </a:solidFill>
                <a:latin typeface="Arial" panose="020B0604020202020204"/>
              </a:rPr>
              <a:t>Outcomes in Collier County, FL</a:t>
            </a:r>
          </a:p>
        </p:txBody>
      </p:sp>
    </p:spTree>
    <p:extLst>
      <p:ext uri="{BB962C8B-B14F-4D97-AF65-F5344CB8AC3E}">
        <p14:creationId xmlns:p14="http://schemas.microsoft.com/office/powerpoint/2010/main" val="144601244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Sj081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75933" y="8132233"/>
            <a:ext cx="40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3701" y="2006600"/>
            <a:ext cx="9055100" cy="2743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0990" indent="-380990" defTabSz="1219170" eaLnBrk="0" fontAlgn="base" hangingPunct="0">
              <a:spcBef>
                <a:spcPts val="1600"/>
              </a:spcBef>
              <a:spcAft>
                <a:spcPct val="0"/>
              </a:spcAft>
              <a:buClr>
                <a:srgbClr val="ED7D31"/>
              </a:buClr>
              <a:buSzPct val="80000"/>
              <a:buFont typeface="Arial Narrow" pitchFamily="34" charset="0"/>
              <a:buChar char="►"/>
              <a:defRPr/>
            </a:pPr>
            <a:r>
              <a:rPr lang="en-US" sz="2400" b="1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ECC telephone call taking process  </a:t>
            </a:r>
          </a:p>
          <a:p>
            <a:pPr marL="543970" lvl="1" indent="-304792" defTabSz="121917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Call-takers must place priority in answering 9-1-1 calls </a:t>
            </a:r>
          </a:p>
          <a:p>
            <a:pPr marL="543970" lvl="1" indent="-304792" defTabSz="121917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Alarm companies call on 10-digit numbers;</a:t>
            </a:r>
            <a:r>
              <a:rPr lang="en-US" sz="2400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  <a:sym typeface="Wingdings" pitchFamily="2" charset="2"/>
              </a:rPr>
              <a:t> frequent answer delays</a:t>
            </a:r>
          </a:p>
          <a:p>
            <a:pPr marL="543970" lvl="1" indent="-304792" defTabSz="121917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  <a:sym typeface="Wingdings" pitchFamily="2" charset="2"/>
              </a:rPr>
              <a:t>ECC resources often limited; staffing shortages; overtime</a:t>
            </a:r>
          </a:p>
          <a:p>
            <a:pPr marL="543970" lvl="1" indent="-304792" defTabSz="121917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  <a:sym typeface="Wingdings" pitchFamily="2" charset="2"/>
              </a:rPr>
              <a:t>NG9-1-1 to allow citizens to send texts, pictures, and video: ECC resources to be stretched even further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6400" y="905933"/>
            <a:ext cx="11379200" cy="59266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/>
            <a:r>
              <a:rPr lang="en-US" sz="3200" b="1" dirty="0">
                <a:solidFill>
                  <a:prstClr val="white"/>
                </a:solidFill>
                <a:latin typeface="Arial" panose="020B0604020202020204"/>
              </a:rPr>
              <a:t>ECC Challenges; How ASAP Helps</a:t>
            </a:r>
          </a:p>
        </p:txBody>
      </p:sp>
    </p:spTree>
    <p:extLst>
      <p:ext uri="{BB962C8B-B14F-4D97-AF65-F5344CB8AC3E}">
        <p14:creationId xmlns:p14="http://schemas.microsoft.com/office/powerpoint/2010/main" val="417517408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Sj081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75933" y="8132233"/>
            <a:ext cx="40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06400" y="1905000"/>
            <a:ext cx="10058400" cy="1828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0990" indent="-380990" defTabSz="1219170" eaLnBrk="0" fontAlgn="base" hangingPunct="0">
              <a:spcBef>
                <a:spcPts val="1600"/>
              </a:spcBef>
              <a:spcAft>
                <a:spcPct val="0"/>
              </a:spcAft>
              <a:buClr>
                <a:srgbClr val="ED7D31"/>
              </a:buClr>
              <a:buSzPct val="80000"/>
              <a:buFont typeface="Arial Narrow" pitchFamily="34" charset="0"/>
              <a:buChar char="►"/>
              <a:defRPr/>
            </a:pPr>
            <a:r>
              <a:rPr lang="en-US" sz="2400" b="1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Computer-Aided Dispatch (CAD) providers </a:t>
            </a:r>
          </a:p>
          <a:p>
            <a:pPr marL="696367" lvl="1" indent="-457189" defTabSz="121917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Dozens of CAD providers versus 5 - 6 alarm automation providers</a:t>
            </a:r>
          </a:p>
          <a:p>
            <a:pPr marL="696367" lvl="1" indent="-457189" defTabSz="121917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Eight CAD tier one providers have implemented a solution</a:t>
            </a:r>
          </a:p>
          <a:p>
            <a:pPr marL="380990" indent="-380990" defTabSz="1219170" eaLnBrk="0" fontAlgn="base" hangingPunct="0">
              <a:spcBef>
                <a:spcPts val="1600"/>
              </a:spcBef>
              <a:spcAft>
                <a:spcPct val="0"/>
              </a:spcAft>
              <a:buClr>
                <a:srgbClr val="ED7D31"/>
              </a:buClr>
              <a:buSzPct val="80000"/>
              <a:buFont typeface="Arial Narrow" pitchFamily="34" charset="0"/>
              <a:buChar char="►"/>
              <a:defRPr/>
            </a:pPr>
            <a:r>
              <a:rPr lang="en-US" sz="2400" b="1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ASAP is an ANSI-standard based on open standards</a:t>
            </a:r>
          </a:p>
          <a:p>
            <a:pPr marL="696367" lvl="1" indent="-457189" defTabSz="121917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One size fits all no matter how small or large the agency</a:t>
            </a:r>
          </a:p>
          <a:p>
            <a:pPr marL="696367" lvl="1" indent="-457189" defTabSz="121917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CAD providers can develop interface once and market many times</a:t>
            </a:r>
          </a:p>
          <a:p>
            <a:pPr marL="696367" lvl="1" indent="-457189" defTabSz="121917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Non-vendor specific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6400" y="787400"/>
            <a:ext cx="11379200" cy="59266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/>
            <a:r>
              <a:rPr lang="en-US" sz="3200" b="1" dirty="0">
                <a:solidFill>
                  <a:prstClr val="white"/>
                </a:solidFill>
                <a:latin typeface="Arial" panose="020B0604020202020204"/>
              </a:rPr>
              <a:t>ECC Challenges; How ASAP Helps</a:t>
            </a:r>
          </a:p>
        </p:txBody>
      </p:sp>
    </p:spTree>
    <p:extLst>
      <p:ext uri="{BB962C8B-B14F-4D97-AF65-F5344CB8AC3E}">
        <p14:creationId xmlns:p14="http://schemas.microsoft.com/office/powerpoint/2010/main" val="246586205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712311-5D59-4E62-806B-8A33D9562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304" y="5821887"/>
            <a:ext cx="385765" cy="3905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E1C7DE-4327-402D-A196-AEC519C54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96" y="6403897"/>
            <a:ext cx="11197104" cy="454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243003-FCD3-4211-82EF-C8BC62D0B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04B1-C84C-41D0-9DFF-2BB755FDD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759" y="731520"/>
            <a:ext cx="7785310" cy="5257800"/>
          </a:xfrm>
        </p:spPr>
        <p:txBody>
          <a:bodyPr anchor="ctr">
            <a:normAutofit/>
          </a:bodyPr>
          <a:lstStyle/>
          <a:p>
            <a:pPr marL="742950" marR="0" lvl="1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911 Data Messaging From ADT for PSAPs</a:t>
            </a:r>
          </a:p>
          <a:p>
            <a:pPr marL="742950" marR="0" lvl="1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ASAP to PSAP</a:t>
            </a:r>
          </a:p>
          <a:p>
            <a:pPr marL="742950" marR="0" lvl="1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Upcoming Deadlines and Events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029258-F705-43AE-9A50-6EEA03602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March 29, 2022</a:t>
            </a:r>
          </a:p>
        </p:txBody>
      </p:sp>
    </p:spTree>
    <p:extLst>
      <p:ext uri="{BB962C8B-B14F-4D97-AF65-F5344CB8AC3E}">
        <p14:creationId xmlns:p14="http://schemas.microsoft.com/office/powerpoint/2010/main" val="60388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Sj081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75933" y="8132233"/>
            <a:ext cx="40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/>
          </p:cNvSpPr>
          <p:nvPr/>
        </p:nvSpPr>
        <p:spPr bwMode="auto">
          <a:xfrm>
            <a:off x="427839" y="2717800"/>
            <a:ext cx="1016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marL="228600" indent="-228600" algn="l" defTabSz="342900" rtl="0" eaLnBrk="0" fontAlgn="base" hangingPunct="0">
              <a:spcBef>
                <a:spcPct val="20000"/>
              </a:spcBef>
              <a:spcAft>
                <a:spcPts val="450"/>
              </a:spcAft>
              <a:buClr>
                <a:srgbClr val="0078BF"/>
              </a:buClr>
              <a:buSzPct val="92000"/>
              <a:buFont typeface="Wingdings 2" pitchFamily="18" charset="2"/>
              <a:buChar char="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1488" indent="-228600" algn="l" defTabSz="342900" rtl="0" eaLnBrk="0" fontAlgn="base" hangingPunct="0">
              <a:spcBef>
                <a:spcPct val="20000"/>
              </a:spcBef>
              <a:spcAft>
                <a:spcPts val="450"/>
              </a:spcAft>
              <a:buClr>
                <a:srgbClr val="0078BF"/>
              </a:buClr>
              <a:buSzPct val="92000"/>
              <a:buFont typeface="Wingdings 2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4688" indent="-201613" algn="l" defTabSz="342900" rtl="0" eaLnBrk="0" fontAlgn="base" hangingPunct="0">
              <a:spcBef>
                <a:spcPct val="20000"/>
              </a:spcBef>
              <a:spcAft>
                <a:spcPts val="450"/>
              </a:spcAft>
              <a:buClr>
                <a:srgbClr val="0078BF"/>
              </a:buClr>
              <a:buSzPct val="92000"/>
              <a:buFont typeface="Wingdings 2" pitchFamily="18" charset="2"/>
              <a:buChar char="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0275" indent="-174625" algn="l" defTabSz="342900" rtl="0" eaLnBrk="0" fontAlgn="base" hangingPunct="0">
              <a:spcBef>
                <a:spcPct val="20000"/>
              </a:spcBef>
              <a:spcAft>
                <a:spcPts val="450"/>
              </a:spcAft>
              <a:buClr>
                <a:srgbClr val="0078BF"/>
              </a:buClr>
              <a:buSzPct val="92000"/>
              <a:buFont typeface="Wingdings 2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0150" indent="-174625" algn="l" defTabSz="342900" rtl="0" eaLnBrk="0" fontAlgn="base" hangingPunct="0">
              <a:spcBef>
                <a:spcPct val="20000"/>
              </a:spcBef>
              <a:spcAft>
                <a:spcPts val="450"/>
              </a:spcAft>
              <a:buClr>
                <a:srgbClr val="0078BF"/>
              </a:buClr>
              <a:buSzPct val="92000"/>
              <a:buFont typeface="Wingdings 2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indent="-380990" defTabSz="457189" eaLnBrk="1" hangingPunct="1">
              <a:spcBef>
                <a:spcPts val="0"/>
              </a:spcBef>
              <a:spcAft>
                <a:spcPts val="800"/>
              </a:spcAft>
              <a:buClr>
                <a:srgbClr val="ED7D31"/>
              </a:buClr>
              <a:buFont typeface="Arial Narrow" pitchFamily="34" charset="0"/>
              <a:buChar char="►"/>
              <a:defRPr/>
            </a:pPr>
            <a:r>
              <a:rPr lang="en-US" sz="2133" b="1" dirty="0">
                <a:solidFill>
                  <a:prstClr val="black"/>
                </a:solidFill>
                <a:latin typeface="Arial Narrow" panose="020B0606020202030204" pitchFamily="34" charset="0"/>
              </a:rPr>
              <a:t>Addresses must sync to ECC’s address file (MSAG/Geo-file)</a:t>
            </a:r>
          </a:p>
          <a:p>
            <a:pPr marL="609585" lvl="1" indent="-304792" defTabSz="457189" eaLnBrk="1" hangingPunct="1">
              <a:spcBef>
                <a:spcPts val="0"/>
              </a:spcBef>
              <a:spcAft>
                <a:spcPts val="800"/>
              </a:spcAft>
              <a:buClr>
                <a:srgbClr val="ED7D31"/>
              </a:buClr>
              <a:defRPr/>
            </a:pPr>
            <a:r>
              <a:rPr lang="en-US" sz="2133" dirty="0">
                <a:solidFill>
                  <a:prstClr val="black"/>
                </a:solidFill>
                <a:latin typeface="Arial Narrow" panose="020B0606020202030204" pitchFamily="34" charset="0"/>
              </a:rPr>
              <a:t>Bulk address validations </a:t>
            </a:r>
          </a:p>
          <a:p>
            <a:pPr marL="838179" lvl="2" indent="-380990" defTabSz="457189" eaLnBrk="1" hangingPunct="1">
              <a:spcBef>
                <a:spcPts val="0"/>
              </a:spcBef>
              <a:spcAft>
                <a:spcPts val="800"/>
              </a:spcAft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prstClr val="black"/>
                </a:solidFill>
                <a:latin typeface="Arial Narrow" panose="020B0606020202030204" pitchFamily="34" charset="0"/>
                <a:sym typeface="Wingdings" pitchFamily="2" charset="2"/>
              </a:rPr>
              <a:t>From alarm companies new to ASAP to ECCs already participating with the ASAP program</a:t>
            </a:r>
          </a:p>
          <a:p>
            <a:pPr marL="838179" lvl="2" indent="-380990" defTabSz="457189" eaLnBrk="1" hangingPunct="1">
              <a:spcBef>
                <a:spcPts val="0"/>
              </a:spcBef>
              <a:spcAft>
                <a:spcPts val="800"/>
              </a:spcAft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prstClr val="black"/>
                </a:solidFill>
                <a:latin typeface="Arial Narrow" panose="020B0606020202030204" pitchFamily="34" charset="0"/>
                <a:sym typeface="Wingdings" pitchFamily="2" charset="2"/>
              </a:rPr>
              <a:t>To new participating ECCs from alarm companies participating with the ASAP program</a:t>
            </a:r>
          </a:p>
          <a:p>
            <a:pPr marL="990575" lvl="2" indent="-380990" defTabSz="457189" eaLnBrk="1" hangingPunct="1">
              <a:spcBef>
                <a:spcPts val="0"/>
              </a:spcBef>
              <a:spcAft>
                <a:spcPts val="800"/>
              </a:spcAft>
              <a:buClr>
                <a:srgbClr val="ED7D31"/>
              </a:buClr>
              <a:buFont typeface="Wingdings" panose="05000000000000000000" pitchFamily="2" charset="2"/>
              <a:buChar char="Ø"/>
              <a:defRPr/>
            </a:pPr>
            <a:r>
              <a:rPr lang="en-US" sz="2133" dirty="0">
                <a:solidFill>
                  <a:prstClr val="black"/>
                </a:solidFill>
                <a:latin typeface="Arial Narrow" panose="020B0606020202030204" pitchFamily="34" charset="0"/>
                <a:sym typeface="Wingdings" pitchFamily="2" charset="2"/>
              </a:rPr>
              <a:t>Address validations confirm that address is correct within the participating jurisdiction only</a:t>
            </a:r>
          </a:p>
          <a:p>
            <a:pPr marL="1301718" lvl="3" indent="-380990" defTabSz="457189" eaLnBrk="1" hangingPunct="1">
              <a:spcBef>
                <a:spcPts val="0"/>
              </a:spcBef>
              <a:spcAft>
                <a:spcPts val="800"/>
              </a:spcAft>
              <a:buClr>
                <a:srgbClr val="ED7D31"/>
              </a:buClr>
              <a:buFont typeface="Courier New" panose="02070309020205020404" pitchFamily="49" charset="0"/>
              <a:buChar char="o"/>
              <a:defRPr/>
            </a:pPr>
            <a:r>
              <a:rPr lang="en-US" sz="2133" dirty="0">
                <a:solidFill>
                  <a:prstClr val="black"/>
                </a:solidFill>
                <a:latin typeface="Arial Narrow" panose="020B0606020202030204" pitchFamily="34" charset="0"/>
              </a:rPr>
              <a:t>Does not account for addresses assigned to the wrong ECC in the alarm company’s DB</a:t>
            </a:r>
          </a:p>
          <a:p>
            <a:pPr marL="1301718" lvl="3" indent="-380990" defTabSz="457189" eaLnBrk="1" hangingPunct="1">
              <a:spcBef>
                <a:spcPts val="0"/>
              </a:spcBef>
              <a:spcAft>
                <a:spcPts val="800"/>
              </a:spcAft>
              <a:buClr>
                <a:srgbClr val="ED7D31"/>
              </a:buClr>
              <a:buFont typeface="Courier New" panose="02070309020205020404" pitchFamily="49" charset="0"/>
              <a:buChar char="o"/>
              <a:defRPr/>
            </a:pPr>
            <a:r>
              <a:rPr lang="en-US" sz="2133" dirty="0">
                <a:solidFill>
                  <a:prstClr val="black"/>
                </a:solidFill>
                <a:latin typeface="Arial Narrow" panose="020B0606020202030204" pitchFamily="34" charset="0"/>
              </a:rPr>
              <a:t>Alarm companies will be responsible for using a 3</a:t>
            </a:r>
            <a:r>
              <a:rPr lang="en-US" sz="2133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rd</a:t>
            </a:r>
            <a:r>
              <a:rPr lang="en-US" sz="2133" dirty="0">
                <a:solidFill>
                  <a:prstClr val="black"/>
                </a:solidFill>
                <a:latin typeface="Arial Narrow" panose="020B0606020202030204" pitchFamily="34" charset="0"/>
              </a:rPr>
              <a:t> party service for ESN resolution </a:t>
            </a:r>
          </a:p>
          <a:p>
            <a:pPr marL="476239" lvl="1" indent="0" defTabSz="457189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endParaRPr lang="en-US" sz="2533" b="1" dirty="0">
              <a:solidFill>
                <a:srgbClr val="44546A"/>
              </a:solidFill>
              <a:latin typeface="Arial" panose="020B0604020202020204"/>
              <a:sym typeface="Wingdings" pitchFamily="2" charset="2"/>
            </a:endParaRPr>
          </a:p>
          <a:p>
            <a:pPr marL="0" indent="0" defTabSz="457189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endParaRPr lang="en-US" sz="2667" dirty="0">
              <a:solidFill>
                <a:srgbClr val="44546A"/>
              </a:solidFill>
              <a:latin typeface="Arial" panose="020B0604020202020204"/>
              <a:sym typeface="Wingdings" pitchFamily="2" charset="2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6400" y="905933"/>
            <a:ext cx="11379200" cy="59266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/>
            <a:r>
              <a:rPr lang="en-US" sz="3200" b="1" dirty="0">
                <a:solidFill>
                  <a:prstClr val="white"/>
                </a:solidFill>
                <a:latin typeface="Arial" panose="020B0604020202020204"/>
              </a:rPr>
              <a:t>Alarm Industry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38166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Sj081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75933" y="8132233"/>
            <a:ext cx="40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74304" y="3464759"/>
            <a:ext cx="9245600" cy="257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defTabSz="1219170" fontAlgn="base">
              <a:spcBef>
                <a:spcPct val="0"/>
              </a:spcBef>
              <a:spcAft>
                <a:spcPts val="800"/>
              </a:spcAft>
              <a:buClr>
                <a:srgbClr val="ED7D31"/>
              </a:buClr>
              <a:buFont typeface="Arial Narrow" pitchFamily="34" charset="0"/>
              <a:buChar char="►"/>
              <a:defRPr/>
            </a:pPr>
            <a:r>
              <a:rPr lang="en-US" sz="2133" b="1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  <a:sym typeface="Wingdings" pitchFamily="2" charset="2"/>
              </a:rPr>
              <a:t>Alarm monitoring companies must use event types from standardized list</a:t>
            </a:r>
          </a:p>
          <a:p>
            <a:pPr marL="924961" lvl="1" indent="-380990" defTabSz="1219170" fontAlgn="base">
              <a:spcBef>
                <a:spcPct val="0"/>
              </a:spcBef>
              <a:spcAft>
                <a:spcPts val="800"/>
              </a:spcAft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r>
              <a:rPr lang="en-US" sz="2133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  <a:sym typeface="Wingdings" pitchFamily="2" charset="2"/>
              </a:rPr>
              <a:t>ECC decides up front which alarm types it will receive (e.g. law, fire, and/or EMS)</a:t>
            </a:r>
          </a:p>
          <a:p>
            <a:pPr marL="924961" lvl="1" indent="-380990" defTabSz="1219170" fontAlgn="base">
              <a:spcBef>
                <a:spcPct val="0"/>
              </a:spcBef>
              <a:spcAft>
                <a:spcPts val="800"/>
              </a:spcAft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r>
              <a:rPr lang="en-US" sz="2133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  <a:sym typeface="Wingdings" pitchFamily="2" charset="2"/>
              </a:rPr>
              <a:t>ECC decides how to translate each alarm event type</a:t>
            </a:r>
          </a:p>
          <a:p>
            <a:pPr marL="380990" indent="-380990" defTabSz="1219170" fontAlgn="base">
              <a:spcBef>
                <a:spcPct val="0"/>
              </a:spcBef>
              <a:spcAft>
                <a:spcPts val="800"/>
              </a:spcAft>
              <a:buClr>
                <a:srgbClr val="ED7D31"/>
              </a:buClr>
              <a:buFont typeface="Arial Narrow" pitchFamily="34" charset="0"/>
              <a:buChar char="►"/>
              <a:defRPr/>
            </a:pPr>
            <a:r>
              <a:rPr lang="en-US" sz="2133" b="1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  <a:sym typeface="Wingdings" pitchFamily="2" charset="2"/>
              </a:rPr>
              <a:t>Alarm monitoring companies must adhere to Call Verification and Enhanced CV</a:t>
            </a:r>
          </a:p>
          <a:p>
            <a:pPr marL="924961" lvl="1" indent="-380990" defTabSz="1219170" fontAlgn="base">
              <a:spcBef>
                <a:spcPct val="0"/>
              </a:spcBef>
              <a:spcAft>
                <a:spcPts val="800"/>
              </a:spcAft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r>
              <a:rPr lang="en-US" sz="2133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  <a:sym typeface="Wingdings" pitchFamily="2" charset="2"/>
              </a:rPr>
              <a:t>As required by local or state ordinance</a:t>
            </a:r>
          </a:p>
          <a:p>
            <a:pPr marL="924961" lvl="1" indent="-380990" defTabSz="1219170" fontAlgn="base">
              <a:spcBef>
                <a:spcPct val="0"/>
              </a:spcBef>
              <a:spcAft>
                <a:spcPts val="800"/>
              </a:spcAft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r>
              <a:rPr lang="en-US" sz="2133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  <a:sym typeface="Wingdings" pitchFamily="2" charset="2"/>
              </a:rPr>
              <a:t>As required by alarm monitoring company policy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869241"/>
            <a:ext cx="6096000" cy="15078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990575" lvl="1" indent="-380990" defTabSz="1219170" fontAlgn="base">
              <a:spcAft>
                <a:spcPts val="800"/>
              </a:spcAft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r>
              <a:rPr lang="en-US" sz="2133" b="1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  <a:sym typeface="Wingdings" pitchFamily="2" charset="2"/>
              </a:rPr>
              <a:t>New account address validations</a:t>
            </a:r>
          </a:p>
          <a:p>
            <a:pPr marL="1534546" lvl="3" indent="-380990" defTabSz="1219170" fontAlgn="base">
              <a:spcAft>
                <a:spcPts val="800"/>
              </a:spcAft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en-US" sz="2133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  <a:sym typeface="Wingdings" pitchFamily="2" charset="2"/>
              </a:rPr>
              <a:t>Performed automatically by alarm company’s automation when new account added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6400" y="905933"/>
            <a:ext cx="11379200" cy="59266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/>
            <a:r>
              <a:rPr lang="en-US" sz="3200" b="1" dirty="0">
                <a:solidFill>
                  <a:prstClr val="white"/>
                </a:solidFill>
                <a:latin typeface="Arial" panose="020B0604020202020204"/>
              </a:rPr>
              <a:t>Alarm Industry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147793135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Sj081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75933" y="8132233"/>
            <a:ext cx="40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A55673A5-331C-41C1-9DF4-C04389AC483F}"/>
              </a:ext>
            </a:extLst>
          </p:cNvPr>
          <p:cNvSpPr txBox="1">
            <a:spLocks/>
          </p:cNvSpPr>
          <p:nvPr/>
        </p:nvSpPr>
        <p:spPr bwMode="auto">
          <a:xfrm>
            <a:off x="306278" y="1912213"/>
            <a:ext cx="243839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23811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York County – Williamsburg – </a:t>
            </a:r>
          </a:p>
          <a:p>
            <a:pPr indent="-23811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  Poquoson (VA)</a:t>
            </a:r>
          </a:p>
          <a:p>
            <a:pPr indent="-23811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City of Richmond (VA)</a:t>
            </a:r>
          </a:p>
          <a:p>
            <a:pPr indent="-23811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City of Houston (TX)</a:t>
            </a:r>
          </a:p>
          <a:p>
            <a:pPr indent="-23811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Washington DC</a:t>
            </a:r>
          </a:p>
          <a:p>
            <a:pPr indent="-23811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Tempe (AZ) PD</a:t>
            </a:r>
          </a:p>
          <a:p>
            <a:pPr indent="-23811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James City County (VA)</a:t>
            </a:r>
          </a:p>
          <a:p>
            <a:pPr indent="-23811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Henrico County (VA)</a:t>
            </a:r>
          </a:p>
          <a:p>
            <a:pPr indent="-23811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b="1" kern="0" dirty="0">
                <a:solidFill>
                  <a:srgbClr val="FF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Morgan County (AL)</a:t>
            </a:r>
          </a:p>
          <a:p>
            <a:pPr indent="-23811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Chandler (AZ)</a:t>
            </a:r>
          </a:p>
          <a:p>
            <a:pPr indent="-23811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Cary (NC)</a:t>
            </a:r>
          </a:p>
          <a:p>
            <a:pPr indent="-23811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Denton County (TX)</a:t>
            </a:r>
          </a:p>
          <a:p>
            <a:pPr indent="-23811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Boca Raton (FL)</a:t>
            </a:r>
          </a:p>
          <a:p>
            <a:pPr indent="-23811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Guilford County/Greensboro (NC)</a:t>
            </a:r>
          </a:p>
          <a:p>
            <a:pPr indent="-23811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Grand  Prairie (TX)</a:t>
            </a:r>
          </a:p>
          <a:p>
            <a:pPr indent="-23811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Kernersville (NC)</a:t>
            </a:r>
          </a:p>
          <a:p>
            <a:pPr indent="-23811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Durham/Durham County (NC)</a:t>
            </a:r>
          </a:p>
          <a:p>
            <a:pPr indent="-23811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Delaware County (OH)</a:t>
            </a:r>
          </a:p>
          <a:p>
            <a:pPr indent="-23811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Johnston County (NC)</a:t>
            </a:r>
          </a:p>
          <a:p>
            <a:pPr indent="-23811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High Point (NC)</a:t>
            </a:r>
          </a:p>
          <a:p>
            <a:pPr indent="-23811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Bucks County (PA)</a:t>
            </a:r>
          </a:p>
          <a:p>
            <a:pPr indent="-23811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Williamson County (TX)</a:t>
            </a:r>
          </a:p>
          <a:p>
            <a:pPr indent="-23811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Highland Park (TX)</a:t>
            </a:r>
          </a:p>
          <a:p>
            <a:pPr indent="-23811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Monroe County (NY)</a:t>
            </a:r>
            <a:endParaRPr lang="en-US" sz="2400" kern="0" dirty="0">
              <a:solidFill>
                <a:srgbClr val="ED7D31">
                  <a:lumMod val="75000"/>
                </a:srgbClr>
              </a:solidFill>
              <a:latin typeface="Arial Narrow" panose="020B0606020202030204" pitchFamily="34" charset="0"/>
              <a:ea typeface="ヒラギノ角ゴ Pro W3" pitchFamily="1" charset="-128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F492C35-31B8-40E7-8DF3-6171E9807EBC}"/>
              </a:ext>
            </a:extLst>
          </p:cNvPr>
          <p:cNvSpPr txBox="1">
            <a:spLocks/>
          </p:cNvSpPr>
          <p:nvPr/>
        </p:nvSpPr>
        <p:spPr bwMode="auto">
          <a:xfrm>
            <a:off x="2745357" y="1883239"/>
            <a:ext cx="2339755" cy="243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Wilson County (NC)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Manatee County (FL)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Dane County (WI)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Newport News (VA)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Union County (NC)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Loudoun County (VA)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Hamilton County (TN)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Sarasota (FL)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Monroeville (PA)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Missouri City (TX)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Phoenix (AZ) PD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Collier County / Naples (FL)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Brentwood (TN)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Prince George’s County (MD)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Riviera Beach (FL)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Chester County (PA)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Alpharetta/Milton (GA)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NRECC Dublin (OH)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Chesapeake (VA)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Little Rock (AR){NG CAD}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Plano (TX)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b="1" kern="0" dirty="0">
                <a:solidFill>
                  <a:srgbClr val="FF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Montgomery (AL)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Williamson County (TN)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Dauphin County (PA)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endParaRPr lang="en-US" sz="2400" kern="0" dirty="0">
              <a:solidFill>
                <a:prstClr val="black"/>
              </a:solidFill>
              <a:latin typeface="Arial" panose="020B0604020202020204"/>
              <a:ea typeface="ヒラギノ角ゴ Pro W3" pitchFamily="1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AF2058-FC68-47D2-A509-E62D1746836B}"/>
              </a:ext>
            </a:extLst>
          </p:cNvPr>
          <p:cNvSpPr txBox="1">
            <a:spLocks/>
          </p:cNvSpPr>
          <p:nvPr/>
        </p:nvSpPr>
        <p:spPr bwMode="auto">
          <a:xfrm>
            <a:off x="4870808" y="1883239"/>
            <a:ext cx="2542953" cy="136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Boone County (MO)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City of Roanoke (VA)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Bradley County (TN)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Virginia Beach (VA)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Burleson (TX)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Charlotte County (FL)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Hamilton County (OH)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City of Bradenton (FL)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Powhatan County (VA)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Broome County (NY)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Fayetteville/Cumberland CO(NC)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Augusta/Richmond CO (GA)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Hanover County (VA)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West Palm Beach (FL)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Cincinnati (OH)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Metro Nashville (TN)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Memphis PD (TN)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Arlington County (VA)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DeKalb County (GA)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Harris County (TX) 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Onondaga County (NY)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Suffolk County FRES (NY)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Westerville (OH)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Harrisonburg-Rockingham (VA)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FAC1F44-E9FF-4E7C-953B-192118795FF8}"/>
              </a:ext>
            </a:extLst>
          </p:cNvPr>
          <p:cNvSpPr txBox="1">
            <a:spLocks/>
          </p:cNvSpPr>
          <p:nvPr/>
        </p:nvSpPr>
        <p:spPr bwMode="auto">
          <a:xfrm>
            <a:off x="7133317" y="1883239"/>
            <a:ext cx="2724839" cy="136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Galveston County (TX)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Jefferson County (CO)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Raleigh-Wake County (NC)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Ramsey County (MN)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Murfreesboro (TN)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Martinsville-Henry County (VA)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Ontario County NY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Paradise Valley (AZ)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Cayuga County NY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Cumberland County PA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Anoka County MN 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Indianapolis-Marion County (IN)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Portsmouth (VA)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Tucson (AZ)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Volusia County (FL)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Iredell County (NC)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Prince William County (VA)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Mecklenburg County (VA)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Pasco County (FL) 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Beaumont (TX) 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Chesterfield County (VA) 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Charlottesville-Albemarle-UVA (VA)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Thurston County (WA)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b="1" kern="0" dirty="0">
                <a:solidFill>
                  <a:srgbClr val="FF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Talladega County (AL)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endParaRPr lang="en-US" sz="1400" kern="0" dirty="0">
              <a:solidFill>
                <a:srgbClr val="ED7D31">
                  <a:lumMod val="75000"/>
                </a:srgbClr>
              </a:solidFill>
              <a:latin typeface="Arial Narrow" panose="020B0606020202030204" pitchFamily="34" charset="0"/>
              <a:ea typeface="ヒラギノ角ゴ Pro W3" pitchFamily="1" charset="-128"/>
            </a:endParaRPr>
          </a:p>
          <a:p>
            <a:pPr marL="0" lvl="1" indent="65616" defTabSz="1219170" eaLnBrk="0" fontAlgn="base" hangingPunct="0">
              <a:lnSpc>
                <a:spcPts val="1867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endParaRPr lang="en-US" sz="1400" b="1" kern="0" dirty="0">
              <a:solidFill>
                <a:srgbClr val="FF0000"/>
              </a:solidFill>
              <a:latin typeface="Arial" charset="0"/>
              <a:ea typeface="ヒラギノ角ゴ Pro W3" pitchFamily="1" charset="-128"/>
            </a:endParaRP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endParaRPr lang="en-US" sz="1400" kern="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  <a:p>
            <a:pPr marL="0" lvl="1" indent="65616" defTabSz="1219170" eaLnBrk="0" fontAlgn="base" hangingPunct="0">
              <a:lnSpc>
                <a:spcPts val="1867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endParaRPr lang="en-US" sz="1867" b="1" kern="0" dirty="0">
              <a:solidFill>
                <a:srgbClr val="FF0000"/>
              </a:solidFill>
              <a:latin typeface="Arial" charset="0"/>
              <a:ea typeface="ヒラギノ角ゴ Pro W3" pitchFamily="1" charset="-128"/>
            </a:endParaRPr>
          </a:p>
          <a:p>
            <a:pPr marL="0" lvl="1" indent="65616" defTabSz="1219170" eaLnBrk="0" fontAlgn="base" hangingPunct="0">
              <a:lnSpc>
                <a:spcPts val="1867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endParaRPr lang="en-US" sz="3200" kern="0" dirty="0">
              <a:solidFill>
                <a:prstClr val="black"/>
              </a:solidFill>
              <a:latin typeface="Arial" panose="020B0604020202020204"/>
              <a:ea typeface="ヒラギノ角ゴ Pro W3" pitchFamily="1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4E7942-0B29-4514-B904-CC7BBB1D6B39}"/>
              </a:ext>
            </a:extLst>
          </p:cNvPr>
          <p:cNvSpPr txBox="1"/>
          <p:nvPr/>
        </p:nvSpPr>
        <p:spPr>
          <a:xfrm>
            <a:off x="9858155" y="4648201"/>
            <a:ext cx="2333845" cy="122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1749" defTabSz="1219170" eaLnBrk="0" fontAlgn="base" hangingPunct="0"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67" b="1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And many more in development…</a:t>
            </a:r>
          </a:p>
          <a:p>
            <a:pPr indent="-31749" defTabSz="1219170" eaLnBrk="0" fontAlgn="base" hangingPunct="0"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67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Saratoga County, NY; Portland, OR, Fort Worth TX, </a:t>
            </a:r>
            <a:r>
              <a:rPr lang="en-US" sz="1467" kern="0" dirty="0">
                <a:solidFill>
                  <a:srgbClr val="FF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Birmingham AL </a:t>
            </a:r>
            <a:r>
              <a:rPr lang="en-US" sz="1467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&amp; many others.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06400" y="905933"/>
            <a:ext cx="11379200" cy="59266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/>
            <a:r>
              <a:rPr lang="en-US" sz="3200" b="1" dirty="0">
                <a:solidFill>
                  <a:prstClr val="white"/>
                </a:solidFill>
                <a:latin typeface="Arial" panose="020B0604020202020204"/>
              </a:rPr>
              <a:t>ASAP Operational ECCs (As of 3/29/21)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28F41C-E5BA-4128-908B-F22D348DCEBC}"/>
              </a:ext>
            </a:extLst>
          </p:cNvPr>
          <p:cNvSpPr txBox="1"/>
          <p:nvPr/>
        </p:nvSpPr>
        <p:spPr>
          <a:xfrm>
            <a:off x="9446644" y="1900451"/>
            <a:ext cx="2699785" cy="1349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Valley Comm (WA)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Colonial Heights (VA)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Elk-Cameron Counties (PA)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b="1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Atlanta GA (#!00)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City of Lawrence IN (#101)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Hendricks County IN (#102)</a:t>
            </a:r>
          </a:p>
          <a:p>
            <a:pPr marL="0" lvl="1" indent="65616" defTabSz="1219170" eaLnBrk="0" fontAlgn="base" hangingPunct="0">
              <a:lnSpc>
                <a:spcPts val="1400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1400" kern="0" dirty="0">
                <a:solidFill>
                  <a:srgbClr val="ED7D31">
                    <a:lumMod val="75000"/>
                  </a:srgbClr>
                </a:solidFill>
                <a:latin typeface="Arial Narrow" panose="020B0606020202030204" pitchFamily="34" charset="0"/>
                <a:ea typeface="ヒラギノ角ゴ Pro W3" pitchFamily="1" charset="-128"/>
              </a:rPr>
              <a:t>Denver CO (#103)</a:t>
            </a:r>
          </a:p>
        </p:txBody>
      </p:sp>
    </p:spTree>
    <p:extLst>
      <p:ext uri="{BB962C8B-B14F-4D97-AF65-F5344CB8AC3E}">
        <p14:creationId xmlns:p14="http://schemas.microsoft.com/office/powerpoint/2010/main" val="23120598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Sj081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75933" y="8132233"/>
            <a:ext cx="40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2C7F7781-6A0A-4E9D-943E-40169B3F1F88}"/>
              </a:ext>
            </a:extLst>
          </p:cNvPr>
          <p:cNvSpPr txBox="1">
            <a:spLocks/>
          </p:cNvSpPr>
          <p:nvPr/>
        </p:nvSpPr>
        <p:spPr bwMode="auto">
          <a:xfrm>
            <a:off x="406400" y="1905000"/>
            <a:ext cx="11379200" cy="404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/>
          <a:lstStyle/>
          <a:p>
            <a:pPr marL="958827" lvl="1" indent="-380990" defTabSz="1219170" eaLnBrk="0" fontAlgn="base" hangingPunct="0">
              <a:spcAft>
                <a:spcPct val="0"/>
              </a:spcAft>
              <a:buClr>
                <a:srgbClr val="ED7D3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Intergraph (Hexagon)</a:t>
            </a:r>
            <a:endParaRPr lang="en-US" sz="2400" kern="0" dirty="0">
              <a:solidFill>
                <a:srgbClr val="FF0000"/>
              </a:solidFill>
              <a:latin typeface="Arial Narrow" panose="020B0606020202030204" pitchFamily="34" charset="0"/>
              <a:ea typeface="ヒラギノ角ゴ Pro W3" pitchFamily="1" charset="-128"/>
            </a:endParaRPr>
          </a:p>
          <a:p>
            <a:pPr marL="958827" lvl="1" indent="-380990" defTabSz="1219170" eaLnBrk="0" fontAlgn="base" hangingPunct="0">
              <a:spcAft>
                <a:spcPct val="0"/>
              </a:spcAft>
              <a:buClr>
                <a:srgbClr val="ED7D3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Northrop Grumman</a:t>
            </a:r>
            <a:r>
              <a:rPr lang="en-US" sz="2400" kern="0" dirty="0">
                <a:solidFill>
                  <a:srgbClr val="FF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 </a:t>
            </a:r>
          </a:p>
          <a:p>
            <a:pPr marL="958827" lvl="1" indent="-380990" defTabSz="1219170" eaLnBrk="0" fontAlgn="base" hangingPunct="0">
              <a:spcAft>
                <a:spcPct val="0"/>
              </a:spcAft>
              <a:buClr>
                <a:srgbClr val="ED7D3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400" kern="0" dirty="0" err="1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Versaterm</a:t>
            </a:r>
            <a:r>
              <a:rPr lang="en-US" sz="2400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 </a:t>
            </a:r>
          </a:p>
          <a:p>
            <a:pPr marL="958827" lvl="1" indent="-380990" defTabSz="1219170" eaLnBrk="0" fontAlgn="base" hangingPunct="0">
              <a:spcAft>
                <a:spcPct val="0"/>
              </a:spcAft>
              <a:buClr>
                <a:srgbClr val="ED7D3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400" kern="0" dirty="0" err="1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CentralSquare</a:t>
            </a:r>
            <a:r>
              <a:rPr lang="en-US" sz="2400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 (</a:t>
            </a:r>
            <a:r>
              <a:rPr lang="en-US" sz="2400" kern="0" dirty="0" err="1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ONESolution</a:t>
            </a:r>
            <a:r>
              <a:rPr lang="en-US" sz="2400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 Platform)</a:t>
            </a:r>
          </a:p>
          <a:p>
            <a:pPr marL="958827" lvl="1" indent="-380990" defTabSz="1219170" eaLnBrk="0" fontAlgn="base" hangingPunct="0">
              <a:spcAft>
                <a:spcPct val="0"/>
              </a:spcAft>
              <a:buClr>
                <a:srgbClr val="ED7D3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Motorola (Premier One)</a:t>
            </a:r>
          </a:p>
          <a:p>
            <a:pPr marL="958827" lvl="1" indent="-380990" defTabSz="1219170" eaLnBrk="0" fontAlgn="base" hangingPunct="0">
              <a:spcAft>
                <a:spcPct val="0"/>
              </a:spcAft>
              <a:buClr>
                <a:srgbClr val="ED7D3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Alert Public Safety</a:t>
            </a:r>
          </a:p>
          <a:p>
            <a:pPr marL="958827" lvl="1" indent="-380990" defTabSz="1219170" eaLnBrk="0" fontAlgn="base" hangingPunct="0">
              <a:spcAft>
                <a:spcPct val="0"/>
              </a:spcAft>
              <a:buClr>
                <a:srgbClr val="ED7D3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Tyler (New World)</a:t>
            </a:r>
          </a:p>
          <a:p>
            <a:pPr marL="958827" lvl="1" indent="-380990" defTabSz="1219170" eaLnBrk="0" fontAlgn="base" hangingPunct="0">
              <a:spcAft>
                <a:spcPct val="0"/>
              </a:spcAft>
              <a:buClr>
                <a:srgbClr val="ED7D3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CentralSquare (Inform Platform)</a:t>
            </a:r>
          </a:p>
          <a:p>
            <a:pPr marL="958827" lvl="1" indent="-380990" defTabSz="1219170" eaLnBrk="0" fontAlgn="base" hangingPunct="0">
              <a:spcAft>
                <a:spcPct val="0"/>
              </a:spcAft>
              <a:buClr>
                <a:srgbClr val="ED7D3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400" kern="0" dirty="0" err="1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Spillman</a:t>
            </a:r>
            <a:r>
              <a:rPr lang="en-US" sz="2400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 (Motorola) (Flex)</a:t>
            </a:r>
          </a:p>
          <a:p>
            <a:pPr marL="958827" lvl="1" indent="-380990" defTabSz="1219170" eaLnBrk="0" fontAlgn="base" hangingPunct="0">
              <a:spcAft>
                <a:spcPct val="0"/>
              </a:spcAft>
              <a:buClr>
                <a:srgbClr val="ED7D3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400" kern="0" dirty="0" err="1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CentralSquare</a:t>
            </a:r>
            <a:r>
              <a:rPr lang="en-US" sz="2400" kern="0" dirty="0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 (Total Command)</a:t>
            </a:r>
          </a:p>
          <a:p>
            <a:pPr marL="958827" lvl="1" indent="-380990" defTabSz="1219170" eaLnBrk="0" fontAlgn="base" hangingPunct="0">
              <a:spcAft>
                <a:spcPct val="0"/>
              </a:spcAft>
              <a:buClr>
                <a:srgbClr val="ED7D3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Keystone Public Safety</a:t>
            </a:r>
          </a:p>
          <a:p>
            <a:pPr marL="958827" lvl="1" indent="-380990" defTabSz="1219170" eaLnBrk="0" fontAlgn="base" hangingPunct="0">
              <a:spcAft>
                <a:spcPct val="0"/>
              </a:spcAft>
              <a:buClr>
                <a:srgbClr val="ED7D3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Southern Software</a:t>
            </a:r>
          </a:p>
          <a:p>
            <a:pPr marL="958827" lvl="1" indent="-380990" defTabSz="1219170" eaLnBrk="0" fontAlgn="base" hangingPunct="0">
              <a:spcAft>
                <a:spcPct val="0"/>
              </a:spcAft>
              <a:buClr>
                <a:srgbClr val="ED7D3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400" kern="0" dirty="0" err="1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Emeres</a:t>
            </a:r>
            <a:r>
              <a:rPr lang="en-US" sz="2400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 (Command Now)</a:t>
            </a:r>
          </a:p>
          <a:p>
            <a:pPr marL="958827" lvl="1" indent="-380990" defTabSz="1219170" eaLnBrk="0" fontAlgn="base" hangingPunct="0">
              <a:spcAft>
                <a:spcPct val="0"/>
              </a:spcAft>
              <a:buClr>
                <a:srgbClr val="ED7D3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133" i="1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And many more in development…… </a:t>
            </a:r>
            <a:r>
              <a:rPr lang="en-US" sz="3733" b="1" kern="0" dirty="0">
                <a:solidFill>
                  <a:prstClr val="black"/>
                </a:solidFill>
                <a:latin typeface="Arial" charset="0"/>
                <a:ea typeface="ヒラギノ角ゴ Pro W3" pitchFamily="1" charset="-128"/>
              </a:rPr>
              <a:t>			</a:t>
            </a:r>
            <a:endParaRPr lang="en-US" sz="3200" kern="0" dirty="0">
              <a:solidFill>
                <a:prstClr val="black"/>
              </a:solidFill>
              <a:latin typeface="Arial" panose="020B0604020202020204"/>
              <a:ea typeface="ヒラギノ角ゴ Pro W3" pitchFamily="1" charset="-12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6400" y="905933"/>
            <a:ext cx="11379200" cy="59266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/>
            <a:r>
              <a:rPr lang="en-US" sz="3200" b="1" dirty="0">
                <a:solidFill>
                  <a:prstClr val="white"/>
                </a:solidFill>
                <a:latin typeface="Arial" panose="020B0604020202020204"/>
              </a:rPr>
              <a:t>CAD Compatible </a:t>
            </a:r>
          </a:p>
        </p:txBody>
      </p:sp>
    </p:spTree>
    <p:extLst>
      <p:ext uri="{BB962C8B-B14F-4D97-AF65-F5344CB8AC3E}">
        <p14:creationId xmlns:p14="http://schemas.microsoft.com/office/powerpoint/2010/main" val="250317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Sj081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75933" y="8132233"/>
            <a:ext cx="40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06400" y="685800"/>
            <a:ext cx="11379200" cy="59266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/>
            <a:r>
              <a:rPr lang="en-US" sz="3200" b="1" dirty="0">
                <a:solidFill>
                  <a:prstClr val="white"/>
                </a:solidFill>
                <a:latin typeface="Arial" panose="020B0604020202020204"/>
              </a:rPr>
              <a:t>ASAP Monitoring Centers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EBE1104-23CE-4657-8254-FC2DF2089BBE}"/>
              </a:ext>
            </a:extLst>
          </p:cNvPr>
          <p:cNvSpPr txBox="1">
            <a:spLocks/>
          </p:cNvSpPr>
          <p:nvPr/>
        </p:nvSpPr>
        <p:spPr bwMode="auto">
          <a:xfrm>
            <a:off x="609600" y="1498600"/>
            <a:ext cx="7887312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7836" lvl="1" defTabSz="1219170" eaLnBrk="0" fontAlgn="base" hangingPunct="0">
              <a:lnSpc>
                <a:spcPts val="2400"/>
              </a:lnSpc>
              <a:spcAft>
                <a:spcPct val="0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ADS Security(Nashville)</a:t>
            </a:r>
          </a:p>
          <a:p>
            <a:pPr marL="577836" lvl="1" defTabSz="1219170" eaLnBrk="0" fontAlgn="base" hangingPunct="0">
              <a:lnSpc>
                <a:spcPts val="2400"/>
              </a:lnSpc>
              <a:spcAft>
                <a:spcPct val="0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ADT (#1)</a:t>
            </a:r>
          </a:p>
          <a:p>
            <a:pPr marL="577836" lvl="1" defTabSz="1219170" eaLnBrk="0" fontAlgn="base" hangingPunct="0">
              <a:lnSpc>
                <a:spcPts val="2400"/>
              </a:lnSpc>
              <a:spcAft>
                <a:spcPct val="0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Affiliated Monitoring</a:t>
            </a:r>
          </a:p>
          <a:p>
            <a:pPr marL="577836" lvl="1" defTabSz="1219170" eaLnBrk="0" fontAlgn="base" hangingPunct="0">
              <a:lnSpc>
                <a:spcPts val="2400"/>
              </a:lnSpc>
              <a:spcAft>
                <a:spcPct val="0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Alarm Detection Systems (#16)</a:t>
            </a:r>
          </a:p>
          <a:p>
            <a:pPr marL="577836" lvl="1" defTabSz="1219170" eaLnBrk="0" fontAlgn="base" hangingPunct="0">
              <a:lnSpc>
                <a:spcPts val="2400"/>
              </a:lnSpc>
              <a:spcAft>
                <a:spcPct val="0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Alert 360 (#9)</a:t>
            </a:r>
          </a:p>
          <a:p>
            <a:pPr marL="577836" lvl="1" defTabSz="1219170" eaLnBrk="0" fontAlgn="base" hangingPunct="0">
              <a:lnSpc>
                <a:spcPts val="2400"/>
              </a:lnSpc>
              <a:spcAft>
                <a:spcPct val="0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Allstate Security </a:t>
            </a:r>
            <a:r>
              <a:rPr lang="en-US" sz="2133" kern="0" dirty="0" err="1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Industires</a:t>
            </a:r>
            <a:r>
              <a:rPr lang="en-US" sz="2133" kern="0" dirty="0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 (#73)</a:t>
            </a:r>
          </a:p>
          <a:p>
            <a:pPr marL="577836" lvl="1" defTabSz="1219170" eaLnBrk="0" fontAlgn="base" hangingPunct="0">
              <a:lnSpc>
                <a:spcPts val="2400"/>
              </a:lnSpc>
              <a:spcAft>
                <a:spcPct val="0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Amherst Alarm</a:t>
            </a:r>
          </a:p>
          <a:p>
            <a:pPr marL="577836" lvl="1" defTabSz="1219170" eaLnBrk="0" fontAlgn="base" hangingPunct="0">
              <a:lnSpc>
                <a:spcPts val="2400"/>
              </a:lnSpc>
              <a:spcAft>
                <a:spcPct val="0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 err="1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Avantguard</a:t>
            </a:r>
            <a:endParaRPr lang="en-US" sz="2133" kern="0" dirty="0">
              <a:solidFill>
                <a:srgbClr val="000000"/>
              </a:solidFill>
              <a:latin typeface="Arial Narrow" panose="020B0606020202030204" pitchFamily="34" charset="0"/>
              <a:ea typeface="ヒラギノ角ゴ Pro W3" pitchFamily="1" charset="-128"/>
            </a:endParaRPr>
          </a:p>
          <a:p>
            <a:pPr marL="577836" lvl="1" defTabSz="1219170" eaLnBrk="0" fontAlgn="base" hangingPunct="0">
              <a:lnSpc>
                <a:spcPts val="2400"/>
              </a:lnSpc>
              <a:spcAft>
                <a:spcPct val="0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Brinks Home Security (#3)</a:t>
            </a:r>
          </a:p>
          <a:p>
            <a:pPr marL="577836" lvl="1" defTabSz="1219170" eaLnBrk="0" fontAlgn="base" hangingPunct="0">
              <a:lnSpc>
                <a:spcPts val="2400"/>
              </a:lnSpc>
              <a:spcAft>
                <a:spcPct val="0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CPI Security Systems (#8)</a:t>
            </a:r>
          </a:p>
          <a:p>
            <a:pPr marL="577836" lvl="1" defTabSz="1219170" eaLnBrk="0" fontAlgn="base" hangingPunct="0">
              <a:lnSpc>
                <a:spcPts val="2400"/>
              </a:lnSpc>
              <a:spcAft>
                <a:spcPct val="0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Doyle (#26)</a:t>
            </a:r>
          </a:p>
          <a:p>
            <a:pPr marL="577836" lvl="1" defTabSz="1219170" eaLnBrk="0" fontAlgn="base" hangingPunct="0">
              <a:lnSpc>
                <a:spcPts val="2400"/>
              </a:lnSpc>
              <a:spcAft>
                <a:spcPct val="0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 err="1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DynaMark</a:t>
            </a:r>
            <a:endParaRPr lang="en-US" sz="2133" kern="0" dirty="0">
              <a:solidFill>
                <a:srgbClr val="000000"/>
              </a:solidFill>
              <a:latin typeface="Arial Narrow" panose="020B0606020202030204" pitchFamily="34" charset="0"/>
              <a:ea typeface="ヒラギノ角ゴ Pro W3" pitchFamily="1" charset="-128"/>
            </a:endParaRPr>
          </a:p>
          <a:p>
            <a:pPr marL="577836" lvl="1" defTabSz="1219170" eaLnBrk="0" fontAlgn="base" hangingPunct="0">
              <a:lnSpc>
                <a:spcPts val="2400"/>
              </a:lnSpc>
              <a:spcAft>
                <a:spcPct val="0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ESC Central</a:t>
            </a:r>
          </a:p>
          <a:p>
            <a:pPr marL="577836" lvl="1" defTabSz="1219170" eaLnBrk="0" fontAlgn="base" hangingPunct="0">
              <a:lnSpc>
                <a:spcPts val="2400"/>
              </a:lnSpc>
              <a:spcAft>
                <a:spcPct val="0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Guardian Protection Services (#7)</a:t>
            </a:r>
          </a:p>
          <a:p>
            <a:pPr marL="577836" lvl="1" defTabSz="1219170" eaLnBrk="0" fontAlgn="base" hangingPunct="0">
              <a:lnSpc>
                <a:spcPts val="2400"/>
              </a:lnSpc>
              <a:spcAft>
                <a:spcPct val="0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Holmes Security</a:t>
            </a:r>
          </a:p>
          <a:p>
            <a:pPr marL="577836" lvl="1" indent="65616" defTabSz="1212820" eaLnBrk="0" fontAlgn="base" hangingPunct="0">
              <a:lnSpc>
                <a:spcPts val="2667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endParaRPr lang="en-US" sz="2667" b="1" kern="0" dirty="0">
              <a:solidFill>
                <a:srgbClr val="FF0000"/>
              </a:solidFill>
              <a:latin typeface="Arial Narrow"/>
              <a:ea typeface="ヒラギノ角ゴ Pro W3" pitchFamily="1" charset="-128"/>
            </a:endParaRPr>
          </a:p>
          <a:p>
            <a:pPr marL="577836" lvl="1" indent="65616" defTabSz="1212820" eaLnBrk="0" fontAlgn="base" hangingPunct="0">
              <a:lnSpc>
                <a:spcPts val="2667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r>
              <a:rPr lang="en-US" sz="2667" b="1" kern="0" dirty="0">
                <a:solidFill>
                  <a:srgbClr val="FF0000"/>
                </a:solidFill>
                <a:latin typeface="Arial Narrow"/>
                <a:ea typeface="ヒラギノ角ゴ Pro W3" pitchFamily="1" charset="-128"/>
              </a:rPr>
              <a:t>		</a:t>
            </a:r>
            <a:endParaRPr lang="en-US" sz="3733" b="1" kern="0" dirty="0">
              <a:solidFill>
                <a:srgbClr val="FF0000"/>
              </a:solidFill>
              <a:latin typeface="Arial Narrow"/>
              <a:ea typeface="ヒラギノ角ゴ Pro W3" pitchFamily="1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31F12F-870E-4652-8124-A191A31D9872}"/>
              </a:ext>
            </a:extLst>
          </p:cNvPr>
          <p:cNvSpPr txBox="1"/>
          <p:nvPr/>
        </p:nvSpPr>
        <p:spPr>
          <a:xfrm>
            <a:off x="5486400" y="1464336"/>
            <a:ext cx="765068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7836" lvl="1" defTabSz="1219170" eaLnBrk="0" fontAlgn="base" hangingPunct="0">
              <a:lnSpc>
                <a:spcPts val="2400"/>
              </a:lnSpc>
              <a:spcAft>
                <a:spcPct val="0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Johnson Controls/Tyco</a:t>
            </a:r>
          </a:p>
          <a:p>
            <a:pPr marL="577836" lvl="1" defTabSz="1219170" eaLnBrk="0" fontAlgn="base" hangingPunct="0">
              <a:lnSpc>
                <a:spcPts val="2400"/>
              </a:lnSpc>
              <a:spcAft>
                <a:spcPct val="0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National Monitoring Center</a:t>
            </a:r>
          </a:p>
          <a:p>
            <a:pPr marL="577836" lvl="1" defTabSz="1219170" eaLnBrk="0" fontAlgn="base" hangingPunct="0">
              <a:lnSpc>
                <a:spcPts val="2400"/>
              </a:lnSpc>
              <a:spcAft>
                <a:spcPct val="0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Protection One</a:t>
            </a:r>
          </a:p>
          <a:p>
            <a:pPr marL="577836" lvl="1" defTabSz="1219170" eaLnBrk="0" fontAlgn="base" hangingPunct="0">
              <a:lnSpc>
                <a:spcPts val="2400"/>
              </a:lnSpc>
              <a:spcAft>
                <a:spcPct val="0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Quick Response</a:t>
            </a:r>
          </a:p>
          <a:p>
            <a:pPr marL="577836" lvl="1" defTabSz="1219170" eaLnBrk="0" fontAlgn="base" hangingPunct="0">
              <a:lnSpc>
                <a:spcPts val="2400"/>
              </a:lnSpc>
              <a:spcAft>
                <a:spcPct val="0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Rapid Response Monitoring</a:t>
            </a:r>
          </a:p>
          <a:p>
            <a:pPr marL="577836" lvl="1" defTabSz="1219170" eaLnBrk="0" fontAlgn="base" hangingPunct="0">
              <a:lnSpc>
                <a:spcPts val="2400"/>
              </a:lnSpc>
              <a:spcAft>
                <a:spcPct val="0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 err="1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SafeGuard</a:t>
            </a:r>
            <a:r>
              <a:rPr lang="en-US" sz="2133" kern="0" dirty="0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 (California Security)? </a:t>
            </a:r>
          </a:p>
          <a:p>
            <a:pPr marL="577836" lvl="1" defTabSz="1219170" eaLnBrk="0" fontAlgn="base" hangingPunct="0">
              <a:lnSpc>
                <a:spcPts val="2400"/>
              </a:lnSpc>
              <a:spcAft>
                <a:spcPct val="0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Securitas (#6)</a:t>
            </a:r>
          </a:p>
          <a:p>
            <a:pPr marL="577836" lvl="1" defTabSz="1219170" eaLnBrk="0" fontAlgn="base" hangingPunct="0">
              <a:lnSpc>
                <a:spcPts val="2400"/>
              </a:lnSpc>
              <a:spcAft>
                <a:spcPct val="0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Security Central (Lake Norman)</a:t>
            </a:r>
          </a:p>
          <a:p>
            <a:pPr marL="577836" lvl="1" defTabSz="1219170" eaLnBrk="0" fontAlgn="base" hangingPunct="0">
              <a:lnSpc>
                <a:spcPts val="2400"/>
              </a:lnSpc>
              <a:spcAft>
                <a:spcPct val="0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Stanley</a:t>
            </a:r>
          </a:p>
          <a:p>
            <a:pPr marL="577836" lvl="1" defTabSz="1219170" eaLnBrk="0" fontAlgn="base" hangingPunct="0">
              <a:lnSpc>
                <a:spcPts val="2400"/>
              </a:lnSpc>
              <a:spcAft>
                <a:spcPct val="0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United Central Control</a:t>
            </a:r>
          </a:p>
          <a:p>
            <a:pPr marL="577836" lvl="1" defTabSz="1219170" eaLnBrk="0" fontAlgn="base" hangingPunct="0">
              <a:lnSpc>
                <a:spcPts val="2400"/>
              </a:lnSpc>
              <a:spcAft>
                <a:spcPct val="0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Vector Security (#4)</a:t>
            </a:r>
          </a:p>
          <a:p>
            <a:pPr marL="577836" lvl="1" defTabSz="1219170" eaLnBrk="0" fontAlgn="base" hangingPunct="0">
              <a:lnSpc>
                <a:spcPts val="2400"/>
              </a:lnSpc>
              <a:spcAft>
                <a:spcPct val="0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Vivint (#2)</a:t>
            </a:r>
          </a:p>
          <a:p>
            <a:pPr marL="577836" lvl="1" defTabSz="1219170" eaLnBrk="0" fontAlgn="base" hangingPunct="0">
              <a:lnSpc>
                <a:spcPts val="2400"/>
              </a:lnSpc>
              <a:spcAft>
                <a:spcPct val="0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Washington Alarm (#63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F1B427-251E-450C-9FD1-1C69321D5957}"/>
              </a:ext>
            </a:extLst>
          </p:cNvPr>
          <p:cNvSpPr txBox="1"/>
          <p:nvPr/>
        </p:nvSpPr>
        <p:spPr>
          <a:xfrm>
            <a:off x="6607456" y="6191726"/>
            <a:ext cx="5584544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7" dirty="0">
                <a:solidFill>
                  <a:srgbClr val="FF0000"/>
                </a:solidFill>
                <a:latin typeface="Arial" charset="0"/>
                <a:ea typeface="ヒラギノ角ゴ Pro W3" pitchFamily="1" charset="-128"/>
              </a:rPr>
              <a:t>*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ヒラギノ角ゴ Pro W3" pitchFamily="1" charset="-128"/>
              </a:rPr>
              <a:t>Source: SDM 100 Rank – SMD Magazine 2021</a:t>
            </a:r>
          </a:p>
        </p:txBody>
      </p:sp>
    </p:spTree>
    <p:extLst>
      <p:ext uri="{BB962C8B-B14F-4D97-AF65-F5344CB8AC3E}">
        <p14:creationId xmlns:p14="http://schemas.microsoft.com/office/powerpoint/2010/main" val="287075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10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Sj081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75933" y="8132233"/>
            <a:ext cx="40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508000" y="1803400"/>
            <a:ext cx="5156409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219170" eaLnBrk="0" fontAlgn="base" hangingPunct="0">
              <a:lnSpc>
                <a:spcPts val="2400"/>
              </a:lnSpc>
              <a:spcAft>
                <a:spcPts val="133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Acadian</a:t>
            </a:r>
          </a:p>
          <a:p>
            <a:pPr defTabSz="1219170" eaLnBrk="0" fontAlgn="base" hangingPunct="0">
              <a:lnSpc>
                <a:spcPts val="2400"/>
              </a:lnSpc>
              <a:spcAft>
                <a:spcPts val="133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Ackerman </a:t>
            </a:r>
            <a:r>
              <a:rPr lang="en-US" sz="2133" kern="0" dirty="0">
                <a:solidFill>
                  <a:srgbClr val="FF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(Ranked #20)*</a:t>
            </a:r>
          </a:p>
          <a:p>
            <a:pPr defTabSz="1219170" eaLnBrk="0" fontAlgn="base" hangingPunct="0">
              <a:lnSpc>
                <a:spcPts val="2400"/>
              </a:lnSpc>
              <a:spcAft>
                <a:spcPts val="133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Alarm Center, Inc. </a:t>
            </a:r>
          </a:p>
          <a:p>
            <a:pPr defTabSz="1219170" eaLnBrk="0" fontAlgn="base" hangingPunct="0">
              <a:lnSpc>
                <a:spcPts val="2400"/>
              </a:lnSpc>
              <a:spcAft>
                <a:spcPts val="133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Alarm Central Station </a:t>
            </a:r>
          </a:p>
          <a:p>
            <a:pPr defTabSz="1219170" eaLnBrk="0" fontAlgn="base" hangingPunct="0">
              <a:lnSpc>
                <a:spcPts val="2400"/>
              </a:lnSpc>
              <a:spcAft>
                <a:spcPts val="133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ASG </a:t>
            </a:r>
            <a:r>
              <a:rPr lang="en-US" sz="2133" kern="0" dirty="0">
                <a:solidFill>
                  <a:srgbClr val="FF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(Ranked #10)*</a:t>
            </a:r>
          </a:p>
          <a:p>
            <a:pPr defTabSz="1219170" eaLnBrk="0" fontAlgn="base" hangingPunct="0">
              <a:lnSpc>
                <a:spcPts val="2400"/>
              </a:lnSpc>
              <a:spcAft>
                <a:spcPts val="133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Buckeye Protective Service</a:t>
            </a:r>
          </a:p>
          <a:p>
            <a:pPr defTabSz="1219170" eaLnBrk="0" fontAlgn="base" hangingPunct="0">
              <a:lnSpc>
                <a:spcPts val="2400"/>
              </a:lnSpc>
              <a:spcAft>
                <a:spcPts val="133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 err="1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CentraLarm</a:t>
            </a:r>
            <a:endParaRPr lang="en-US" sz="2133" kern="0" dirty="0">
              <a:solidFill>
                <a:prstClr val="black"/>
              </a:solidFill>
              <a:latin typeface="Arial Narrow" panose="020B0606020202030204" pitchFamily="34" charset="0"/>
              <a:ea typeface="ヒラギノ角ゴ Pro W3" pitchFamily="1" charset="-128"/>
            </a:endParaRPr>
          </a:p>
          <a:p>
            <a:pPr defTabSz="1219170" eaLnBrk="0" fontAlgn="base" hangingPunct="0">
              <a:lnSpc>
                <a:spcPts val="2400"/>
              </a:lnSpc>
              <a:spcAft>
                <a:spcPts val="133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Checkpoint</a:t>
            </a:r>
          </a:p>
          <a:p>
            <a:pPr defTabSz="1219170" eaLnBrk="0" fontAlgn="base" hangingPunct="0">
              <a:lnSpc>
                <a:spcPts val="2400"/>
              </a:lnSpc>
              <a:spcAft>
                <a:spcPts val="133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CMS</a:t>
            </a:r>
          </a:p>
          <a:p>
            <a:pPr defTabSz="1219170" eaLnBrk="0" fontAlgn="base" hangingPunct="0">
              <a:lnSpc>
                <a:spcPts val="2400"/>
              </a:lnSpc>
              <a:spcAft>
                <a:spcPts val="133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COPS</a:t>
            </a:r>
          </a:p>
          <a:p>
            <a:pPr defTabSz="1219170" eaLnBrk="0" fontAlgn="base" hangingPunct="0">
              <a:lnSpc>
                <a:spcPts val="2400"/>
              </a:lnSpc>
              <a:spcAft>
                <a:spcPts val="133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 err="1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Devcon</a:t>
            </a:r>
            <a:r>
              <a:rPr lang="en-US" sz="2133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 </a:t>
            </a:r>
            <a:r>
              <a:rPr lang="en-US" sz="2133" kern="0" dirty="0">
                <a:solidFill>
                  <a:srgbClr val="FF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(Ranked #20)*</a:t>
            </a:r>
          </a:p>
          <a:p>
            <a:pPr defTabSz="1219170" eaLnBrk="0" fontAlgn="base" hangingPunct="0">
              <a:lnSpc>
                <a:spcPts val="2400"/>
              </a:lnSpc>
              <a:spcAft>
                <a:spcPts val="133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DGA</a:t>
            </a:r>
          </a:p>
          <a:p>
            <a:pPr defTabSz="1219170" eaLnBrk="0" fontAlgn="base" hangingPunct="0">
              <a:lnSpc>
                <a:spcPts val="2400"/>
              </a:lnSpc>
              <a:spcAft>
                <a:spcPct val="0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DMC Security</a:t>
            </a:r>
          </a:p>
          <a:p>
            <a:pPr defTabSz="1219170" eaLnBrk="0" fontAlgn="base" hangingPunct="0">
              <a:lnSpc>
                <a:spcPts val="2667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endParaRPr lang="en-US" sz="2667" b="1" kern="0" dirty="0">
              <a:solidFill>
                <a:srgbClr val="FF0000"/>
              </a:solidFill>
              <a:latin typeface="Arial" panose="020B0604020202020204"/>
              <a:ea typeface="ヒラギノ角ゴ Pro W3" pitchFamily="1" charset="-128"/>
            </a:endParaRPr>
          </a:p>
          <a:p>
            <a:pPr defTabSz="1219170" eaLnBrk="0" fontAlgn="base" hangingPunct="0">
              <a:lnSpc>
                <a:spcPts val="2933"/>
              </a:lnSpc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endParaRPr lang="en-US" sz="2667" b="1" kern="0" dirty="0">
              <a:solidFill>
                <a:srgbClr val="FF0000"/>
              </a:solidFill>
              <a:latin typeface="Arial" panose="020B0604020202020204"/>
              <a:ea typeface="ヒラギノ角ゴ Pro W3" pitchFamily="1" charset="-128"/>
            </a:endParaRPr>
          </a:p>
          <a:p>
            <a:pPr defTabSz="1219170" eaLnBrk="0" fontAlgn="base" hangingPunct="0">
              <a:spcAft>
                <a:spcPct val="0"/>
              </a:spcAft>
              <a:buClr>
                <a:srgbClr val="0065A4"/>
              </a:buClr>
              <a:buSzPct val="90000"/>
              <a:defRPr/>
            </a:pPr>
            <a:endParaRPr lang="en-US" sz="3733" b="1" kern="0" dirty="0">
              <a:solidFill>
                <a:prstClr val="black"/>
              </a:solidFill>
              <a:latin typeface="Arial" panose="020B0604020202020204"/>
              <a:ea typeface="ヒラギノ角ゴ Pro W3" pitchFamily="1" charset="-128"/>
            </a:endParaRPr>
          </a:p>
        </p:txBody>
      </p:sp>
      <p:sp>
        <p:nvSpPr>
          <p:cNvPr id="11" name="Rectangle 3"/>
          <p:cNvSpPr txBox="1">
            <a:spLocks/>
          </p:cNvSpPr>
          <p:nvPr/>
        </p:nvSpPr>
        <p:spPr bwMode="auto">
          <a:xfrm>
            <a:off x="4906656" y="1803400"/>
            <a:ext cx="6066144" cy="447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219170" eaLnBrk="0" fontAlgn="base" hangingPunct="0">
              <a:lnSpc>
                <a:spcPts val="2400"/>
              </a:lnSpc>
              <a:spcAft>
                <a:spcPts val="133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FE Moran </a:t>
            </a:r>
            <a:r>
              <a:rPr lang="en-US" sz="2133" kern="0" dirty="0">
                <a:solidFill>
                  <a:srgbClr val="FF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(Ranked #42)*</a:t>
            </a:r>
          </a:p>
          <a:p>
            <a:pPr defTabSz="1219170" eaLnBrk="0" fontAlgn="base" hangingPunct="0">
              <a:lnSpc>
                <a:spcPts val="2400"/>
              </a:lnSpc>
              <a:spcAft>
                <a:spcPts val="133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 err="1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iWatch</a:t>
            </a:r>
            <a:endParaRPr lang="en-US" sz="2133" kern="0" dirty="0">
              <a:solidFill>
                <a:prstClr val="black"/>
              </a:solidFill>
              <a:latin typeface="Arial Narrow" panose="020B0606020202030204" pitchFamily="34" charset="0"/>
              <a:ea typeface="ヒラギノ角ゴ Pro W3" pitchFamily="1" charset="-128"/>
            </a:endParaRPr>
          </a:p>
          <a:p>
            <a:pPr defTabSz="1219170" eaLnBrk="0" fontAlgn="base" hangingPunct="0">
              <a:lnSpc>
                <a:spcPts val="2400"/>
              </a:lnSpc>
              <a:spcAft>
                <a:spcPts val="133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Kings III</a:t>
            </a:r>
          </a:p>
          <a:p>
            <a:pPr defTabSz="1219170" eaLnBrk="0" fontAlgn="base" hangingPunct="0">
              <a:lnSpc>
                <a:spcPts val="2400"/>
              </a:lnSpc>
              <a:spcAft>
                <a:spcPts val="133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MACE</a:t>
            </a:r>
          </a:p>
          <a:p>
            <a:pPr defTabSz="1219170" eaLnBrk="0" fontAlgn="base" hangingPunct="0">
              <a:lnSpc>
                <a:spcPts val="2400"/>
              </a:lnSpc>
              <a:spcAft>
                <a:spcPts val="133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Monitoring America</a:t>
            </a:r>
          </a:p>
          <a:p>
            <a:pPr defTabSz="1219170" eaLnBrk="0" fontAlgn="base" hangingPunct="0">
              <a:lnSpc>
                <a:spcPts val="2400"/>
              </a:lnSpc>
              <a:spcAft>
                <a:spcPts val="133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Peak Alarm </a:t>
            </a:r>
            <a:r>
              <a:rPr lang="en-US" sz="2133" kern="0" dirty="0">
                <a:solidFill>
                  <a:srgbClr val="FF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(Ranked #61)*</a:t>
            </a:r>
          </a:p>
          <a:p>
            <a:pPr defTabSz="1219170" eaLnBrk="0" fontAlgn="base" hangingPunct="0">
              <a:lnSpc>
                <a:spcPts val="2400"/>
              </a:lnSpc>
              <a:spcAft>
                <a:spcPts val="133"/>
              </a:spcAft>
              <a:buClr>
                <a:srgbClr val="ED7D31"/>
              </a:buClr>
              <a:buSzPct val="90000"/>
              <a:defRPr/>
            </a:pPr>
            <a:r>
              <a:rPr lang="en-US" sz="2133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PER MAR </a:t>
            </a:r>
            <a:r>
              <a:rPr lang="en-US" sz="2133" kern="0" dirty="0">
                <a:solidFill>
                  <a:srgbClr val="FF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(Ranked #29)*</a:t>
            </a:r>
          </a:p>
          <a:p>
            <a:pPr defTabSz="1219170" eaLnBrk="0" fontAlgn="base" hangingPunct="0">
              <a:lnSpc>
                <a:spcPts val="2400"/>
              </a:lnSpc>
              <a:spcAft>
                <a:spcPts val="133"/>
              </a:spcAft>
              <a:buClr>
                <a:srgbClr val="ED7D31"/>
              </a:buClr>
              <a:buSzPct val="90000"/>
              <a:defRPr/>
            </a:pPr>
            <a:r>
              <a:rPr lang="en-US" sz="2133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Security Solutions</a:t>
            </a:r>
          </a:p>
          <a:p>
            <a:pPr defTabSz="1219170" eaLnBrk="0" fontAlgn="base" hangingPunct="0">
              <a:lnSpc>
                <a:spcPts val="2400"/>
              </a:lnSpc>
              <a:spcAft>
                <a:spcPts val="133"/>
              </a:spcAft>
              <a:buClr>
                <a:srgbClr val="ED7D31"/>
              </a:buClr>
              <a:buSzPct val="90000"/>
              <a:defRPr/>
            </a:pPr>
            <a:r>
              <a:rPr lang="en-US" sz="2133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SEI	</a:t>
            </a:r>
          </a:p>
          <a:p>
            <a:pPr defTabSz="1219170" eaLnBrk="0" fontAlgn="base" hangingPunct="0">
              <a:lnSpc>
                <a:spcPts val="2400"/>
              </a:lnSpc>
              <a:spcAft>
                <a:spcPts val="133"/>
              </a:spcAft>
              <a:buClr>
                <a:srgbClr val="ED7D31"/>
              </a:buClr>
              <a:buSzPct val="90000"/>
              <a:defRPr/>
            </a:pPr>
            <a:r>
              <a:rPr lang="en-US" sz="2133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Sentry Net</a:t>
            </a:r>
          </a:p>
          <a:p>
            <a:pPr defTabSz="1219170" eaLnBrk="0" fontAlgn="base" hangingPunct="0">
              <a:lnSpc>
                <a:spcPts val="2400"/>
              </a:lnSpc>
              <a:spcAft>
                <a:spcPts val="133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Washington Alarm </a:t>
            </a:r>
            <a:r>
              <a:rPr lang="en-US" sz="2133" kern="0" dirty="0">
                <a:solidFill>
                  <a:srgbClr val="FF0000"/>
                </a:solidFill>
                <a:latin typeface="Arial Narrow" panose="020B0606020202030204" pitchFamily="34" charset="0"/>
                <a:ea typeface="ヒラギノ角ゴ Pro W3" pitchFamily="1" charset="-128"/>
              </a:rPr>
              <a:t>(Ranked #75)*</a:t>
            </a:r>
          </a:p>
          <a:p>
            <a:pPr defTabSz="1219170" eaLnBrk="0" fontAlgn="base" hangingPunct="0">
              <a:lnSpc>
                <a:spcPts val="2400"/>
              </a:lnSpc>
              <a:spcAft>
                <a:spcPts val="133"/>
              </a:spcAft>
              <a:buClr>
                <a:srgbClr val="ED7D31"/>
              </a:buClr>
              <a:buSzPct val="90000"/>
              <a:defRPr/>
            </a:pPr>
            <a:r>
              <a:rPr lang="en-US" sz="2133" dirty="0" err="1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Watchlight</a:t>
            </a:r>
            <a:endParaRPr lang="en-US" sz="2133" dirty="0">
              <a:solidFill>
                <a:prstClr val="black"/>
              </a:solidFill>
              <a:latin typeface="Arial Narrow" panose="020B0606020202030204" pitchFamily="34" charset="0"/>
              <a:ea typeface="ヒラギノ角ゴ Pro W3" pitchFamily="1" charset="-128"/>
            </a:endParaRPr>
          </a:p>
          <a:p>
            <a:pPr defTabSz="1219170" eaLnBrk="0" fontAlgn="base" hangingPunct="0">
              <a:lnSpc>
                <a:spcPts val="2400"/>
              </a:lnSpc>
              <a:spcAft>
                <a:spcPts val="133"/>
              </a:spcAft>
              <a:buClr>
                <a:srgbClr val="ED7D31"/>
              </a:buClr>
              <a:buSzPct val="90000"/>
              <a:defRPr/>
            </a:pPr>
            <a:r>
              <a:rPr lang="en-US" sz="2133" kern="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Wayne Alarm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6400" y="6375401"/>
            <a:ext cx="21336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33" i="1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*Source: SDM Magazine</a:t>
            </a:r>
            <a:endParaRPr lang="en-US" sz="28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6400" y="905933"/>
            <a:ext cx="11379200" cy="59266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/>
            <a:r>
              <a:rPr lang="en-US" sz="3200" b="1" dirty="0">
                <a:solidFill>
                  <a:prstClr val="white"/>
                </a:solidFill>
                <a:latin typeface="Arial" panose="020B0604020202020204"/>
              </a:rPr>
              <a:t>ASAP Monitoring Centers - Pending</a:t>
            </a:r>
          </a:p>
        </p:txBody>
      </p:sp>
    </p:spTree>
    <p:extLst>
      <p:ext uri="{BB962C8B-B14F-4D97-AF65-F5344CB8AC3E}">
        <p14:creationId xmlns:p14="http://schemas.microsoft.com/office/powerpoint/2010/main" val="31345359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Sj081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75933" y="8132233"/>
            <a:ext cx="40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08000" y="2002676"/>
            <a:ext cx="11480800" cy="195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189" indent="-457189" defTabSz="1219170" eaLnBrk="0" fontAlgn="base" hangingPunct="0">
              <a:lnSpc>
                <a:spcPts val="2933"/>
              </a:lnSpc>
              <a:spcBef>
                <a:spcPct val="0"/>
              </a:spcBef>
              <a:spcAft>
                <a:spcPct val="0"/>
              </a:spcAft>
              <a:buClr>
                <a:srgbClr val="ED7D31"/>
              </a:buClr>
              <a:buFont typeface="Wingdings" panose="05000000000000000000" pitchFamily="2" charset="2"/>
              <a:buChar char="§"/>
            </a:pPr>
            <a:r>
              <a:rPr lang="en-US" sz="2667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Firewall housed within </a:t>
            </a:r>
            <a:r>
              <a:rPr lang="en-US" sz="2667" dirty="0" err="1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Nlets</a:t>
            </a:r>
            <a:r>
              <a:rPr lang="en-US" sz="2667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’ facility. </a:t>
            </a:r>
          </a:p>
          <a:p>
            <a:pPr marL="457189" indent="-457189" defTabSz="1219170" eaLnBrk="0" fontAlgn="base" hangingPunct="0">
              <a:lnSpc>
                <a:spcPts val="2933"/>
              </a:lnSpc>
              <a:spcBef>
                <a:spcPct val="0"/>
              </a:spcBef>
              <a:spcAft>
                <a:spcPct val="0"/>
              </a:spcAft>
              <a:buClr>
                <a:srgbClr val="ED7D31"/>
              </a:buClr>
              <a:buFont typeface="Wingdings" panose="05000000000000000000" pitchFamily="2" charset="2"/>
              <a:buChar char="§"/>
            </a:pPr>
            <a:r>
              <a:rPr lang="en-US" sz="2667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Secure Certificate Authenticated hardware based VPN’s to Central Stations</a:t>
            </a:r>
          </a:p>
          <a:p>
            <a:pPr marL="457189" indent="-457189" defTabSz="1219170" eaLnBrk="0" fontAlgn="base" hangingPunct="0">
              <a:lnSpc>
                <a:spcPts val="2933"/>
              </a:lnSpc>
              <a:spcBef>
                <a:spcPct val="0"/>
              </a:spcBef>
              <a:spcAft>
                <a:spcPct val="0"/>
              </a:spcAft>
              <a:buClr>
                <a:srgbClr val="ED7D31"/>
              </a:buClr>
              <a:buFont typeface="Wingdings" panose="05000000000000000000" pitchFamily="2" charset="2"/>
              <a:buChar char="§"/>
            </a:pPr>
            <a:r>
              <a:rPr lang="en-US" sz="2667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TMA Message Broker consolidates ASAP traffic; housed within </a:t>
            </a:r>
            <a:r>
              <a:rPr lang="en-US" sz="2667" dirty="0" err="1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Nlets</a:t>
            </a:r>
            <a:r>
              <a:rPr lang="en-US" sz="2667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 site</a:t>
            </a:r>
          </a:p>
          <a:p>
            <a:pPr marL="457189" indent="-457189" defTabSz="1219170" eaLnBrk="0" fontAlgn="base" hangingPunct="0">
              <a:lnSpc>
                <a:spcPts val="2933"/>
              </a:lnSpc>
              <a:spcBef>
                <a:spcPct val="0"/>
              </a:spcBef>
              <a:spcAft>
                <a:spcPct val="0"/>
              </a:spcAft>
              <a:buClr>
                <a:srgbClr val="ED7D31"/>
              </a:buClr>
              <a:buFont typeface="Wingdings" panose="05000000000000000000" pitchFamily="2" charset="2"/>
              <a:buChar char="§"/>
            </a:pPr>
            <a:r>
              <a:rPr lang="en-US" sz="2667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Uses ORIs and unique Central Station IDs for routing</a:t>
            </a:r>
          </a:p>
          <a:p>
            <a:pPr marL="457189" indent="-457189" defTabSz="1219170" eaLnBrk="0" fontAlgn="base" hangingPunct="0">
              <a:lnSpc>
                <a:spcPts val="2933"/>
              </a:lnSpc>
              <a:spcBef>
                <a:spcPct val="0"/>
              </a:spcBef>
              <a:spcAft>
                <a:spcPct val="0"/>
              </a:spcAft>
              <a:buClr>
                <a:srgbClr val="ED7D31"/>
              </a:buClr>
              <a:buFont typeface="Wingdings" panose="05000000000000000000" pitchFamily="2" charset="2"/>
              <a:buChar char="§"/>
            </a:pPr>
            <a:r>
              <a:rPr lang="en-US" sz="2667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Uses </a:t>
            </a:r>
            <a:r>
              <a:rPr lang="en-US" sz="2667" dirty="0" err="1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Nlets</a:t>
            </a:r>
            <a:r>
              <a:rPr lang="en-US" sz="2667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 wrappers, Message Keys: “ALQ” and “ALR”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4241800"/>
            <a:ext cx="8534400" cy="245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06400" y="905933"/>
            <a:ext cx="11379200" cy="59266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/>
            <a:r>
              <a:rPr lang="en-US" sz="3200" b="1" dirty="0">
                <a:solidFill>
                  <a:prstClr val="white"/>
                </a:solidFill>
                <a:latin typeface="Arial" panose="020B0604020202020204"/>
              </a:rPr>
              <a:t>ASAP Message Transport</a:t>
            </a:r>
          </a:p>
        </p:txBody>
      </p:sp>
    </p:spTree>
    <p:extLst>
      <p:ext uri="{BB962C8B-B14F-4D97-AF65-F5344CB8AC3E}">
        <p14:creationId xmlns:p14="http://schemas.microsoft.com/office/powerpoint/2010/main" val="257356615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Sj081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75933" y="8132233"/>
            <a:ext cx="40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93DE5B-71D2-453C-9CD6-6A762C19A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85927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Sj081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75933" y="8132233"/>
            <a:ext cx="40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08000" y="685800"/>
            <a:ext cx="11176000" cy="5926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10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Gill Sans MT" panose="020B0502020104020203" pitchFamily="34" charset="0"/>
              </a:defRPr>
            </a:lvl2pPr>
            <a:lvl3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Gill Sans MT" panose="020B0502020104020203" pitchFamily="34" charset="0"/>
              </a:defRPr>
            </a:lvl3pPr>
            <a:lvl4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Gill Sans MT" panose="020B0502020104020203" pitchFamily="34" charset="0"/>
              </a:defRPr>
            </a:lvl4pPr>
            <a:lvl5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Gill Sans MT" panose="020B0502020104020203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457189" eaLnBrk="1" hangingPunct="1"/>
            <a:endParaRPr lang="en-US" sz="2800" b="1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9" name="Rectangle 3"/>
          <p:cNvSpPr txBox="1">
            <a:spLocks/>
          </p:cNvSpPr>
          <p:nvPr/>
        </p:nvSpPr>
        <p:spPr bwMode="auto">
          <a:xfrm>
            <a:off x="508000" y="1803400"/>
            <a:ext cx="8839200" cy="149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3F5F"/>
              </a:buClr>
              <a:buSzPct val="80000"/>
              <a:buFont typeface="Wingdings 2" pitchFamily="18" charset="2"/>
              <a:buChar char="¡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64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5A4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D9732"/>
              </a:buClr>
              <a:buFont typeface="Arial" pitchFamily="34" charset="0"/>
              <a:buChar char="▪"/>
              <a:defRPr sz="2200">
                <a:solidFill>
                  <a:schemeClr val="tx1"/>
                </a:solidFill>
                <a:latin typeface="+mn-lt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121B"/>
              </a:buClr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+mn-lt"/>
              </a:defRPr>
            </a:lvl4pPr>
            <a:lvl5pPr marL="1512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9F0F"/>
              </a:buClr>
              <a:buFont typeface="Wingdings 3" pitchFamily="18" charset="2"/>
              <a:buChar char="­"/>
              <a:defRPr sz="2000">
                <a:solidFill>
                  <a:schemeClr val="tx1"/>
                </a:solidFill>
                <a:latin typeface="+mn-lt"/>
              </a:defRPr>
            </a:lvl5pPr>
            <a:lvl6pPr marL="19700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D59F0F"/>
              </a:buClr>
              <a:buFont typeface="Wingdings 3" pitchFamily="18" charset="2"/>
              <a:buChar char="­"/>
              <a:defRPr sz="2000">
                <a:solidFill>
                  <a:schemeClr val="tx1"/>
                </a:solidFill>
                <a:latin typeface="+mn-lt"/>
              </a:defRPr>
            </a:lvl6pPr>
            <a:lvl7pPr marL="24272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D59F0F"/>
              </a:buClr>
              <a:buFont typeface="Wingdings 3" pitchFamily="18" charset="2"/>
              <a:buChar char="­"/>
              <a:defRPr sz="2000">
                <a:solidFill>
                  <a:schemeClr val="tx1"/>
                </a:solidFill>
                <a:latin typeface="+mn-lt"/>
              </a:defRPr>
            </a:lvl7pPr>
            <a:lvl8pPr marL="28844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D59F0F"/>
              </a:buClr>
              <a:buFont typeface="Wingdings 3" pitchFamily="18" charset="2"/>
              <a:buChar char="­"/>
              <a:defRPr sz="2000">
                <a:solidFill>
                  <a:schemeClr val="tx1"/>
                </a:solidFill>
                <a:latin typeface="+mn-lt"/>
              </a:defRPr>
            </a:lvl8pPr>
            <a:lvl9pPr marL="33416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D59F0F"/>
              </a:buClr>
              <a:buFont typeface="Wingdings 3" pitchFamily="18" charset="2"/>
              <a:buChar char="­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25440" indent="-425440" defTabSz="1219170" eaLnBrk="1" hangingPunct="1">
              <a:lnSpc>
                <a:spcPts val="3333"/>
              </a:lnSpc>
              <a:spcBef>
                <a:spcPts val="533"/>
              </a:spcBef>
              <a:buClr>
                <a:srgbClr val="ED7D31"/>
              </a:buClr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Systems do go down from time to time</a:t>
            </a:r>
          </a:p>
          <a:p>
            <a:pPr marL="941894" lvl="1" indent="-364058" defTabSz="1219170" eaLnBrk="1" hangingPunct="1">
              <a:lnSpc>
                <a:spcPts val="3333"/>
              </a:lnSpc>
              <a:spcBef>
                <a:spcPts val="533"/>
              </a:spcBef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Nlets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 &amp; the state switches will store &amp; forward messages when delivery cannot be made to next hop</a:t>
            </a:r>
          </a:p>
          <a:p>
            <a:pPr marL="941894" lvl="1" indent="-364058" defTabSz="1219170" eaLnBrk="1" hangingPunct="1">
              <a:lnSpc>
                <a:spcPts val="3333"/>
              </a:lnSpc>
              <a:spcBef>
                <a:spcPts val="533"/>
              </a:spcBef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TMA’s Message Broker,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Nlets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, the state switches, CAD, &amp; the networks that connect them are potential points of failure and will likely fail sooner or later</a:t>
            </a:r>
          </a:p>
          <a:p>
            <a:pPr marL="425440" indent="-425440" defTabSz="1219170" eaLnBrk="1" hangingPunct="1">
              <a:lnSpc>
                <a:spcPts val="3333"/>
              </a:lnSpc>
              <a:spcBef>
                <a:spcPts val="533"/>
              </a:spcBef>
              <a:buClr>
                <a:srgbClr val="ED7D31"/>
              </a:buClr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Alarm company automation required to notify alarm operator if no response is received from the PSAP within 60 seconds</a:t>
            </a:r>
          </a:p>
          <a:p>
            <a:pPr marL="941894" lvl="1" indent="-364058" defTabSz="1219170" eaLnBrk="1" hangingPunct="1">
              <a:lnSpc>
                <a:spcPts val="3333"/>
              </a:lnSpc>
              <a:spcBef>
                <a:spcPts val="533"/>
              </a:spcBef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Alarm operator will go to Plan “B” and call in the alarm via telephone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06400" y="905933"/>
            <a:ext cx="11379200" cy="59266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/>
            <a:r>
              <a:rPr lang="en-US" sz="3200" b="1" dirty="0">
                <a:solidFill>
                  <a:prstClr val="white"/>
                </a:solidFill>
                <a:latin typeface="Arial" panose="020B0604020202020204"/>
              </a:rPr>
              <a:t>Transport Route Failures</a:t>
            </a:r>
          </a:p>
        </p:txBody>
      </p:sp>
    </p:spTree>
    <p:extLst>
      <p:ext uri="{BB962C8B-B14F-4D97-AF65-F5344CB8AC3E}">
        <p14:creationId xmlns:p14="http://schemas.microsoft.com/office/powerpoint/2010/main" val="155362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Sj081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75933" y="8132233"/>
            <a:ext cx="40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08000" y="685800"/>
            <a:ext cx="11176000" cy="5926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10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Gill Sans MT" panose="020B0502020104020203" pitchFamily="34" charset="0"/>
              </a:defRPr>
            </a:lvl2pPr>
            <a:lvl3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Gill Sans MT" panose="020B0502020104020203" pitchFamily="34" charset="0"/>
              </a:defRPr>
            </a:lvl3pPr>
            <a:lvl4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Gill Sans MT" panose="020B0502020104020203" pitchFamily="34" charset="0"/>
              </a:defRPr>
            </a:lvl4pPr>
            <a:lvl5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Gill Sans MT" panose="020B0502020104020203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457189" eaLnBrk="1" hangingPunct="1"/>
            <a:endParaRPr lang="en-US" sz="2800" b="1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9" name="Rectangle 3"/>
          <p:cNvSpPr txBox="1">
            <a:spLocks/>
          </p:cNvSpPr>
          <p:nvPr/>
        </p:nvSpPr>
        <p:spPr bwMode="auto">
          <a:xfrm>
            <a:off x="508000" y="2006600"/>
            <a:ext cx="8534400" cy="149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3F5F"/>
              </a:buClr>
              <a:buSzPct val="80000"/>
              <a:buFont typeface="Wingdings 2" pitchFamily="18" charset="2"/>
              <a:buChar char="¡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64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5A4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D9732"/>
              </a:buClr>
              <a:buFont typeface="Arial" pitchFamily="34" charset="0"/>
              <a:buChar char="▪"/>
              <a:defRPr sz="2200">
                <a:solidFill>
                  <a:schemeClr val="tx1"/>
                </a:solidFill>
                <a:latin typeface="+mn-lt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121B"/>
              </a:buClr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+mn-lt"/>
              </a:defRPr>
            </a:lvl4pPr>
            <a:lvl5pPr marL="1512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9F0F"/>
              </a:buClr>
              <a:buFont typeface="Wingdings 3" pitchFamily="18" charset="2"/>
              <a:buChar char="­"/>
              <a:defRPr sz="2000">
                <a:solidFill>
                  <a:schemeClr val="tx1"/>
                </a:solidFill>
                <a:latin typeface="+mn-lt"/>
              </a:defRPr>
            </a:lvl5pPr>
            <a:lvl6pPr marL="19700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D59F0F"/>
              </a:buClr>
              <a:buFont typeface="Wingdings 3" pitchFamily="18" charset="2"/>
              <a:buChar char="­"/>
              <a:defRPr sz="2000">
                <a:solidFill>
                  <a:schemeClr val="tx1"/>
                </a:solidFill>
                <a:latin typeface="+mn-lt"/>
              </a:defRPr>
            </a:lvl6pPr>
            <a:lvl7pPr marL="24272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D59F0F"/>
              </a:buClr>
              <a:buFont typeface="Wingdings 3" pitchFamily="18" charset="2"/>
              <a:buChar char="­"/>
              <a:defRPr sz="2000">
                <a:solidFill>
                  <a:schemeClr val="tx1"/>
                </a:solidFill>
                <a:latin typeface="+mn-lt"/>
              </a:defRPr>
            </a:lvl7pPr>
            <a:lvl8pPr marL="28844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D59F0F"/>
              </a:buClr>
              <a:buFont typeface="Wingdings 3" pitchFamily="18" charset="2"/>
              <a:buChar char="­"/>
              <a:defRPr sz="2000">
                <a:solidFill>
                  <a:schemeClr val="tx1"/>
                </a:solidFill>
                <a:latin typeface="+mn-lt"/>
              </a:defRPr>
            </a:lvl8pPr>
            <a:lvl9pPr marL="33416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D59F0F"/>
              </a:buClr>
              <a:buFont typeface="Wingdings 3" pitchFamily="18" charset="2"/>
              <a:buChar char="­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25440" indent="-425440" defTabSz="1219170" eaLnBrk="1" hangingPunct="1">
              <a:lnSpc>
                <a:spcPts val="3333"/>
              </a:lnSpc>
              <a:spcBef>
                <a:spcPts val="533"/>
              </a:spcBef>
              <a:buClr>
                <a:srgbClr val="ED7D31"/>
              </a:buClr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</a:rPr>
              <a:t>CAD will reject alarms too old </a:t>
            </a:r>
          </a:p>
          <a:p>
            <a:pPr marL="941894" lvl="1" indent="-364058" defTabSz="1219170" eaLnBrk="1" hangingPunct="1">
              <a:lnSpc>
                <a:spcPts val="3333"/>
              </a:lnSpc>
              <a:spcBef>
                <a:spcPts val="533"/>
              </a:spcBef>
              <a:buClr>
                <a:srgbClr val="ED7D3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The CAD will automatically reject any alarm older than 60 seconds and notify the alarm company that the alarm is rejected because it is too old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6400" y="905933"/>
            <a:ext cx="11379200" cy="59266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/>
            <a:r>
              <a:rPr lang="en-US" sz="3200" b="1" dirty="0">
                <a:solidFill>
                  <a:prstClr val="white"/>
                </a:solidFill>
                <a:latin typeface="Arial" panose="020B0604020202020204"/>
              </a:rPr>
              <a:t>Transport Route Failures</a:t>
            </a:r>
          </a:p>
        </p:txBody>
      </p:sp>
    </p:spTree>
    <p:extLst>
      <p:ext uri="{BB962C8B-B14F-4D97-AF65-F5344CB8AC3E}">
        <p14:creationId xmlns:p14="http://schemas.microsoft.com/office/powerpoint/2010/main" val="330323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95259" y="6468784"/>
            <a:ext cx="21653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©</a:t>
            </a:r>
            <a:r>
              <a:rPr kumimoji="0" sz="800" b="0" i="0" u="none" strike="noStrike" kern="0" cap="none" spc="-2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2022</a:t>
            </a:r>
            <a:r>
              <a:rPr kumimoji="0" sz="800" b="0" i="0" u="none" strike="noStrike" kern="0" cap="none" spc="-5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Intrado</a:t>
            </a:r>
            <a:r>
              <a:rPr kumimoji="0" sz="800" b="0" i="0" u="none" strike="noStrike" kern="0" cap="none" spc="1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Corporation.</a:t>
            </a:r>
            <a:r>
              <a:rPr kumimoji="0" sz="800" b="0" i="0" u="none" strike="noStrike" kern="0" cap="none" spc="5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All</a:t>
            </a:r>
            <a:r>
              <a:rPr kumimoji="0" sz="800" b="0" i="0" u="none" strike="noStrike" kern="0" cap="none" spc="-2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rights</a:t>
            </a:r>
            <a:r>
              <a:rPr kumimoji="0" sz="800" b="0" i="0" u="none" strike="noStrike" kern="0" cap="none" spc="-15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reserved.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9283" y="5320284"/>
              <a:ext cx="1033271" cy="9722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47231" y="5398008"/>
              <a:ext cx="2042147" cy="81838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75456" y="5084369"/>
            <a:ext cx="2374265" cy="97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92200" lvl="0" indent="0" defTabSz="914400" eaLnBrk="1" fontAlgn="auto" latinLnBrk="0" hangingPunct="1">
              <a:lnSpc>
                <a:spcPct val="13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Alex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Hamlin 770-880-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8626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hlinkClick r:id="rId5"/>
              </a:rPr>
              <a:t>Alex.Hamlin@intrado.com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5456" y="4258367"/>
            <a:ext cx="289496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2590"/>
              </a:lnSpc>
              <a:spcBef>
                <a:spcPts val="4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911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Data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Messaging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From</a:t>
            </a:r>
            <a:r>
              <a:rPr kumimoji="0" sz="2400" b="0" i="0" u="none" strike="noStrike" kern="0" cap="none" spc="-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ADT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PSAPs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82879"/>
            <a:ext cx="4101083" cy="165657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434221" y="6600373"/>
            <a:ext cx="1290955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Confidential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Proprietary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Sj081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75933" y="8132233"/>
            <a:ext cx="40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08000" y="2006600"/>
            <a:ext cx="1189990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67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The Monitoring Association: </a:t>
            </a:r>
            <a:r>
              <a:rPr lang="en-US" sz="2667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  <a:hlinkClick r:id="rId6"/>
              </a:rPr>
              <a:t>www.tma.us/asap</a:t>
            </a:r>
            <a:r>
              <a:rPr lang="en-US" sz="2667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. </a:t>
            </a:r>
          </a:p>
          <a:p>
            <a:pPr defTabSz="121917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67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APCO: </a:t>
            </a:r>
            <a:r>
              <a:rPr lang="en-US" sz="2667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  <a:hlinkClick r:id="rId7"/>
              </a:rPr>
              <a:t>www.apco911.org</a:t>
            </a:r>
            <a:r>
              <a:rPr lang="en-US" sz="2667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  email: </a:t>
            </a:r>
            <a:r>
              <a:rPr lang="en-US" sz="2667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  <a:hlinkClick r:id="rId8"/>
              </a:rPr>
              <a:t>asap@apcointl.org</a:t>
            </a:r>
            <a:r>
              <a:rPr lang="en-US" sz="2667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 </a:t>
            </a:r>
          </a:p>
          <a:p>
            <a:pPr defTabSz="121917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endParaRPr lang="en-US" sz="2667" dirty="0">
              <a:solidFill>
                <a:prstClr val="black"/>
              </a:solidFill>
              <a:latin typeface="Arial Narrow" panose="020B0606020202030204" pitchFamily="34" charset="0"/>
              <a:ea typeface="ヒラギノ角ゴ Pro W3" pitchFamily="1" charset="-128"/>
            </a:endParaRPr>
          </a:p>
          <a:p>
            <a:pPr defTabSz="121917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67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External Alarm Interface Exchange ANSI, Fact Sheet, FAQs, IEPD</a:t>
            </a:r>
          </a:p>
          <a:p>
            <a:pPr marL="543970" lvl="1" indent="65616" defTabSz="121917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>
                <a:srgbClr val="ED7D31"/>
              </a:buClr>
              <a:buFontTx/>
              <a:buChar char="•"/>
            </a:pPr>
            <a:r>
              <a:rPr lang="en-US" sz="2667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 </a:t>
            </a:r>
            <a:r>
              <a:rPr lang="en-US" sz="2667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  <a:hlinkClick r:id="rId9"/>
              </a:rPr>
              <a:t>http://www.apco911.org/resources/asap.html</a:t>
            </a:r>
            <a:endParaRPr lang="en-US" sz="2667" dirty="0">
              <a:solidFill>
                <a:prstClr val="black"/>
              </a:solidFill>
              <a:latin typeface="Arial Narrow" panose="020B0606020202030204" pitchFamily="34" charset="0"/>
              <a:ea typeface="ヒラギノ角ゴ Pro W3" pitchFamily="1" charset="-128"/>
            </a:endParaRPr>
          </a:p>
          <a:p>
            <a:pPr marL="543970" lvl="1" indent="65616" defTabSz="121917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>
                <a:srgbClr val="ED7D31"/>
              </a:buClr>
              <a:buFontTx/>
              <a:buChar char="•"/>
            </a:pPr>
            <a:r>
              <a:rPr lang="en-US" sz="2667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 The Monitoring Association: </a:t>
            </a:r>
            <a:r>
              <a:rPr lang="en-US" sz="2667" u="sng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tma.us/asap-contact-us/</a:t>
            </a:r>
            <a:r>
              <a:rPr lang="en-US" sz="2667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 email: </a:t>
            </a:r>
            <a:r>
              <a:rPr lang="en-US" sz="2667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  <a:hlinkClick r:id="rId10"/>
              </a:rPr>
              <a:t>asap@tma.us</a:t>
            </a:r>
            <a:r>
              <a:rPr lang="en-US" sz="2667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 </a:t>
            </a:r>
            <a:endParaRPr lang="en-US" sz="28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6400" y="905933"/>
            <a:ext cx="11379200" cy="59266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/>
            <a:r>
              <a:rPr lang="en-US" sz="3200" b="1" dirty="0">
                <a:solidFill>
                  <a:prstClr val="white"/>
                </a:solidFill>
                <a:latin typeface="Arial" panose="020B0604020202020204"/>
              </a:rPr>
              <a:t>For More Information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C7471C8D-5E44-4AC7-90CF-E2FB2AEBA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17" y="5054600"/>
            <a:ext cx="5892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Bill Hobgood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ASAP Consultant &amp; Subject-Matter-Expert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(804) 432-7586 </a:t>
            </a:r>
            <a:r>
              <a:rPr lang="en-US" sz="2400" u="sng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" charset="-128"/>
              </a:rPr>
              <a:t>hobgoolw@yahoo.com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 Narrow" panose="020B0606020202030204" pitchFamily="34" charset="0"/>
              <a:ea typeface="ヒラギノ角ゴ Pro W3" pitchFamily="1" charset="-128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741595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4D49C-1104-4212-BDB3-7E34F96EF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7946"/>
            <a:ext cx="10058400" cy="145075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Upcoming deadlines and events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9A4AE-084D-4E3B-86A9-51DE0E445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2596" y="2208718"/>
            <a:ext cx="5971592" cy="3751816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3600" u="sng" dirty="0">
                <a:solidFill>
                  <a:schemeClr val="tx1"/>
                </a:solidFill>
              </a:rPr>
              <a:t>Deadlines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March 31 – Open enrollment for </a:t>
            </a:r>
            <a:r>
              <a:rPr lang="en-US" sz="3200" dirty="0" err="1">
                <a:solidFill>
                  <a:schemeClr val="tx1"/>
                </a:solidFill>
              </a:rPr>
              <a:t>Voiance</a:t>
            </a:r>
            <a:r>
              <a:rPr lang="en-US" sz="3200" dirty="0">
                <a:solidFill>
                  <a:schemeClr val="tx1"/>
                </a:solidFill>
              </a:rPr>
              <a:t> Language Services ends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April 1 – </a:t>
            </a:r>
            <a:r>
              <a:rPr lang="en-US" sz="3200" dirty="0">
                <a:solidFill>
                  <a:srgbClr val="0066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Registration</a:t>
            </a:r>
            <a:r>
              <a:rPr lang="en-US" sz="3200" dirty="0">
                <a:solidFill>
                  <a:schemeClr val="tx1"/>
                </a:solidFill>
              </a:rPr>
              <a:t> for User Conference Closes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4E8CE3-2844-42A6-9608-ACF1E85C2A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16544" y="2224214"/>
            <a:ext cx="4937760" cy="3378200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3200" u="sng" dirty="0">
                <a:solidFill>
                  <a:schemeClr val="tx1"/>
                </a:solidFill>
              </a:rPr>
              <a:t>Upcoming Events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User Conference – April 11-13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Cyber Wargames – April 14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Board Meeting - May 18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6915C9-0E51-454A-85FC-E8D7630A9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4" y="6431888"/>
            <a:ext cx="11476653" cy="4541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1FFB73-AD6E-49FA-86F0-683366E14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304" y="5821887"/>
            <a:ext cx="385765" cy="39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36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6EF08-D0B4-45BF-B34B-19F607555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69" y="140256"/>
            <a:ext cx="3200400" cy="91720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</a:t>
            </a:r>
          </a:p>
        </p:txBody>
      </p:sp>
      <p:pic>
        <p:nvPicPr>
          <p:cNvPr id="6" name="Content Placeholder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428C4C4-BD07-40E1-A152-551321768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16731" y="477525"/>
            <a:ext cx="6159184" cy="555828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0F916-AA5C-4180-9435-9CABAAD7F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4562" y="1057456"/>
            <a:ext cx="3462063" cy="534644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Michelle Peel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Alabama 9-1-1 Board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  </a:t>
            </a:r>
            <a:r>
              <a:rPr lang="en-US" sz="1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michelle@al911board.com</a:t>
            </a:r>
            <a:r>
              <a:rPr lang="en-US" sz="1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Phone:   334-440-7911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Alex Hamlin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Intrado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  </a:t>
            </a:r>
            <a:r>
              <a:rPr lang="en-US" sz="1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alex.hamlin@intrado.com </a:t>
            </a:r>
            <a:endParaRPr lang="en-US" sz="18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Phone:   770-880-8626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Bill Hobgood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ASAP Consultant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  </a:t>
            </a:r>
            <a:r>
              <a:rPr lang="en-US" sz="1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hobgoolw@yahoo.com</a:t>
            </a:r>
            <a:r>
              <a:rPr lang="en-US" sz="1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Phone:   804-432-7586 </a:t>
            </a:r>
          </a:p>
          <a:p>
            <a:pPr>
              <a:spcBef>
                <a:spcPts val="0"/>
              </a:spcBef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FF824-5597-4186-8CDB-3972A038C0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34" y="6403897"/>
            <a:ext cx="11663266" cy="4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7333" y="1718817"/>
            <a:ext cx="7095490" cy="3575685"/>
            <a:chOff x="2037333" y="1718817"/>
            <a:chExt cx="7095490" cy="35756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41363" y="2811779"/>
              <a:ext cx="2615183" cy="15468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62542" y="1861028"/>
              <a:ext cx="447897" cy="2565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703063" y="1725167"/>
              <a:ext cx="570230" cy="570230"/>
            </a:xfrm>
            <a:custGeom>
              <a:avLst/>
              <a:gdLst/>
              <a:ahLst/>
              <a:cxnLst/>
              <a:rect l="l" t="t" r="r" b="b"/>
              <a:pathLst>
                <a:path w="570229" h="570230">
                  <a:moveTo>
                    <a:pt x="0" y="284988"/>
                  </a:moveTo>
                  <a:lnTo>
                    <a:pt x="3730" y="238762"/>
                  </a:lnTo>
                  <a:lnTo>
                    <a:pt x="14529" y="194911"/>
                  </a:lnTo>
                  <a:lnTo>
                    <a:pt x="31810" y="154021"/>
                  </a:lnTo>
                  <a:lnTo>
                    <a:pt x="54987" y="116679"/>
                  </a:lnTo>
                  <a:lnTo>
                    <a:pt x="83472" y="83472"/>
                  </a:lnTo>
                  <a:lnTo>
                    <a:pt x="116679" y="54987"/>
                  </a:lnTo>
                  <a:lnTo>
                    <a:pt x="154021" y="31810"/>
                  </a:lnTo>
                  <a:lnTo>
                    <a:pt x="194911" y="14529"/>
                  </a:lnTo>
                  <a:lnTo>
                    <a:pt x="238762" y="3730"/>
                  </a:lnTo>
                  <a:lnTo>
                    <a:pt x="284988" y="0"/>
                  </a:lnTo>
                  <a:lnTo>
                    <a:pt x="331213" y="3730"/>
                  </a:lnTo>
                  <a:lnTo>
                    <a:pt x="375064" y="14529"/>
                  </a:lnTo>
                  <a:lnTo>
                    <a:pt x="415954" y="31810"/>
                  </a:lnTo>
                  <a:lnTo>
                    <a:pt x="453296" y="54987"/>
                  </a:lnTo>
                  <a:lnTo>
                    <a:pt x="486503" y="83472"/>
                  </a:lnTo>
                  <a:lnTo>
                    <a:pt x="514988" y="116679"/>
                  </a:lnTo>
                  <a:lnTo>
                    <a:pt x="538165" y="154021"/>
                  </a:lnTo>
                  <a:lnTo>
                    <a:pt x="555446" y="194911"/>
                  </a:lnTo>
                  <a:lnTo>
                    <a:pt x="566245" y="238762"/>
                  </a:lnTo>
                  <a:lnTo>
                    <a:pt x="569976" y="284988"/>
                  </a:lnTo>
                  <a:lnTo>
                    <a:pt x="566245" y="331213"/>
                  </a:lnTo>
                  <a:lnTo>
                    <a:pt x="555446" y="375064"/>
                  </a:lnTo>
                  <a:lnTo>
                    <a:pt x="538165" y="415954"/>
                  </a:lnTo>
                  <a:lnTo>
                    <a:pt x="514988" y="453296"/>
                  </a:lnTo>
                  <a:lnTo>
                    <a:pt x="486503" y="486503"/>
                  </a:lnTo>
                  <a:lnTo>
                    <a:pt x="453296" y="514988"/>
                  </a:lnTo>
                  <a:lnTo>
                    <a:pt x="415954" y="538165"/>
                  </a:lnTo>
                  <a:lnTo>
                    <a:pt x="375064" y="555446"/>
                  </a:lnTo>
                  <a:lnTo>
                    <a:pt x="331213" y="566245"/>
                  </a:lnTo>
                  <a:lnTo>
                    <a:pt x="284988" y="569976"/>
                  </a:lnTo>
                  <a:lnTo>
                    <a:pt x="238762" y="566245"/>
                  </a:lnTo>
                  <a:lnTo>
                    <a:pt x="194911" y="555446"/>
                  </a:lnTo>
                  <a:lnTo>
                    <a:pt x="154021" y="538165"/>
                  </a:lnTo>
                  <a:lnTo>
                    <a:pt x="116679" y="514988"/>
                  </a:lnTo>
                  <a:lnTo>
                    <a:pt x="83472" y="486503"/>
                  </a:lnTo>
                  <a:lnTo>
                    <a:pt x="54987" y="453296"/>
                  </a:lnTo>
                  <a:lnTo>
                    <a:pt x="31810" y="415954"/>
                  </a:lnTo>
                  <a:lnTo>
                    <a:pt x="14529" y="375064"/>
                  </a:lnTo>
                  <a:lnTo>
                    <a:pt x="3730" y="331213"/>
                  </a:lnTo>
                  <a:lnTo>
                    <a:pt x="0" y="284988"/>
                  </a:lnTo>
                  <a:close/>
                </a:path>
              </a:pathLst>
            </a:custGeom>
            <a:ln w="12700">
              <a:solidFill>
                <a:srgbClr val="582C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051303" y="2290571"/>
              <a:ext cx="2937510" cy="4445"/>
            </a:xfrm>
            <a:custGeom>
              <a:avLst/>
              <a:gdLst/>
              <a:ahLst/>
              <a:cxnLst/>
              <a:rect l="l" t="t" r="r" b="b"/>
              <a:pathLst>
                <a:path w="2937510" h="4444">
                  <a:moveTo>
                    <a:pt x="0" y="0"/>
                  </a:moveTo>
                  <a:lnTo>
                    <a:pt x="2937116" y="4229"/>
                  </a:lnTo>
                </a:path>
              </a:pathLst>
            </a:custGeom>
            <a:ln w="12699">
              <a:solidFill>
                <a:srgbClr val="582C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049779" y="1725167"/>
              <a:ext cx="2938780" cy="0"/>
            </a:xfrm>
            <a:custGeom>
              <a:avLst/>
              <a:gdLst/>
              <a:ahLst/>
              <a:cxnLst/>
              <a:rect l="l" t="t" r="r" b="b"/>
              <a:pathLst>
                <a:path w="2938779">
                  <a:moveTo>
                    <a:pt x="0" y="0"/>
                  </a:moveTo>
                  <a:lnTo>
                    <a:pt x="2938780" y="0"/>
                  </a:lnTo>
                </a:path>
              </a:pathLst>
            </a:custGeom>
            <a:ln w="12700">
              <a:solidFill>
                <a:srgbClr val="582C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273039" y="2022347"/>
              <a:ext cx="242570" cy="0"/>
            </a:xfrm>
            <a:custGeom>
              <a:avLst/>
              <a:gdLst/>
              <a:ahLst/>
              <a:cxnLst/>
              <a:rect l="l" t="t" r="r" b="b"/>
              <a:pathLst>
                <a:path w="242570">
                  <a:moveTo>
                    <a:pt x="0" y="0"/>
                  </a:moveTo>
                  <a:lnTo>
                    <a:pt x="242214" y="0"/>
                  </a:lnTo>
                </a:path>
              </a:pathLst>
            </a:custGeom>
            <a:ln w="12700">
              <a:solidFill>
                <a:srgbClr val="582C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502553" y="198424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2C82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943599" y="2016251"/>
              <a:ext cx="0" cy="3238500"/>
            </a:xfrm>
            <a:custGeom>
              <a:avLst/>
              <a:gdLst/>
              <a:ahLst/>
              <a:cxnLst/>
              <a:rect l="l" t="t" r="r" b="b"/>
              <a:pathLst>
                <a:path h="3238500">
                  <a:moveTo>
                    <a:pt x="0" y="0"/>
                  </a:moveTo>
                  <a:lnTo>
                    <a:pt x="0" y="3238220"/>
                  </a:lnTo>
                </a:path>
              </a:pathLst>
            </a:custGeom>
            <a:ln w="12700">
              <a:solidFill>
                <a:srgbClr val="582C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542787" y="2019299"/>
              <a:ext cx="396240" cy="0"/>
            </a:xfrm>
            <a:custGeom>
              <a:avLst/>
              <a:gdLst/>
              <a:ahLst/>
              <a:cxnLst/>
              <a:rect l="l" t="t" r="r" b="b"/>
              <a:pathLst>
                <a:path w="396239">
                  <a:moveTo>
                    <a:pt x="0" y="0"/>
                  </a:moveTo>
                  <a:lnTo>
                    <a:pt x="395668" y="0"/>
                  </a:lnTo>
                </a:path>
              </a:pathLst>
            </a:custGeom>
            <a:ln w="12700">
              <a:solidFill>
                <a:srgbClr val="582C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4849533" y="3147072"/>
              <a:ext cx="350520" cy="231140"/>
            </a:xfrm>
            <a:custGeom>
              <a:avLst/>
              <a:gdLst/>
              <a:ahLst/>
              <a:cxnLst/>
              <a:rect l="l" t="t" r="r" b="b"/>
              <a:pathLst>
                <a:path w="350520" h="231139">
                  <a:moveTo>
                    <a:pt x="317906" y="178854"/>
                  </a:moveTo>
                  <a:lnTo>
                    <a:pt x="314667" y="171069"/>
                  </a:lnTo>
                  <a:lnTo>
                    <a:pt x="307517" y="168478"/>
                  </a:lnTo>
                  <a:lnTo>
                    <a:pt x="302971" y="166535"/>
                  </a:lnTo>
                  <a:lnTo>
                    <a:pt x="298424" y="176911"/>
                  </a:lnTo>
                  <a:lnTo>
                    <a:pt x="303618" y="178854"/>
                  </a:lnTo>
                  <a:lnTo>
                    <a:pt x="304266" y="179501"/>
                  </a:lnTo>
                  <a:lnTo>
                    <a:pt x="304914" y="180797"/>
                  </a:lnTo>
                  <a:lnTo>
                    <a:pt x="304914" y="182092"/>
                  </a:lnTo>
                  <a:lnTo>
                    <a:pt x="294525" y="208661"/>
                  </a:lnTo>
                  <a:lnTo>
                    <a:pt x="293878" y="209956"/>
                  </a:lnTo>
                  <a:lnTo>
                    <a:pt x="291287" y="209956"/>
                  </a:lnTo>
                  <a:lnTo>
                    <a:pt x="287388" y="208661"/>
                  </a:lnTo>
                  <a:lnTo>
                    <a:pt x="283489" y="219024"/>
                  </a:lnTo>
                  <a:lnTo>
                    <a:pt x="289331" y="220967"/>
                  </a:lnTo>
                  <a:lnTo>
                    <a:pt x="290639" y="221615"/>
                  </a:lnTo>
                  <a:lnTo>
                    <a:pt x="292582" y="221615"/>
                  </a:lnTo>
                  <a:lnTo>
                    <a:pt x="297776" y="221615"/>
                  </a:lnTo>
                  <a:lnTo>
                    <a:pt x="302971" y="218376"/>
                  </a:lnTo>
                  <a:lnTo>
                    <a:pt x="304914" y="212547"/>
                  </a:lnTo>
                  <a:lnTo>
                    <a:pt x="315315" y="185978"/>
                  </a:lnTo>
                  <a:lnTo>
                    <a:pt x="317906" y="178854"/>
                  </a:lnTo>
                  <a:close/>
                </a:path>
                <a:path w="350520" h="231139">
                  <a:moveTo>
                    <a:pt x="350329" y="102984"/>
                  </a:moveTo>
                  <a:lnTo>
                    <a:pt x="349084" y="101739"/>
                  </a:lnTo>
                  <a:lnTo>
                    <a:pt x="345186" y="100444"/>
                  </a:lnTo>
                  <a:lnTo>
                    <a:pt x="343230" y="99707"/>
                  </a:lnTo>
                  <a:lnTo>
                    <a:pt x="343230" y="112750"/>
                  </a:lnTo>
                  <a:lnTo>
                    <a:pt x="342582" y="114046"/>
                  </a:lnTo>
                  <a:lnTo>
                    <a:pt x="334797" y="134137"/>
                  </a:lnTo>
                  <a:lnTo>
                    <a:pt x="334149" y="136728"/>
                  </a:lnTo>
                  <a:lnTo>
                    <a:pt x="332193" y="138023"/>
                  </a:lnTo>
                  <a:lnTo>
                    <a:pt x="330898" y="138671"/>
                  </a:lnTo>
                  <a:lnTo>
                    <a:pt x="290639" y="144500"/>
                  </a:lnTo>
                  <a:lnTo>
                    <a:pt x="262712" y="215785"/>
                  </a:lnTo>
                  <a:lnTo>
                    <a:pt x="34124" y="128308"/>
                  </a:lnTo>
                  <a:lnTo>
                    <a:pt x="22301" y="121031"/>
                  </a:lnTo>
                  <a:lnTo>
                    <a:pt x="14554" y="109994"/>
                  </a:lnTo>
                  <a:lnTo>
                    <a:pt x="11557" y="96774"/>
                  </a:lnTo>
                  <a:lnTo>
                    <a:pt x="13982" y="82943"/>
                  </a:lnTo>
                  <a:lnTo>
                    <a:pt x="33464" y="31750"/>
                  </a:lnTo>
                  <a:lnTo>
                    <a:pt x="65697" y="8661"/>
                  </a:lnTo>
                  <a:lnTo>
                    <a:pt x="72669" y="9194"/>
                  </a:lnTo>
                  <a:lnTo>
                    <a:pt x="79578" y="11010"/>
                  </a:lnTo>
                  <a:lnTo>
                    <a:pt x="341287" y="110807"/>
                  </a:lnTo>
                  <a:lnTo>
                    <a:pt x="342582" y="111455"/>
                  </a:lnTo>
                  <a:lnTo>
                    <a:pt x="343230" y="112750"/>
                  </a:lnTo>
                  <a:lnTo>
                    <a:pt x="343230" y="99707"/>
                  </a:lnTo>
                  <a:lnTo>
                    <a:pt x="104508" y="8661"/>
                  </a:lnTo>
                  <a:lnTo>
                    <a:pt x="83477" y="647"/>
                  </a:lnTo>
                  <a:lnTo>
                    <a:pt x="80797" y="0"/>
                  </a:lnTo>
                  <a:lnTo>
                    <a:pt x="51650" y="0"/>
                  </a:lnTo>
                  <a:lnTo>
                    <a:pt x="22428" y="27216"/>
                  </a:lnTo>
                  <a:lnTo>
                    <a:pt x="2946" y="78409"/>
                  </a:lnTo>
                  <a:lnTo>
                    <a:pt x="0" y="97040"/>
                  </a:lnTo>
                  <a:lnTo>
                    <a:pt x="4165" y="114693"/>
                  </a:lnTo>
                  <a:lnTo>
                    <a:pt x="14541" y="129438"/>
                  </a:lnTo>
                  <a:lnTo>
                    <a:pt x="30226" y="139319"/>
                  </a:lnTo>
                  <a:lnTo>
                    <a:pt x="269201" y="230695"/>
                  </a:lnTo>
                  <a:lnTo>
                    <a:pt x="275082" y="215785"/>
                  </a:lnTo>
                  <a:lnTo>
                    <a:pt x="299072" y="154876"/>
                  </a:lnTo>
                  <a:lnTo>
                    <a:pt x="334149" y="149694"/>
                  </a:lnTo>
                  <a:lnTo>
                    <a:pt x="339344" y="147751"/>
                  </a:lnTo>
                  <a:lnTo>
                    <a:pt x="343230" y="143852"/>
                  </a:lnTo>
                  <a:lnTo>
                    <a:pt x="345833" y="138671"/>
                  </a:lnTo>
                  <a:lnTo>
                    <a:pt x="350329" y="126695"/>
                  </a:lnTo>
                  <a:lnTo>
                    <a:pt x="350329" y="102984"/>
                  </a:lnTo>
                  <a:close/>
                </a:path>
              </a:pathLst>
            </a:custGeom>
            <a:solidFill>
              <a:srgbClr val="5E5E5E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26512" y="3215104"/>
              <a:ext cx="246772" cy="18598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703063" y="3012947"/>
              <a:ext cx="570230" cy="570230"/>
            </a:xfrm>
            <a:custGeom>
              <a:avLst/>
              <a:gdLst/>
              <a:ahLst/>
              <a:cxnLst/>
              <a:rect l="l" t="t" r="r" b="b"/>
              <a:pathLst>
                <a:path w="570229" h="570229">
                  <a:moveTo>
                    <a:pt x="0" y="284988"/>
                  </a:moveTo>
                  <a:lnTo>
                    <a:pt x="3730" y="238762"/>
                  </a:lnTo>
                  <a:lnTo>
                    <a:pt x="14529" y="194911"/>
                  </a:lnTo>
                  <a:lnTo>
                    <a:pt x="31810" y="154021"/>
                  </a:lnTo>
                  <a:lnTo>
                    <a:pt x="54987" y="116679"/>
                  </a:lnTo>
                  <a:lnTo>
                    <a:pt x="83472" y="83472"/>
                  </a:lnTo>
                  <a:lnTo>
                    <a:pt x="116679" y="54987"/>
                  </a:lnTo>
                  <a:lnTo>
                    <a:pt x="154021" y="31810"/>
                  </a:lnTo>
                  <a:lnTo>
                    <a:pt x="194911" y="14529"/>
                  </a:lnTo>
                  <a:lnTo>
                    <a:pt x="238762" y="3730"/>
                  </a:lnTo>
                  <a:lnTo>
                    <a:pt x="284988" y="0"/>
                  </a:lnTo>
                  <a:lnTo>
                    <a:pt x="331213" y="3730"/>
                  </a:lnTo>
                  <a:lnTo>
                    <a:pt x="375064" y="14529"/>
                  </a:lnTo>
                  <a:lnTo>
                    <a:pt x="415954" y="31810"/>
                  </a:lnTo>
                  <a:lnTo>
                    <a:pt x="453296" y="54987"/>
                  </a:lnTo>
                  <a:lnTo>
                    <a:pt x="486503" y="83472"/>
                  </a:lnTo>
                  <a:lnTo>
                    <a:pt x="514988" y="116679"/>
                  </a:lnTo>
                  <a:lnTo>
                    <a:pt x="538165" y="154021"/>
                  </a:lnTo>
                  <a:lnTo>
                    <a:pt x="555446" y="194911"/>
                  </a:lnTo>
                  <a:lnTo>
                    <a:pt x="566245" y="238762"/>
                  </a:lnTo>
                  <a:lnTo>
                    <a:pt x="569976" y="284988"/>
                  </a:lnTo>
                  <a:lnTo>
                    <a:pt x="566245" y="331213"/>
                  </a:lnTo>
                  <a:lnTo>
                    <a:pt x="555446" y="375064"/>
                  </a:lnTo>
                  <a:lnTo>
                    <a:pt x="538165" y="415954"/>
                  </a:lnTo>
                  <a:lnTo>
                    <a:pt x="514988" y="453296"/>
                  </a:lnTo>
                  <a:lnTo>
                    <a:pt x="486503" y="486503"/>
                  </a:lnTo>
                  <a:lnTo>
                    <a:pt x="453296" y="514988"/>
                  </a:lnTo>
                  <a:lnTo>
                    <a:pt x="415954" y="538165"/>
                  </a:lnTo>
                  <a:lnTo>
                    <a:pt x="375064" y="555446"/>
                  </a:lnTo>
                  <a:lnTo>
                    <a:pt x="331213" y="566245"/>
                  </a:lnTo>
                  <a:lnTo>
                    <a:pt x="284988" y="569976"/>
                  </a:lnTo>
                  <a:lnTo>
                    <a:pt x="238762" y="566245"/>
                  </a:lnTo>
                  <a:lnTo>
                    <a:pt x="194911" y="555446"/>
                  </a:lnTo>
                  <a:lnTo>
                    <a:pt x="154021" y="538165"/>
                  </a:lnTo>
                  <a:lnTo>
                    <a:pt x="116679" y="514988"/>
                  </a:lnTo>
                  <a:lnTo>
                    <a:pt x="83472" y="486503"/>
                  </a:lnTo>
                  <a:lnTo>
                    <a:pt x="54987" y="453296"/>
                  </a:lnTo>
                  <a:lnTo>
                    <a:pt x="31810" y="415954"/>
                  </a:lnTo>
                  <a:lnTo>
                    <a:pt x="14529" y="375064"/>
                  </a:lnTo>
                  <a:lnTo>
                    <a:pt x="3730" y="331213"/>
                  </a:lnTo>
                  <a:lnTo>
                    <a:pt x="0" y="284988"/>
                  </a:lnTo>
                  <a:close/>
                </a:path>
              </a:pathLst>
            </a:custGeom>
            <a:ln w="12700">
              <a:solidFill>
                <a:srgbClr val="582C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043683" y="3579875"/>
              <a:ext cx="2962275" cy="1905"/>
            </a:xfrm>
            <a:custGeom>
              <a:avLst/>
              <a:gdLst/>
              <a:ahLst/>
              <a:cxnLst/>
              <a:rect l="l" t="t" r="r" b="b"/>
              <a:pathLst>
                <a:path w="2962275" h="1904">
                  <a:moveTo>
                    <a:pt x="0" y="0"/>
                  </a:moveTo>
                  <a:lnTo>
                    <a:pt x="2962186" y="1879"/>
                  </a:lnTo>
                </a:path>
              </a:pathLst>
            </a:custGeom>
            <a:ln w="12700">
              <a:solidFill>
                <a:srgbClr val="582C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2049779" y="3014471"/>
              <a:ext cx="2905760" cy="0"/>
            </a:xfrm>
            <a:custGeom>
              <a:avLst/>
              <a:gdLst/>
              <a:ahLst/>
              <a:cxnLst/>
              <a:rect l="l" t="t" r="r" b="b"/>
              <a:pathLst>
                <a:path w="2905760">
                  <a:moveTo>
                    <a:pt x="0" y="0"/>
                  </a:moveTo>
                  <a:lnTo>
                    <a:pt x="2905315" y="0"/>
                  </a:lnTo>
                </a:path>
              </a:pathLst>
            </a:custGeom>
            <a:ln w="12700">
              <a:solidFill>
                <a:srgbClr val="582C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273039" y="3297935"/>
              <a:ext cx="248285" cy="1905"/>
            </a:xfrm>
            <a:custGeom>
              <a:avLst/>
              <a:gdLst/>
              <a:ahLst/>
              <a:cxnLst/>
              <a:rect l="l" t="t" r="r" b="b"/>
              <a:pathLst>
                <a:path w="248285" h="1904">
                  <a:moveTo>
                    <a:pt x="0" y="0"/>
                  </a:moveTo>
                  <a:lnTo>
                    <a:pt x="248056" y="1384"/>
                  </a:lnTo>
                </a:path>
              </a:pathLst>
            </a:custGeom>
            <a:ln w="12699">
              <a:solidFill>
                <a:srgbClr val="582C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508180" y="3261145"/>
              <a:ext cx="76835" cy="76200"/>
            </a:xfrm>
            <a:custGeom>
              <a:avLst/>
              <a:gdLst/>
              <a:ahLst/>
              <a:cxnLst/>
              <a:rect l="l" t="t" r="r" b="b"/>
              <a:pathLst>
                <a:path w="76835" h="76200">
                  <a:moveTo>
                    <a:pt x="431" y="0"/>
                  </a:moveTo>
                  <a:lnTo>
                    <a:pt x="0" y="76200"/>
                  </a:lnTo>
                  <a:lnTo>
                    <a:pt x="76415" y="38531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582C82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5542787" y="3302507"/>
              <a:ext cx="396240" cy="0"/>
            </a:xfrm>
            <a:custGeom>
              <a:avLst/>
              <a:gdLst/>
              <a:ahLst/>
              <a:cxnLst/>
              <a:rect l="l" t="t" r="r" b="b"/>
              <a:pathLst>
                <a:path w="396239">
                  <a:moveTo>
                    <a:pt x="0" y="0"/>
                  </a:moveTo>
                  <a:lnTo>
                    <a:pt x="395668" y="0"/>
                  </a:lnTo>
                </a:path>
              </a:pathLst>
            </a:custGeom>
            <a:ln w="12700">
              <a:solidFill>
                <a:srgbClr val="582C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869184" y="3747516"/>
              <a:ext cx="242570" cy="394970"/>
            </a:xfrm>
            <a:custGeom>
              <a:avLst/>
              <a:gdLst/>
              <a:ahLst/>
              <a:cxnLst/>
              <a:rect l="l" t="t" r="r" b="b"/>
              <a:pathLst>
                <a:path w="242570" h="394970">
                  <a:moveTo>
                    <a:pt x="49375" y="85494"/>
                  </a:moveTo>
                  <a:lnTo>
                    <a:pt x="40513" y="85494"/>
                  </a:lnTo>
                  <a:lnTo>
                    <a:pt x="46843" y="63638"/>
                  </a:lnTo>
                  <a:lnTo>
                    <a:pt x="65833" y="12213"/>
                  </a:lnTo>
                  <a:lnTo>
                    <a:pt x="68573" y="5534"/>
                  </a:lnTo>
                  <a:lnTo>
                    <a:pt x="73509" y="241"/>
                  </a:lnTo>
                  <a:lnTo>
                    <a:pt x="73957" y="0"/>
                  </a:lnTo>
                  <a:lnTo>
                    <a:pt x="173182" y="0"/>
                  </a:lnTo>
                  <a:lnTo>
                    <a:pt x="173921" y="401"/>
                  </a:lnTo>
                  <a:lnTo>
                    <a:pt x="176968" y="3857"/>
                  </a:lnTo>
                  <a:lnTo>
                    <a:pt x="81026" y="3857"/>
                  </a:lnTo>
                  <a:lnTo>
                    <a:pt x="75961" y="8356"/>
                  </a:lnTo>
                  <a:lnTo>
                    <a:pt x="74695" y="14784"/>
                  </a:lnTo>
                  <a:lnTo>
                    <a:pt x="58870" y="56567"/>
                  </a:lnTo>
                  <a:lnTo>
                    <a:pt x="194550" y="56567"/>
                  </a:lnTo>
                  <a:lnTo>
                    <a:pt x="197241" y="65566"/>
                  </a:lnTo>
                  <a:lnTo>
                    <a:pt x="54439" y="65566"/>
                  </a:lnTo>
                  <a:lnTo>
                    <a:pt x="49375" y="85494"/>
                  </a:lnTo>
                  <a:close/>
                </a:path>
                <a:path w="242570" h="394970">
                  <a:moveTo>
                    <a:pt x="194550" y="56567"/>
                  </a:moveTo>
                  <a:lnTo>
                    <a:pt x="185473" y="56567"/>
                  </a:lnTo>
                  <a:lnTo>
                    <a:pt x="172813" y="15427"/>
                  </a:lnTo>
                  <a:lnTo>
                    <a:pt x="171547" y="8356"/>
                  </a:lnTo>
                  <a:lnTo>
                    <a:pt x="166483" y="3857"/>
                  </a:lnTo>
                  <a:lnTo>
                    <a:pt x="176968" y="3857"/>
                  </a:lnTo>
                  <a:lnTo>
                    <a:pt x="178925" y="6076"/>
                  </a:lnTo>
                  <a:lnTo>
                    <a:pt x="181675" y="13499"/>
                  </a:lnTo>
                  <a:lnTo>
                    <a:pt x="194550" y="56567"/>
                  </a:lnTo>
                  <a:close/>
                </a:path>
                <a:path w="242570" h="394970">
                  <a:moveTo>
                    <a:pt x="203198" y="85494"/>
                  </a:moveTo>
                  <a:lnTo>
                    <a:pt x="193702" y="85494"/>
                  </a:lnTo>
                  <a:lnTo>
                    <a:pt x="188005" y="65566"/>
                  </a:lnTo>
                  <a:lnTo>
                    <a:pt x="197241" y="65566"/>
                  </a:lnTo>
                  <a:lnTo>
                    <a:pt x="203198" y="85494"/>
                  </a:lnTo>
                  <a:close/>
                </a:path>
                <a:path w="242570" h="394970">
                  <a:moveTo>
                    <a:pt x="237381" y="304049"/>
                  </a:moveTo>
                  <a:lnTo>
                    <a:pt x="6330" y="304049"/>
                  </a:lnTo>
                  <a:lnTo>
                    <a:pt x="0" y="297621"/>
                  </a:lnTo>
                  <a:lnTo>
                    <a:pt x="0" y="91922"/>
                  </a:lnTo>
                  <a:lnTo>
                    <a:pt x="6330" y="85494"/>
                  </a:lnTo>
                  <a:lnTo>
                    <a:pt x="237381" y="85494"/>
                  </a:lnTo>
                  <a:lnTo>
                    <a:pt x="242311" y="90500"/>
                  </a:lnTo>
                  <a:lnTo>
                    <a:pt x="242311" y="94493"/>
                  </a:lnTo>
                  <a:lnTo>
                    <a:pt x="11394" y="94493"/>
                  </a:lnTo>
                  <a:lnTo>
                    <a:pt x="8229" y="97064"/>
                  </a:lnTo>
                  <a:lnTo>
                    <a:pt x="8229" y="292479"/>
                  </a:lnTo>
                  <a:lnTo>
                    <a:pt x="11394" y="295050"/>
                  </a:lnTo>
                  <a:lnTo>
                    <a:pt x="242311" y="295050"/>
                  </a:lnTo>
                  <a:lnTo>
                    <a:pt x="242311" y="299043"/>
                  </a:lnTo>
                  <a:lnTo>
                    <a:pt x="237381" y="304049"/>
                  </a:lnTo>
                  <a:close/>
                </a:path>
                <a:path w="242570" h="394970">
                  <a:moveTo>
                    <a:pt x="242311" y="295050"/>
                  </a:moveTo>
                  <a:lnTo>
                    <a:pt x="232316" y="295050"/>
                  </a:lnTo>
                  <a:lnTo>
                    <a:pt x="234849" y="292479"/>
                  </a:lnTo>
                  <a:lnTo>
                    <a:pt x="234849" y="97064"/>
                  </a:lnTo>
                  <a:lnTo>
                    <a:pt x="232316" y="94493"/>
                  </a:lnTo>
                  <a:lnTo>
                    <a:pt x="242311" y="94493"/>
                  </a:lnTo>
                  <a:lnTo>
                    <a:pt x="242311" y="295050"/>
                  </a:lnTo>
                  <a:close/>
                </a:path>
                <a:path w="242570" h="394970">
                  <a:moveTo>
                    <a:pt x="156355" y="394685"/>
                  </a:moveTo>
                  <a:lnTo>
                    <a:pt x="84191" y="394685"/>
                  </a:lnTo>
                  <a:lnTo>
                    <a:pt x="76189" y="393209"/>
                  </a:lnTo>
                  <a:lnTo>
                    <a:pt x="46843" y="325262"/>
                  </a:lnTo>
                  <a:lnTo>
                    <a:pt x="40513" y="304049"/>
                  </a:lnTo>
                  <a:lnTo>
                    <a:pt x="49375" y="304049"/>
                  </a:lnTo>
                  <a:lnTo>
                    <a:pt x="55072" y="324619"/>
                  </a:lnTo>
                  <a:lnTo>
                    <a:pt x="197059" y="324619"/>
                  </a:lnTo>
                  <a:lnTo>
                    <a:pt x="196868" y="325262"/>
                  </a:lnTo>
                  <a:lnTo>
                    <a:pt x="194169" y="332333"/>
                  </a:lnTo>
                  <a:lnTo>
                    <a:pt x="58237" y="332333"/>
                  </a:lnTo>
                  <a:lnTo>
                    <a:pt x="70897" y="373473"/>
                  </a:lnTo>
                  <a:lnTo>
                    <a:pt x="72163" y="380544"/>
                  </a:lnTo>
                  <a:lnTo>
                    <a:pt x="77227" y="385686"/>
                  </a:lnTo>
                  <a:lnTo>
                    <a:pt x="173332" y="385686"/>
                  </a:lnTo>
                  <a:lnTo>
                    <a:pt x="170123" y="389543"/>
                  </a:lnTo>
                  <a:lnTo>
                    <a:pt x="163713" y="393319"/>
                  </a:lnTo>
                  <a:lnTo>
                    <a:pt x="156355" y="394685"/>
                  </a:lnTo>
                  <a:close/>
                </a:path>
                <a:path w="242570" h="394970">
                  <a:moveTo>
                    <a:pt x="197251" y="323976"/>
                  </a:moveTo>
                  <a:lnTo>
                    <a:pt x="188005" y="323976"/>
                  </a:lnTo>
                  <a:lnTo>
                    <a:pt x="189271" y="322048"/>
                  </a:lnTo>
                  <a:lnTo>
                    <a:pt x="194335" y="304049"/>
                  </a:lnTo>
                  <a:lnTo>
                    <a:pt x="203198" y="304049"/>
                  </a:lnTo>
                  <a:lnTo>
                    <a:pt x="197251" y="323976"/>
                  </a:lnTo>
                  <a:close/>
                </a:path>
                <a:path w="242570" h="394970">
                  <a:moveTo>
                    <a:pt x="197059" y="324619"/>
                  </a:moveTo>
                  <a:lnTo>
                    <a:pt x="55072" y="324619"/>
                  </a:lnTo>
                  <a:lnTo>
                    <a:pt x="56338" y="323976"/>
                  </a:lnTo>
                  <a:lnTo>
                    <a:pt x="187372" y="323333"/>
                  </a:lnTo>
                  <a:lnTo>
                    <a:pt x="188005" y="323976"/>
                  </a:lnTo>
                  <a:lnTo>
                    <a:pt x="197251" y="323976"/>
                  </a:lnTo>
                  <a:lnTo>
                    <a:pt x="197059" y="324619"/>
                  </a:lnTo>
                  <a:close/>
                </a:path>
                <a:path w="242570" h="394970">
                  <a:moveTo>
                    <a:pt x="173332" y="385686"/>
                  </a:moveTo>
                  <a:lnTo>
                    <a:pt x="162685" y="385686"/>
                  </a:lnTo>
                  <a:lnTo>
                    <a:pt x="167749" y="380544"/>
                  </a:lnTo>
                  <a:lnTo>
                    <a:pt x="169015" y="374758"/>
                  </a:lnTo>
                  <a:lnTo>
                    <a:pt x="184840" y="332333"/>
                  </a:lnTo>
                  <a:lnTo>
                    <a:pt x="194169" y="332333"/>
                  </a:lnTo>
                  <a:lnTo>
                    <a:pt x="177244" y="376687"/>
                  </a:lnTo>
                  <a:lnTo>
                    <a:pt x="174870" y="383838"/>
                  </a:lnTo>
                  <a:lnTo>
                    <a:pt x="173332" y="385686"/>
                  </a:lnTo>
                  <a:close/>
                </a:path>
              </a:pathLst>
            </a:custGeom>
            <a:solidFill>
              <a:srgbClr val="5E5E5E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04634" y="3872221"/>
              <a:ext cx="162447" cy="14720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703063" y="3660647"/>
              <a:ext cx="570230" cy="570230"/>
            </a:xfrm>
            <a:custGeom>
              <a:avLst/>
              <a:gdLst/>
              <a:ahLst/>
              <a:cxnLst/>
              <a:rect l="l" t="t" r="r" b="b"/>
              <a:pathLst>
                <a:path w="570229" h="570229">
                  <a:moveTo>
                    <a:pt x="0" y="284988"/>
                  </a:moveTo>
                  <a:lnTo>
                    <a:pt x="3730" y="238762"/>
                  </a:lnTo>
                  <a:lnTo>
                    <a:pt x="14529" y="194911"/>
                  </a:lnTo>
                  <a:lnTo>
                    <a:pt x="31810" y="154021"/>
                  </a:lnTo>
                  <a:lnTo>
                    <a:pt x="54987" y="116679"/>
                  </a:lnTo>
                  <a:lnTo>
                    <a:pt x="83472" y="83472"/>
                  </a:lnTo>
                  <a:lnTo>
                    <a:pt x="116679" y="54987"/>
                  </a:lnTo>
                  <a:lnTo>
                    <a:pt x="154021" y="31810"/>
                  </a:lnTo>
                  <a:lnTo>
                    <a:pt x="194911" y="14529"/>
                  </a:lnTo>
                  <a:lnTo>
                    <a:pt x="238762" y="3730"/>
                  </a:lnTo>
                  <a:lnTo>
                    <a:pt x="284988" y="0"/>
                  </a:lnTo>
                  <a:lnTo>
                    <a:pt x="331213" y="3730"/>
                  </a:lnTo>
                  <a:lnTo>
                    <a:pt x="375064" y="14529"/>
                  </a:lnTo>
                  <a:lnTo>
                    <a:pt x="415954" y="31810"/>
                  </a:lnTo>
                  <a:lnTo>
                    <a:pt x="453296" y="54987"/>
                  </a:lnTo>
                  <a:lnTo>
                    <a:pt x="486503" y="83472"/>
                  </a:lnTo>
                  <a:lnTo>
                    <a:pt x="514988" y="116679"/>
                  </a:lnTo>
                  <a:lnTo>
                    <a:pt x="538165" y="154021"/>
                  </a:lnTo>
                  <a:lnTo>
                    <a:pt x="555446" y="194911"/>
                  </a:lnTo>
                  <a:lnTo>
                    <a:pt x="566245" y="238762"/>
                  </a:lnTo>
                  <a:lnTo>
                    <a:pt x="569976" y="284988"/>
                  </a:lnTo>
                  <a:lnTo>
                    <a:pt x="566245" y="331213"/>
                  </a:lnTo>
                  <a:lnTo>
                    <a:pt x="555446" y="375064"/>
                  </a:lnTo>
                  <a:lnTo>
                    <a:pt x="538165" y="415954"/>
                  </a:lnTo>
                  <a:lnTo>
                    <a:pt x="514988" y="453296"/>
                  </a:lnTo>
                  <a:lnTo>
                    <a:pt x="486503" y="486503"/>
                  </a:lnTo>
                  <a:lnTo>
                    <a:pt x="453296" y="514988"/>
                  </a:lnTo>
                  <a:lnTo>
                    <a:pt x="415954" y="538165"/>
                  </a:lnTo>
                  <a:lnTo>
                    <a:pt x="375064" y="555446"/>
                  </a:lnTo>
                  <a:lnTo>
                    <a:pt x="331213" y="566245"/>
                  </a:lnTo>
                  <a:lnTo>
                    <a:pt x="284988" y="569976"/>
                  </a:lnTo>
                  <a:lnTo>
                    <a:pt x="238762" y="566245"/>
                  </a:lnTo>
                  <a:lnTo>
                    <a:pt x="194911" y="555446"/>
                  </a:lnTo>
                  <a:lnTo>
                    <a:pt x="154021" y="538165"/>
                  </a:lnTo>
                  <a:lnTo>
                    <a:pt x="116679" y="514988"/>
                  </a:lnTo>
                  <a:lnTo>
                    <a:pt x="83472" y="486503"/>
                  </a:lnTo>
                  <a:lnTo>
                    <a:pt x="54987" y="453296"/>
                  </a:lnTo>
                  <a:lnTo>
                    <a:pt x="31810" y="415954"/>
                  </a:lnTo>
                  <a:lnTo>
                    <a:pt x="14529" y="375064"/>
                  </a:lnTo>
                  <a:lnTo>
                    <a:pt x="3730" y="331213"/>
                  </a:lnTo>
                  <a:lnTo>
                    <a:pt x="0" y="284988"/>
                  </a:lnTo>
                  <a:close/>
                </a:path>
              </a:pathLst>
            </a:custGeom>
            <a:ln w="12700">
              <a:solidFill>
                <a:srgbClr val="582C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043683" y="4230627"/>
              <a:ext cx="2945765" cy="5080"/>
            </a:xfrm>
            <a:custGeom>
              <a:avLst/>
              <a:gdLst/>
              <a:ahLst/>
              <a:cxnLst/>
              <a:rect l="l" t="t" r="r" b="b"/>
              <a:pathLst>
                <a:path w="2945765" h="5079">
                  <a:moveTo>
                    <a:pt x="0" y="4673"/>
                  </a:moveTo>
                  <a:lnTo>
                    <a:pt x="2945345" y="0"/>
                  </a:lnTo>
                </a:path>
              </a:pathLst>
            </a:custGeom>
            <a:ln w="12700">
              <a:solidFill>
                <a:srgbClr val="582C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043683" y="3660647"/>
              <a:ext cx="2950845" cy="1270"/>
            </a:xfrm>
            <a:custGeom>
              <a:avLst/>
              <a:gdLst/>
              <a:ahLst/>
              <a:cxnLst/>
              <a:rect l="l" t="t" r="r" b="b"/>
              <a:pathLst>
                <a:path w="2950845" h="1270">
                  <a:moveTo>
                    <a:pt x="0" y="0"/>
                  </a:moveTo>
                  <a:lnTo>
                    <a:pt x="2950273" y="838"/>
                  </a:lnTo>
                </a:path>
              </a:pathLst>
            </a:custGeom>
            <a:ln w="12700">
              <a:solidFill>
                <a:srgbClr val="582C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5274563" y="3948683"/>
              <a:ext cx="258445" cy="1905"/>
            </a:xfrm>
            <a:custGeom>
              <a:avLst/>
              <a:gdLst/>
              <a:ahLst/>
              <a:cxnLst/>
              <a:rect l="l" t="t" r="r" b="b"/>
              <a:pathLst>
                <a:path w="258445" h="1904">
                  <a:moveTo>
                    <a:pt x="0" y="0"/>
                  </a:moveTo>
                  <a:lnTo>
                    <a:pt x="257911" y="1866"/>
                  </a:lnTo>
                </a:path>
              </a:pathLst>
            </a:custGeom>
            <a:ln w="12700">
              <a:solidFill>
                <a:srgbClr val="582C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5519491" y="3912351"/>
              <a:ext cx="76835" cy="76200"/>
            </a:xfrm>
            <a:custGeom>
              <a:avLst/>
              <a:gdLst/>
              <a:ahLst/>
              <a:cxnLst/>
              <a:rect l="l" t="t" r="r" b="b"/>
              <a:pathLst>
                <a:path w="76835" h="76200">
                  <a:moveTo>
                    <a:pt x="558" y="0"/>
                  </a:moveTo>
                  <a:lnTo>
                    <a:pt x="0" y="76199"/>
                  </a:lnTo>
                  <a:lnTo>
                    <a:pt x="76479" y="38658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582C82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5426963" y="3950207"/>
              <a:ext cx="513080" cy="0"/>
            </a:xfrm>
            <a:custGeom>
              <a:avLst/>
              <a:gdLst/>
              <a:ahLst/>
              <a:cxnLst/>
              <a:rect l="l" t="t" r="r" b="b"/>
              <a:pathLst>
                <a:path w="513079">
                  <a:moveTo>
                    <a:pt x="0" y="0"/>
                  </a:moveTo>
                  <a:lnTo>
                    <a:pt x="512533" y="0"/>
                  </a:lnTo>
                </a:path>
              </a:pathLst>
            </a:custGeom>
            <a:ln w="12700">
              <a:solidFill>
                <a:srgbClr val="582C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44438" y="4408337"/>
              <a:ext cx="190051" cy="20112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914082" y="4489652"/>
              <a:ext cx="262255" cy="283845"/>
            </a:xfrm>
            <a:custGeom>
              <a:avLst/>
              <a:gdLst/>
              <a:ahLst/>
              <a:cxnLst/>
              <a:rect l="l" t="t" r="r" b="b"/>
              <a:pathLst>
                <a:path w="262254" h="283845">
                  <a:moveTo>
                    <a:pt x="119361" y="283316"/>
                  </a:moveTo>
                  <a:lnTo>
                    <a:pt x="105642" y="259122"/>
                  </a:lnTo>
                  <a:lnTo>
                    <a:pt x="6173" y="192759"/>
                  </a:lnTo>
                  <a:lnTo>
                    <a:pt x="4544" y="190555"/>
                  </a:lnTo>
                  <a:lnTo>
                    <a:pt x="1886" y="185500"/>
                  </a:lnTo>
                  <a:lnTo>
                    <a:pt x="0" y="178371"/>
                  </a:lnTo>
                  <a:lnTo>
                    <a:pt x="685" y="169946"/>
                  </a:lnTo>
                  <a:lnTo>
                    <a:pt x="4566" y="162893"/>
                  </a:lnTo>
                  <a:lnTo>
                    <a:pt x="10632" y="157590"/>
                  </a:lnTo>
                  <a:lnTo>
                    <a:pt x="18242" y="154490"/>
                  </a:lnTo>
                  <a:lnTo>
                    <a:pt x="26753" y="154047"/>
                  </a:lnTo>
                  <a:lnTo>
                    <a:pt x="33967" y="158195"/>
                  </a:lnTo>
                  <a:lnTo>
                    <a:pt x="41245" y="162342"/>
                  </a:lnTo>
                  <a:lnTo>
                    <a:pt x="48651" y="166490"/>
                  </a:lnTo>
                  <a:lnTo>
                    <a:pt x="56251" y="170638"/>
                  </a:lnTo>
                  <a:lnTo>
                    <a:pt x="22637" y="79389"/>
                  </a:lnTo>
                  <a:lnTo>
                    <a:pt x="3429" y="27543"/>
                  </a:lnTo>
                  <a:lnTo>
                    <a:pt x="3129" y="19463"/>
                  </a:lnTo>
                  <a:lnTo>
                    <a:pt x="5144" y="12162"/>
                  </a:lnTo>
                  <a:lnTo>
                    <a:pt x="9217" y="6156"/>
                  </a:lnTo>
                  <a:lnTo>
                    <a:pt x="15091" y="1965"/>
                  </a:lnTo>
                  <a:lnTo>
                    <a:pt x="23280" y="0"/>
                  </a:lnTo>
                  <a:lnTo>
                    <a:pt x="31726" y="1274"/>
                  </a:lnTo>
                  <a:lnTo>
                    <a:pt x="56594" y="48713"/>
                  </a:lnTo>
                  <a:lnTo>
                    <a:pt x="67912" y="84919"/>
                  </a:lnTo>
                  <a:lnTo>
                    <a:pt x="68845" y="75954"/>
                  </a:lnTo>
                  <a:lnTo>
                    <a:pt x="72285" y="68155"/>
                  </a:lnTo>
                  <a:lnTo>
                    <a:pt x="77655" y="62172"/>
                  </a:lnTo>
                  <a:lnTo>
                    <a:pt x="84376" y="58650"/>
                  </a:lnTo>
                  <a:lnTo>
                    <a:pt x="94323" y="57916"/>
                  </a:lnTo>
                  <a:lnTo>
                    <a:pt x="103755" y="61588"/>
                  </a:lnTo>
                  <a:lnTo>
                    <a:pt x="111387" y="69149"/>
                  </a:lnTo>
                  <a:lnTo>
                    <a:pt x="115931" y="80080"/>
                  </a:lnTo>
                  <a:lnTo>
                    <a:pt x="116446" y="77218"/>
                  </a:lnTo>
                  <a:lnTo>
                    <a:pt x="118504" y="71180"/>
                  </a:lnTo>
                  <a:lnTo>
                    <a:pt x="122877" y="64235"/>
                  </a:lnTo>
                  <a:lnTo>
                    <a:pt x="130337" y="58650"/>
                  </a:lnTo>
                  <a:lnTo>
                    <a:pt x="139352" y="56393"/>
                  </a:lnTo>
                  <a:lnTo>
                    <a:pt x="148430" y="57700"/>
                  </a:lnTo>
                  <a:lnTo>
                    <a:pt x="156866" y="62247"/>
                  </a:lnTo>
                  <a:lnTo>
                    <a:pt x="163951" y="69711"/>
                  </a:lnTo>
                  <a:lnTo>
                    <a:pt x="165323" y="60724"/>
                  </a:lnTo>
                  <a:lnTo>
                    <a:pt x="172182" y="53811"/>
                  </a:lnTo>
                  <a:lnTo>
                    <a:pt x="181100" y="51737"/>
                  </a:lnTo>
                  <a:lnTo>
                    <a:pt x="187735" y="51197"/>
                  </a:lnTo>
                  <a:lnTo>
                    <a:pt x="194048" y="52602"/>
                  </a:lnTo>
                  <a:lnTo>
                    <a:pt x="219773" y="106781"/>
                  </a:lnTo>
                  <a:lnTo>
                    <a:pt x="230491" y="163725"/>
                  </a:lnTo>
                  <a:lnTo>
                    <a:pt x="233771" y="209025"/>
                  </a:lnTo>
                  <a:lnTo>
                    <a:pt x="233921" y="222484"/>
                  </a:lnTo>
                  <a:lnTo>
                    <a:pt x="240728" y="237627"/>
                  </a:lnTo>
                  <a:lnTo>
                    <a:pt x="247727" y="252900"/>
                  </a:lnTo>
                  <a:lnTo>
                    <a:pt x="254855" y="268173"/>
                  </a:lnTo>
                  <a:lnTo>
                    <a:pt x="262047" y="283316"/>
                  </a:lnTo>
                </a:path>
              </a:pathLst>
            </a:custGeom>
            <a:ln w="8949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4703063" y="4315967"/>
              <a:ext cx="570230" cy="570230"/>
            </a:xfrm>
            <a:custGeom>
              <a:avLst/>
              <a:gdLst/>
              <a:ahLst/>
              <a:cxnLst/>
              <a:rect l="l" t="t" r="r" b="b"/>
              <a:pathLst>
                <a:path w="570229" h="570229">
                  <a:moveTo>
                    <a:pt x="0" y="284987"/>
                  </a:moveTo>
                  <a:lnTo>
                    <a:pt x="3730" y="238762"/>
                  </a:lnTo>
                  <a:lnTo>
                    <a:pt x="14529" y="194911"/>
                  </a:lnTo>
                  <a:lnTo>
                    <a:pt x="31810" y="154021"/>
                  </a:lnTo>
                  <a:lnTo>
                    <a:pt x="54987" y="116679"/>
                  </a:lnTo>
                  <a:lnTo>
                    <a:pt x="83472" y="83472"/>
                  </a:lnTo>
                  <a:lnTo>
                    <a:pt x="116679" y="54987"/>
                  </a:lnTo>
                  <a:lnTo>
                    <a:pt x="154021" y="31810"/>
                  </a:lnTo>
                  <a:lnTo>
                    <a:pt x="194911" y="14529"/>
                  </a:lnTo>
                  <a:lnTo>
                    <a:pt x="238762" y="3730"/>
                  </a:lnTo>
                  <a:lnTo>
                    <a:pt x="284988" y="0"/>
                  </a:lnTo>
                  <a:lnTo>
                    <a:pt x="331213" y="3730"/>
                  </a:lnTo>
                  <a:lnTo>
                    <a:pt x="375064" y="14529"/>
                  </a:lnTo>
                  <a:lnTo>
                    <a:pt x="415954" y="31810"/>
                  </a:lnTo>
                  <a:lnTo>
                    <a:pt x="453296" y="54987"/>
                  </a:lnTo>
                  <a:lnTo>
                    <a:pt x="486503" y="83472"/>
                  </a:lnTo>
                  <a:lnTo>
                    <a:pt x="514988" y="116679"/>
                  </a:lnTo>
                  <a:lnTo>
                    <a:pt x="538165" y="154021"/>
                  </a:lnTo>
                  <a:lnTo>
                    <a:pt x="555446" y="194911"/>
                  </a:lnTo>
                  <a:lnTo>
                    <a:pt x="566245" y="238762"/>
                  </a:lnTo>
                  <a:lnTo>
                    <a:pt x="569976" y="284987"/>
                  </a:lnTo>
                  <a:lnTo>
                    <a:pt x="566245" y="331213"/>
                  </a:lnTo>
                  <a:lnTo>
                    <a:pt x="555446" y="375064"/>
                  </a:lnTo>
                  <a:lnTo>
                    <a:pt x="538165" y="415954"/>
                  </a:lnTo>
                  <a:lnTo>
                    <a:pt x="514988" y="453296"/>
                  </a:lnTo>
                  <a:lnTo>
                    <a:pt x="486503" y="486503"/>
                  </a:lnTo>
                  <a:lnTo>
                    <a:pt x="453296" y="514988"/>
                  </a:lnTo>
                  <a:lnTo>
                    <a:pt x="415954" y="538165"/>
                  </a:lnTo>
                  <a:lnTo>
                    <a:pt x="375064" y="555446"/>
                  </a:lnTo>
                  <a:lnTo>
                    <a:pt x="331213" y="566245"/>
                  </a:lnTo>
                  <a:lnTo>
                    <a:pt x="284988" y="569975"/>
                  </a:lnTo>
                  <a:lnTo>
                    <a:pt x="238762" y="566245"/>
                  </a:lnTo>
                  <a:lnTo>
                    <a:pt x="194911" y="555446"/>
                  </a:lnTo>
                  <a:lnTo>
                    <a:pt x="154021" y="538165"/>
                  </a:lnTo>
                  <a:lnTo>
                    <a:pt x="116679" y="514988"/>
                  </a:lnTo>
                  <a:lnTo>
                    <a:pt x="83472" y="486503"/>
                  </a:lnTo>
                  <a:lnTo>
                    <a:pt x="54987" y="453296"/>
                  </a:lnTo>
                  <a:lnTo>
                    <a:pt x="31810" y="415954"/>
                  </a:lnTo>
                  <a:lnTo>
                    <a:pt x="14529" y="375064"/>
                  </a:lnTo>
                  <a:lnTo>
                    <a:pt x="3730" y="331213"/>
                  </a:lnTo>
                  <a:lnTo>
                    <a:pt x="0" y="284987"/>
                  </a:lnTo>
                  <a:close/>
                </a:path>
              </a:pathLst>
            </a:custGeom>
            <a:ln w="12700">
              <a:solidFill>
                <a:srgbClr val="582C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2043683" y="4885938"/>
              <a:ext cx="2945765" cy="5715"/>
            </a:xfrm>
            <a:custGeom>
              <a:avLst/>
              <a:gdLst/>
              <a:ahLst/>
              <a:cxnLst/>
              <a:rect l="l" t="t" r="r" b="b"/>
              <a:pathLst>
                <a:path w="2945765" h="5714">
                  <a:moveTo>
                    <a:pt x="0" y="5270"/>
                  </a:moveTo>
                  <a:lnTo>
                    <a:pt x="2945345" y="0"/>
                  </a:lnTo>
                </a:path>
              </a:pathLst>
            </a:custGeom>
            <a:ln w="12700">
              <a:solidFill>
                <a:srgbClr val="582C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2043683" y="4315970"/>
              <a:ext cx="2945765" cy="2540"/>
            </a:xfrm>
            <a:custGeom>
              <a:avLst/>
              <a:gdLst/>
              <a:ahLst/>
              <a:cxnLst/>
              <a:rect l="l" t="t" r="r" b="b"/>
              <a:pathLst>
                <a:path w="2945765" h="2539">
                  <a:moveTo>
                    <a:pt x="0" y="2349"/>
                  </a:moveTo>
                  <a:lnTo>
                    <a:pt x="2945345" y="0"/>
                  </a:lnTo>
                </a:path>
              </a:pathLst>
            </a:custGeom>
            <a:ln w="12699">
              <a:solidFill>
                <a:srgbClr val="582C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5279135" y="4610169"/>
              <a:ext cx="241935" cy="635"/>
            </a:xfrm>
            <a:custGeom>
              <a:avLst/>
              <a:gdLst/>
              <a:ahLst/>
              <a:cxnLst/>
              <a:rect l="l" t="t" r="r" b="b"/>
              <a:pathLst>
                <a:path w="241935" h="635">
                  <a:moveTo>
                    <a:pt x="0" y="292"/>
                  </a:moveTo>
                  <a:lnTo>
                    <a:pt x="241846" y="0"/>
                  </a:lnTo>
                </a:path>
              </a:pathLst>
            </a:custGeom>
            <a:ln w="12700">
              <a:solidFill>
                <a:srgbClr val="582C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5508245" y="4572093"/>
              <a:ext cx="76835" cy="76200"/>
            </a:xfrm>
            <a:custGeom>
              <a:avLst/>
              <a:gdLst/>
              <a:ahLst/>
              <a:cxnLst/>
              <a:rect l="l" t="t" r="r" b="b"/>
              <a:pathLst>
                <a:path w="76835" h="76200">
                  <a:moveTo>
                    <a:pt x="0" y="0"/>
                  </a:moveTo>
                  <a:lnTo>
                    <a:pt x="88" y="76200"/>
                  </a:lnTo>
                  <a:lnTo>
                    <a:pt x="76238" y="38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2C82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5542787" y="4611623"/>
              <a:ext cx="396240" cy="0"/>
            </a:xfrm>
            <a:custGeom>
              <a:avLst/>
              <a:gdLst/>
              <a:ahLst/>
              <a:cxnLst/>
              <a:rect l="l" t="t" r="r" b="b"/>
              <a:pathLst>
                <a:path w="396239">
                  <a:moveTo>
                    <a:pt x="0" y="0"/>
                  </a:moveTo>
                  <a:lnTo>
                    <a:pt x="395668" y="0"/>
                  </a:lnTo>
                </a:path>
              </a:pathLst>
            </a:custGeom>
            <a:ln w="12700">
              <a:solidFill>
                <a:srgbClr val="582C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5274563" y="5256345"/>
              <a:ext cx="247015" cy="635"/>
            </a:xfrm>
            <a:custGeom>
              <a:avLst/>
              <a:gdLst/>
              <a:ahLst/>
              <a:cxnLst/>
              <a:rect l="l" t="t" r="r" b="b"/>
              <a:pathLst>
                <a:path w="247014" h="635">
                  <a:moveTo>
                    <a:pt x="0" y="292"/>
                  </a:moveTo>
                  <a:lnTo>
                    <a:pt x="246608" y="0"/>
                  </a:lnTo>
                </a:path>
              </a:pathLst>
            </a:custGeom>
            <a:ln w="12700">
              <a:solidFill>
                <a:srgbClr val="582C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5508434" y="5218268"/>
              <a:ext cx="76835" cy="76200"/>
            </a:xfrm>
            <a:custGeom>
              <a:avLst/>
              <a:gdLst/>
              <a:ahLst/>
              <a:cxnLst/>
              <a:rect l="l" t="t" r="r" b="b"/>
              <a:pathLst>
                <a:path w="76835" h="76200">
                  <a:moveTo>
                    <a:pt x="0" y="0"/>
                  </a:moveTo>
                  <a:lnTo>
                    <a:pt x="88" y="76200"/>
                  </a:lnTo>
                  <a:lnTo>
                    <a:pt x="76238" y="38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2C82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5548883" y="5259323"/>
              <a:ext cx="396240" cy="0"/>
            </a:xfrm>
            <a:custGeom>
              <a:avLst/>
              <a:gdLst/>
              <a:ahLst/>
              <a:cxnLst/>
              <a:rect l="l" t="t" r="r" b="b"/>
              <a:pathLst>
                <a:path w="396239">
                  <a:moveTo>
                    <a:pt x="0" y="0"/>
                  </a:moveTo>
                  <a:lnTo>
                    <a:pt x="395668" y="0"/>
                  </a:lnTo>
                </a:path>
              </a:pathLst>
            </a:custGeom>
            <a:ln w="12700">
              <a:solidFill>
                <a:srgbClr val="582C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5943599" y="3621023"/>
              <a:ext cx="695960" cy="0"/>
            </a:xfrm>
            <a:custGeom>
              <a:avLst/>
              <a:gdLst/>
              <a:ahLst/>
              <a:cxnLst/>
              <a:rect l="l" t="t" r="r" b="b"/>
              <a:pathLst>
                <a:path w="695959">
                  <a:moveTo>
                    <a:pt x="0" y="0"/>
                  </a:moveTo>
                  <a:lnTo>
                    <a:pt x="695947" y="0"/>
                  </a:lnTo>
                </a:path>
              </a:pathLst>
            </a:custGeom>
            <a:ln w="12700">
              <a:solidFill>
                <a:srgbClr val="582C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6626848" y="358292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2C82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8648700" y="3621023"/>
              <a:ext cx="420370" cy="0"/>
            </a:xfrm>
            <a:custGeom>
              <a:avLst/>
              <a:gdLst/>
              <a:ahLst/>
              <a:cxnLst/>
              <a:rect l="l" t="t" r="r" b="b"/>
              <a:pathLst>
                <a:path w="420370">
                  <a:moveTo>
                    <a:pt x="0" y="0"/>
                  </a:moveTo>
                  <a:lnTo>
                    <a:pt x="420281" y="0"/>
                  </a:lnTo>
                </a:path>
              </a:pathLst>
            </a:custGeom>
            <a:ln w="12700">
              <a:solidFill>
                <a:srgbClr val="582C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9056284" y="358292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2C82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4858560" y="2542523"/>
              <a:ext cx="254635" cy="83185"/>
            </a:xfrm>
            <a:custGeom>
              <a:avLst/>
              <a:gdLst/>
              <a:ahLst/>
              <a:cxnLst/>
              <a:rect l="l" t="t" r="r" b="b"/>
              <a:pathLst>
                <a:path w="254635" h="83185">
                  <a:moveTo>
                    <a:pt x="234003" y="82650"/>
                  </a:moveTo>
                  <a:lnTo>
                    <a:pt x="20526" y="82650"/>
                  </a:lnTo>
                  <a:lnTo>
                    <a:pt x="12556" y="81138"/>
                  </a:lnTo>
                  <a:lnTo>
                    <a:pt x="6029" y="76981"/>
                  </a:lnTo>
                  <a:lnTo>
                    <a:pt x="1619" y="70744"/>
                  </a:lnTo>
                  <a:lnTo>
                    <a:pt x="0" y="62995"/>
                  </a:lnTo>
                  <a:lnTo>
                    <a:pt x="0" y="19654"/>
                  </a:lnTo>
                  <a:lnTo>
                    <a:pt x="1619" y="11906"/>
                  </a:lnTo>
                  <a:lnTo>
                    <a:pt x="6029" y="5669"/>
                  </a:lnTo>
                  <a:lnTo>
                    <a:pt x="12556" y="1511"/>
                  </a:lnTo>
                  <a:lnTo>
                    <a:pt x="20526" y="0"/>
                  </a:lnTo>
                  <a:lnTo>
                    <a:pt x="234003" y="0"/>
                  </a:lnTo>
                  <a:lnTo>
                    <a:pt x="241893" y="1511"/>
                  </a:lnTo>
                  <a:lnTo>
                    <a:pt x="248243" y="5669"/>
                  </a:lnTo>
                  <a:lnTo>
                    <a:pt x="252477" y="11906"/>
                  </a:lnTo>
                  <a:lnTo>
                    <a:pt x="254016" y="19654"/>
                  </a:lnTo>
                  <a:lnTo>
                    <a:pt x="254016" y="62995"/>
                  </a:lnTo>
                  <a:lnTo>
                    <a:pt x="252477" y="70744"/>
                  </a:lnTo>
                  <a:lnTo>
                    <a:pt x="248243" y="76981"/>
                  </a:lnTo>
                  <a:lnTo>
                    <a:pt x="241893" y="81138"/>
                  </a:lnTo>
                  <a:lnTo>
                    <a:pt x="234003" y="82650"/>
                  </a:lnTo>
                  <a:close/>
                </a:path>
              </a:pathLst>
            </a:custGeom>
            <a:ln w="10096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4884732" y="2625174"/>
              <a:ext cx="202565" cy="62865"/>
            </a:xfrm>
            <a:custGeom>
              <a:avLst/>
              <a:gdLst/>
              <a:ahLst/>
              <a:cxnLst/>
              <a:rect l="l" t="t" r="r" b="b"/>
              <a:pathLst>
                <a:path w="202564" h="62864">
                  <a:moveTo>
                    <a:pt x="202187" y="0"/>
                  </a:moveTo>
                  <a:lnTo>
                    <a:pt x="157541" y="62492"/>
                  </a:lnTo>
                  <a:lnTo>
                    <a:pt x="44645" y="62492"/>
                  </a:lnTo>
                  <a:lnTo>
                    <a:pt x="0" y="0"/>
                  </a:lnTo>
                  <a:lnTo>
                    <a:pt x="202187" y="0"/>
                  </a:lnTo>
                  <a:close/>
                </a:path>
              </a:pathLst>
            </a:custGeom>
            <a:ln w="10095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4925785" y="2640796"/>
              <a:ext cx="15240" cy="31750"/>
            </a:xfrm>
            <a:custGeom>
              <a:avLst/>
              <a:gdLst/>
              <a:ahLst/>
              <a:cxnLst/>
              <a:rect l="l" t="t" r="r" b="b"/>
              <a:pathLst>
                <a:path w="15239" h="31750">
                  <a:moveTo>
                    <a:pt x="14881" y="31246"/>
                  </a:moveTo>
                  <a:lnTo>
                    <a:pt x="14881" y="31246"/>
                  </a:lnTo>
                  <a:lnTo>
                    <a:pt x="0" y="0"/>
                  </a:lnTo>
                </a:path>
              </a:pathLst>
            </a:custGeom>
            <a:ln w="10229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4955548" y="2640796"/>
              <a:ext cx="8255" cy="31750"/>
            </a:xfrm>
            <a:custGeom>
              <a:avLst/>
              <a:gdLst/>
              <a:ahLst/>
              <a:cxnLst/>
              <a:rect l="l" t="t" r="r" b="b"/>
              <a:pathLst>
                <a:path w="8254" h="31750">
                  <a:moveTo>
                    <a:pt x="7697" y="31246"/>
                  </a:moveTo>
                  <a:lnTo>
                    <a:pt x="7697" y="31246"/>
                  </a:lnTo>
                  <a:lnTo>
                    <a:pt x="0" y="0"/>
                  </a:lnTo>
                </a:path>
              </a:pathLst>
            </a:custGeom>
            <a:ln w="10252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4985825" y="2640795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31246"/>
                  </a:moveTo>
                  <a:lnTo>
                    <a:pt x="0" y="31246"/>
                  </a:lnTo>
                  <a:lnTo>
                    <a:pt x="0" y="0"/>
                  </a:lnTo>
                </a:path>
              </a:pathLst>
            </a:custGeom>
            <a:ln w="10263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5008404" y="2640795"/>
              <a:ext cx="7620" cy="31750"/>
            </a:xfrm>
            <a:custGeom>
              <a:avLst/>
              <a:gdLst/>
              <a:ahLst/>
              <a:cxnLst/>
              <a:rect l="l" t="t" r="r" b="b"/>
              <a:pathLst>
                <a:path w="7620" h="31750">
                  <a:moveTo>
                    <a:pt x="7184" y="0"/>
                  </a:moveTo>
                  <a:lnTo>
                    <a:pt x="7184" y="0"/>
                  </a:lnTo>
                  <a:lnTo>
                    <a:pt x="0" y="31246"/>
                  </a:lnTo>
                </a:path>
              </a:pathLst>
            </a:custGeom>
            <a:ln w="10254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5030984" y="2640795"/>
              <a:ext cx="15240" cy="31750"/>
            </a:xfrm>
            <a:custGeom>
              <a:avLst/>
              <a:gdLst/>
              <a:ahLst/>
              <a:cxnLst/>
              <a:rect l="l" t="t" r="r" b="b"/>
              <a:pathLst>
                <a:path w="15239" h="31750">
                  <a:moveTo>
                    <a:pt x="14881" y="0"/>
                  </a:moveTo>
                  <a:lnTo>
                    <a:pt x="14881" y="0"/>
                  </a:lnTo>
                  <a:lnTo>
                    <a:pt x="0" y="31246"/>
                  </a:lnTo>
                </a:path>
              </a:pathLst>
            </a:custGeom>
            <a:ln w="10229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4859073" y="2566711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0" y="0"/>
                  </a:lnTo>
                  <a:lnTo>
                    <a:pt x="195515" y="0"/>
                  </a:lnTo>
                </a:path>
              </a:pathLst>
            </a:custGeom>
            <a:ln w="10079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5064853" y="2566711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0" y="0"/>
                  </a:lnTo>
                  <a:lnTo>
                    <a:pt x="10776" y="0"/>
                  </a:lnTo>
                </a:path>
              </a:pathLst>
            </a:custGeom>
            <a:ln w="10079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4912956" y="2714373"/>
              <a:ext cx="13335" cy="74295"/>
            </a:xfrm>
            <a:custGeom>
              <a:avLst/>
              <a:gdLst/>
              <a:ahLst/>
              <a:cxnLst/>
              <a:rect l="l" t="t" r="r" b="b"/>
              <a:pathLst>
                <a:path w="13335" h="74294">
                  <a:moveTo>
                    <a:pt x="6157" y="0"/>
                  </a:moveTo>
                  <a:lnTo>
                    <a:pt x="9236" y="6047"/>
                  </a:lnTo>
                  <a:lnTo>
                    <a:pt x="12829" y="14615"/>
                  </a:lnTo>
                  <a:lnTo>
                    <a:pt x="11802" y="23686"/>
                  </a:lnTo>
                  <a:lnTo>
                    <a:pt x="9902" y="30907"/>
                  </a:lnTo>
                  <a:lnTo>
                    <a:pt x="6607" y="37230"/>
                  </a:lnTo>
                  <a:lnTo>
                    <a:pt x="3215" y="43459"/>
                  </a:lnTo>
                  <a:lnTo>
                    <a:pt x="1026" y="50396"/>
                  </a:lnTo>
                  <a:lnTo>
                    <a:pt x="0" y="60980"/>
                  </a:lnTo>
                  <a:lnTo>
                    <a:pt x="3592" y="70051"/>
                  </a:lnTo>
                  <a:lnTo>
                    <a:pt x="6671" y="74083"/>
                  </a:lnTo>
                </a:path>
              </a:pathLst>
            </a:custGeom>
            <a:ln w="10257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4957088" y="2714372"/>
              <a:ext cx="13335" cy="74295"/>
            </a:xfrm>
            <a:custGeom>
              <a:avLst/>
              <a:gdLst/>
              <a:ahLst/>
              <a:cxnLst/>
              <a:rect l="l" t="t" r="r" b="b"/>
              <a:pathLst>
                <a:path w="13335" h="74294">
                  <a:moveTo>
                    <a:pt x="6157" y="0"/>
                  </a:moveTo>
                  <a:lnTo>
                    <a:pt x="9236" y="6047"/>
                  </a:lnTo>
                  <a:lnTo>
                    <a:pt x="12829" y="14615"/>
                  </a:lnTo>
                  <a:lnTo>
                    <a:pt x="11802" y="23686"/>
                  </a:lnTo>
                  <a:lnTo>
                    <a:pt x="9902" y="30907"/>
                  </a:lnTo>
                  <a:lnTo>
                    <a:pt x="6607" y="37230"/>
                  </a:lnTo>
                  <a:lnTo>
                    <a:pt x="3215" y="43459"/>
                  </a:lnTo>
                  <a:lnTo>
                    <a:pt x="1026" y="50396"/>
                  </a:lnTo>
                  <a:lnTo>
                    <a:pt x="0" y="60980"/>
                  </a:lnTo>
                  <a:lnTo>
                    <a:pt x="3592" y="70051"/>
                  </a:lnTo>
                  <a:lnTo>
                    <a:pt x="6671" y="74083"/>
                  </a:lnTo>
                </a:path>
              </a:pathLst>
            </a:custGeom>
            <a:ln w="10257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5001220" y="2714372"/>
              <a:ext cx="13335" cy="74295"/>
            </a:xfrm>
            <a:custGeom>
              <a:avLst/>
              <a:gdLst/>
              <a:ahLst/>
              <a:cxnLst/>
              <a:rect l="l" t="t" r="r" b="b"/>
              <a:pathLst>
                <a:path w="13335" h="74294">
                  <a:moveTo>
                    <a:pt x="6157" y="0"/>
                  </a:moveTo>
                  <a:lnTo>
                    <a:pt x="9236" y="6047"/>
                  </a:lnTo>
                  <a:lnTo>
                    <a:pt x="12829" y="14615"/>
                  </a:lnTo>
                  <a:lnTo>
                    <a:pt x="11802" y="23686"/>
                  </a:lnTo>
                  <a:lnTo>
                    <a:pt x="9902" y="30907"/>
                  </a:lnTo>
                  <a:lnTo>
                    <a:pt x="6607" y="37230"/>
                  </a:lnTo>
                  <a:lnTo>
                    <a:pt x="3215" y="43459"/>
                  </a:lnTo>
                  <a:lnTo>
                    <a:pt x="1026" y="50396"/>
                  </a:lnTo>
                  <a:lnTo>
                    <a:pt x="0" y="60980"/>
                  </a:lnTo>
                  <a:lnTo>
                    <a:pt x="3592" y="70051"/>
                  </a:lnTo>
                  <a:lnTo>
                    <a:pt x="6671" y="74083"/>
                  </a:lnTo>
                </a:path>
              </a:pathLst>
            </a:custGeom>
            <a:ln w="10257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5045352" y="2714372"/>
              <a:ext cx="13335" cy="74295"/>
            </a:xfrm>
            <a:custGeom>
              <a:avLst/>
              <a:gdLst/>
              <a:ahLst/>
              <a:cxnLst/>
              <a:rect l="l" t="t" r="r" b="b"/>
              <a:pathLst>
                <a:path w="13335" h="74294">
                  <a:moveTo>
                    <a:pt x="6157" y="0"/>
                  </a:moveTo>
                  <a:lnTo>
                    <a:pt x="9236" y="6047"/>
                  </a:lnTo>
                  <a:lnTo>
                    <a:pt x="12829" y="14615"/>
                  </a:lnTo>
                  <a:lnTo>
                    <a:pt x="11802" y="23686"/>
                  </a:lnTo>
                  <a:lnTo>
                    <a:pt x="9902" y="30907"/>
                  </a:lnTo>
                  <a:lnTo>
                    <a:pt x="6607" y="37230"/>
                  </a:lnTo>
                  <a:lnTo>
                    <a:pt x="3215" y="43459"/>
                  </a:lnTo>
                  <a:lnTo>
                    <a:pt x="1026" y="50396"/>
                  </a:lnTo>
                  <a:lnTo>
                    <a:pt x="0" y="60980"/>
                  </a:lnTo>
                  <a:lnTo>
                    <a:pt x="3592" y="70051"/>
                  </a:lnTo>
                  <a:lnTo>
                    <a:pt x="6671" y="74083"/>
                  </a:lnTo>
                </a:path>
              </a:pathLst>
            </a:custGeom>
            <a:ln w="10257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4703063" y="2369819"/>
              <a:ext cx="570230" cy="570230"/>
            </a:xfrm>
            <a:custGeom>
              <a:avLst/>
              <a:gdLst/>
              <a:ahLst/>
              <a:cxnLst/>
              <a:rect l="l" t="t" r="r" b="b"/>
              <a:pathLst>
                <a:path w="570229" h="570230">
                  <a:moveTo>
                    <a:pt x="0" y="284988"/>
                  </a:moveTo>
                  <a:lnTo>
                    <a:pt x="3730" y="238762"/>
                  </a:lnTo>
                  <a:lnTo>
                    <a:pt x="14529" y="194911"/>
                  </a:lnTo>
                  <a:lnTo>
                    <a:pt x="31810" y="154021"/>
                  </a:lnTo>
                  <a:lnTo>
                    <a:pt x="54987" y="116679"/>
                  </a:lnTo>
                  <a:lnTo>
                    <a:pt x="83472" y="83472"/>
                  </a:lnTo>
                  <a:lnTo>
                    <a:pt x="116679" y="54987"/>
                  </a:lnTo>
                  <a:lnTo>
                    <a:pt x="154021" y="31810"/>
                  </a:lnTo>
                  <a:lnTo>
                    <a:pt x="194911" y="14529"/>
                  </a:lnTo>
                  <a:lnTo>
                    <a:pt x="238762" y="3730"/>
                  </a:lnTo>
                  <a:lnTo>
                    <a:pt x="284988" y="0"/>
                  </a:lnTo>
                  <a:lnTo>
                    <a:pt x="331213" y="3730"/>
                  </a:lnTo>
                  <a:lnTo>
                    <a:pt x="375064" y="14529"/>
                  </a:lnTo>
                  <a:lnTo>
                    <a:pt x="415954" y="31810"/>
                  </a:lnTo>
                  <a:lnTo>
                    <a:pt x="453296" y="54987"/>
                  </a:lnTo>
                  <a:lnTo>
                    <a:pt x="486503" y="83472"/>
                  </a:lnTo>
                  <a:lnTo>
                    <a:pt x="514988" y="116679"/>
                  </a:lnTo>
                  <a:lnTo>
                    <a:pt x="538165" y="154021"/>
                  </a:lnTo>
                  <a:lnTo>
                    <a:pt x="555446" y="194911"/>
                  </a:lnTo>
                  <a:lnTo>
                    <a:pt x="566245" y="238762"/>
                  </a:lnTo>
                  <a:lnTo>
                    <a:pt x="569976" y="284988"/>
                  </a:lnTo>
                  <a:lnTo>
                    <a:pt x="566245" y="331213"/>
                  </a:lnTo>
                  <a:lnTo>
                    <a:pt x="555446" y="375064"/>
                  </a:lnTo>
                  <a:lnTo>
                    <a:pt x="538165" y="415954"/>
                  </a:lnTo>
                  <a:lnTo>
                    <a:pt x="514988" y="453296"/>
                  </a:lnTo>
                  <a:lnTo>
                    <a:pt x="486503" y="486503"/>
                  </a:lnTo>
                  <a:lnTo>
                    <a:pt x="453296" y="514988"/>
                  </a:lnTo>
                  <a:lnTo>
                    <a:pt x="415954" y="538165"/>
                  </a:lnTo>
                  <a:lnTo>
                    <a:pt x="375064" y="555446"/>
                  </a:lnTo>
                  <a:lnTo>
                    <a:pt x="331213" y="566245"/>
                  </a:lnTo>
                  <a:lnTo>
                    <a:pt x="284988" y="569976"/>
                  </a:lnTo>
                  <a:lnTo>
                    <a:pt x="238762" y="566245"/>
                  </a:lnTo>
                  <a:lnTo>
                    <a:pt x="194911" y="555446"/>
                  </a:lnTo>
                  <a:lnTo>
                    <a:pt x="154021" y="538165"/>
                  </a:lnTo>
                  <a:lnTo>
                    <a:pt x="116679" y="514988"/>
                  </a:lnTo>
                  <a:lnTo>
                    <a:pt x="83472" y="486503"/>
                  </a:lnTo>
                  <a:lnTo>
                    <a:pt x="54987" y="453296"/>
                  </a:lnTo>
                  <a:lnTo>
                    <a:pt x="31810" y="415954"/>
                  </a:lnTo>
                  <a:lnTo>
                    <a:pt x="14529" y="375064"/>
                  </a:lnTo>
                  <a:lnTo>
                    <a:pt x="3730" y="331213"/>
                  </a:lnTo>
                  <a:lnTo>
                    <a:pt x="0" y="284988"/>
                  </a:lnTo>
                  <a:close/>
                </a:path>
              </a:pathLst>
            </a:custGeom>
            <a:ln w="12700">
              <a:solidFill>
                <a:srgbClr val="582C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2043683" y="2938277"/>
              <a:ext cx="2957830" cy="635"/>
            </a:xfrm>
            <a:custGeom>
              <a:avLst/>
              <a:gdLst/>
              <a:ahLst/>
              <a:cxnLst/>
              <a:rect l="l" t="t" r="r" b="b"/>
              <a:pathLst>
                <a:path w="2957829" h="635">
                  <a:moveTo>
                    <a:pt x="0" y="495"/>
                  </a:moveTo>
                  <a:lnTo>
                    <a:pt x="2957423" y="0"/>
                  </a:lnTo>
                </a:path>
              </a:pathLst>
            </a:custGeom>
            <a:ln w="12700">
              <a:solidFill>
                <a:srgbClr val="582C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2045207" y="2366771"/>
              <a:ext cx="2945765" cy="1270"/>
            </a:xfrm>
            <a:custGeom>
              <a:avLst/>
              <a:gdLst/>
              <a:ahLst/>
              <a:cxnLst/>
              <a:rect l="l" t="t" r="r" b="b"/>
              <a:pathLst>
                <a:path w="2945765" h="1269">
                  <a:moveTo>
                    <a:pt x="0" y="0"/>
                  </a:moveTo>
                  <a:lnTo>
                    <a:pt x="2945511" y="838"/>
                  </a:lnTo>
                </a:path>
              </a:pathLst>
            </a:custGeom>
            <a:ln w="12700">
              <a:solidFill>
                <a:srgbClr val="582C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9" name="object 59"/>
          <p:cNvSpPr txBox="1">
            <a:spLocks noGrp="1"/>
          </p:cNvSpPr>
          <p:nvPr>
            <p:ph type="title"/>
          </p:nvPr>
        </p:nvSpPr>
        <p:spPr>
          <a:xfrm>
            <a:off x="459601" y="554766"/>
            <a:ext cx="5581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25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Intrado</a:t>
            </a:r>
            <a:r>
              <a:rPr spc="-25" dirty="0"/>
              <a:t> </a:t>
            </a:r>
            <a:r>
              <a:rPr dirty="0"/>
              <a:t>Emergency</a:t>
            </a:r>
            <a:r>
              <a:rPr spc="-5" dirty="0"/>
              <a:t> </a:t>
            </a:r>
            <a:r>
              <a:rPr dirty="0"/>
              <a:t>Data</a:t>
            </a:r>
            <a:r>
              <a:rPr spc="-20" dirty="0"/>
              <a:t> </a:t>
            </a:r>
            <a:r>
              <a:rPr spc="-10" dirty="0"/>
              <a:t>Broker?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7057420" y="4456756"/>
            <a:ext cx="11823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Intrado</a:t>
            </a:r>
            <a:r>
              <a:rPr kumimoji="0" sz="900" b="1" i="0" u="none" strike="noStrike" kern="0" cap="none" spc="-3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911</a:t>
            </a:r>
            <a:r>
              <a:rPr kumimoji="0" sz="900" b="1" i="0" u="none" strike="noStrike" kern="0" cap="none" spc="-15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900" b="1" i="0" u="none" strike="noStrike" kern="0" cap="none" spc="-15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1" i="0" u="none" strike="noStrike" kern="0" cap="none" spc="-1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Things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059080" y="1738390"/>
            <a:ext cx="2638425" cy="24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970280" lvl="0" indent="-8255" defTabSz="914400" eaLnBrk="1" fontAlgn="auto" latinLnBrk="0" hangingPunct="1">
              <a:lnSpc>
                <a:spcPct val="115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TELEMATICS</a:t>
            </a:r>
            <a:r>
              <a:rPr kumimoji="0" sz="900" b="1" i="0" u="none" strike="noStrike" kern="0" cap="none" spc="-15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|</a:t>
            </a:r>
            <a:r>
              <a:rPr kumimoji="0" sz="900" b="1" i="0" u="none" strike="noStrike" kern="0" cap="none" spc="-1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Crash</a:t>
            </a:r>
            <a:r>
              <a:rPr kumimoji="0" sz="900" b="0" i="0" u="none" strike="noStrike" kern="0" cap="none" spc="-3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Detection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Stolen</a:t>
            </a:r>
            <a:r>
              <a:rPr kumimoji="0" sz="900" b="0" i="0" u="none" strike="noStrike" kern="0" cap="none" spc="-25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Vehicle</a:t>
            </a: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Recovery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0320" marR="0" lvl="0" indent="0" defTabSz="914400" eaLnBrk="1" fontAlgn="auto" latinLnBrk="0" hangingPunct="1">
              <a:lnSpc>
                <a:spcPct val="100000"/>
              </a:lnSpc>
              <a:spcBef>
                <a:spcPts val="1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SOS</a:t>
            </a:r>
            <a:r>
              <a:rPr kumimoji="0" sz="900" b="0" i="0" u="none" strike="noStrike" kern="0" cap="none" spc="-5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Button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1230630" lvl="0" indent="-635" defTabSz="914400" eaLnBrk="1" fontAlgn="auto" latinLnBrk="0" hangingPunct="1">
              <a:lnSpc>
                <a:spcPct val="112999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SECURITY</a:t>
            </a:r>
            <a:r>
              <a:rPr kumimoji="0" sz="900" b="1" i="0" u="none" strike="noStrike" kern="0" cap="none" spc="-2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|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Fire</a:t>
            </a:r>
            <a:r>
              <a:rPr kumimoji="0" sz="900" b="0" i="0" u="none" strike="noStrike" kern="0" cap="none" spc="-25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Detection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DIY</a:t>
            </a:r>
            <a:r>
              <a:rPr kumimoji="0" sz="900" b="0" i="0" u="none" strike="noStrike" kern="0" cap="none" spc="-15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Security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Alarms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150495" lvl="0" indent="-635" defTabSz="914400" eaLnBrk="1" fontAlgn="auto" latinLnBrk="0" hangingPunct="1">
              <a:lnSpc>
                <a:spcPct val="106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-1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CONNECTED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 BUILDINGS</a:t>
            </a:r>
            <a:r>
              <a:rPr kumimoji="0" sz="900" b="1" i="0" u="none" strike="noStrike" kern="0" cap="none" spc="-5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|</a:t>
            </a:r>
            <a:r>
              <a:rPr kumimoji="0" sz="900" b="1" i="0" u="none" strike="noStrike" kern="0" cap="none" spc="-5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AI</a:t>
            </a:r>
            <a:r>
              <a:rPr kumimoji="0" sz="900" b="0" i="0" u="none" strike="noStrike" kern="0" cap="none" spc="-5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Threat</a:t>
            </a:r>
            <a:r>
              <a:rPr kumimoji="0" sz="900" b="0" i="0" u="none" strike="noStrike" kern="0" cap="none" spc="-15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Detection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Gunshot</a:t>
            </a:r>
            <a:r>
              <a:rPr kumimoji="0" sz="900" b="0" i="0" u="none" strike="noStrike" kern="0" cap="none" spc="-25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Detection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2225" marR="0" lvl="0" indent="0" defTabSz="91440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Sensors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9050" marR="5080" lvl="0" indent="-6985" defTabSz="914400" eaLnBrk="1" fontAlgn="auto" latinLnBrk="0" hangingPunct="1">
              <a:lnSpc>
                <a:spcPct val="107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-1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HEALTHCARE</a:t>
            </a:r>
            <a:r>
              <a:rPr kumimoji="0" sz="900" b="1" i="0" u="none" strike="noStrike" kern="0" cap="none" spc="-5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&amp;</a:t>
            </a:r>
            <a:r>
              <a:rPr kumimoji="0" sz="900" b="1" i="0" u="none" strike="noStrike" kern="0" cap="none" spc="-2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WEARABLES</a:t>
            </a:r>
            <a:r>
              <a:rPr kumimoji="0" sz="900" b="1" i="0" u="none" strike="noStrike" kern="0" cap="none" spc="5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|</a:t>
            </a:r>
            <a:r>
              <a:rPr kumimoji="0" sz="900" b="1" i="0" u="none" strike="noStrike" kern="0" cap="none" spc="-35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Medical</a:t>
            </a:r>
            <a:r>
              <a:rPr kumimoji="0" sz="900" b="0" i="0" u="none" strike="noStrike" kern="0" cap="none" spc="-15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Sensors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Health</a:t>
            </a:r>
            <a:r>
              <a:rPr kumimoji="0" sz="900" b="0" i="0" u="none" strike="noStrike" kern="0" cap="none" spc="-35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Profiles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0320" marR="0" lvl="0" indent="0" defTabSz="914400" eaLnBrk="1" fontAlgn="auto" latinLnBrk="0" hangingPunct="1">
              <a:lnSpc>
                <a:spcPct val="100000"/>
              </a:lnSpc>
              <a:spcBef>
                <a:spcPts val="1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Smart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 Wearables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059081" y="4336276"/>
            <a:ext cx="2402840" cy="476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 marR="5080" lvl="0" indent="-6985" defTabSz="914400" eaLnBrk="1" fontAlgn="auto" latinLnBrk="0" hangingPunct="1">
              <a:lnSpc>
                <a:spcPct val="1062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PERSONAL</a:t>
            </a:r>
            <a:r>
              <a:rPr kumimoji="0" sz="900" b="1" i="0" u="none" strike="noStrike" kern="0" cap="none" spc="-1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SAFETY</a:t>
            </a:r>
            <a:r>
              <a:rPr kumimoji="0" sz="900" b="1" i="0" u="none" strike="noStrike" kern="0" cap="none" spc="-1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&amp;</a:t>
            </a:r>
            <a:r>
              <a:rPr kumimoji="0" sz="900" b="1" i="0" u="none" strike="noStrike" kern="0" cap="none" spc="-2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APPS</a:t>
            </a:r>
            <a:r>
              <a:rPr kumimoji="0" sz="900" b="1" i="0" u="none" strike="noStrike" kern="0" cap="none" spc="-1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|</a:t>
            </a:r>
            <a:r>
              <a:rPr kumimoji="0" sz="900" b="1" i="0" u="none" strike="noStrike" kern="0" cap="none" spc="-25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Panic</a:t>
            </a:r>
            <a:r>
              <a:rPr kumimoji="0" sz="900" b="0" i="0" u="none" strike="noStrike" kern="0" cap="none" spc="-4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Buttons Rideshare/Delivery</a:t>
            </a:r>
            <a:r>
              <a:rPr kumimoji="0" sz="900" b="0" i="0" u="none" strike="noStrike" kern="0" cap="none" spc="105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Apps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In-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App</a:t>
            </a:r>
            <a:r>
              <a:rPr kumimoji="0" sz="900" b="0" i="0" u="none" strike="noStrike" kern="0" cap="none" spc="15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Emergency</a:t>
            </a:r>
            <a:r>
              <a:rPr kumimoji="0" sz="900" b="0" i="0" u="none" strike="noStrike" kern="0" cap="none" spc="-5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Buttons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397598" y="4825145"/>
            <a:ext cx="372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5080" lvl="0" indent="-317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-1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Public Safety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9320787" y="3174188"/>
            <a:ext cx="542925" cy="371475"/>
            <a:chOff x="9320787" y="3174188"/>
            <a:chExt cx="542925" cy="371475"/>
          </a:xfrm>
        </p:grpSpPr>
        <p:sp>
          <p:nvSpPr>
            <p:cNvPr id="65" name="object 65"/>
            <p:cNvSpPr/>
            <p:nvPr/>
          </p:nvSpPr>
          <p:spPr>
            <a:xfrm>
              <a:off x="9346548" y="3178122"/>
              <a:ext cx="295910" cy="88900"/>
            </a:xfrm>
            <a:custGeom>
              <a:avLst/>
              <a:gdLst/>
              <a:ahLst/>
              <a:cxnLst/>
              <a:rect l="l" t="t" r="r" b="b"/>
              <a:pathLst>
                <a:path w="295909" h="88900">
                  <a:moveTo>
                    <a:pt x="253099" y="65062"/>
                  </a:moveTo>
                  <a:lnTo>
                    <a:pt x="216726" y="65062"/>
                  </a:lnTo>
                  <a:lnTo>
                    <a:pt x="216726" y="23301"/>
                  </a:lnTo>
                  <a:lnTo>
                    <a:pt x="253099" y="23301"/>
                  </a:lnTo>
                  <a:lnTo>
                    <a:pt x="253099" y="65062"/>
                  </a:lnTo>
                  <a:close/>
                </a:path>
                <a:path w="295909" h="88900">
                  <a:moveTo>
                    <a:pt x="158528" y="23301"/>
                  </a:moveTo>
                  <a:lnTo>
                    <a:pt x="195205" y="23301"/>
                  </a:lnTo>
                  <a:lnTo>
                    <a:pt x="195205" y="65062"/>
                  </a:lnTo>
                  <a:lnTo>
                    <a:pt x="158528" y="65062"/>
                  </a:lnTo>
                  <a:lnTo>
                    <a:pt x="158528" y="23301"/>
                  </a:lnTo>
                  <a:close/>
                </a:path>
                <a:path w="295909" h="88900">
                  <a:moveTo>
                    <a:pt x="100633" y="23301"/>
                  </a:moveTo>
                  <a:lnTo>
                    <a:pt x="137007" y="23301"/>
                  </a:lnTo>
                  <a:lnTo>
                    <a:pt x="137007" y="65062"/>
                  </a:lnTo>
                  <a:lnTo>
                    <a:pt x="100633" y="65062"/>
                  </a:lnTo>
                  <a:lnTo>
                    <a:pt x="100633" y="23301"/>
                  </a:lnTo>
                  <a:close/>
                </a:path>
                <a:path w="295909" h="88900">
                  <a:moveTo>
                    <a:pt x="42738" y="23301"/>
                  </a:moveTo>
                  <a:lnTo>
                    <a:pt x="79112" y="23301"/>
                  </a:lnTo>
                  <a:lnTo>
                    <a:pt x="79112" y="65062"/>
                  </a:lnTo>
                  <a:lnTo>
                    <a:pt x="42738" y="65062"/>
                  </a:lnTo>
                  <a:lnTo>
                    <a:pt x="42738" y="23301"/>
                  </a:lnTo>
                  <a:close/>
                </a:path>
                <a:path w="295909" h="88900">
                  <a:moveTo>
                    <a:pt x="295535" y="23301"/>
                  </a:moveTo>
                  <a:lnTo>
                    <a:pt x="295535" y="0"/>
                  </a:lnTo>
                  <a:lnTo>
                    <a:pt x="0" y="0"/>
                  </a:lnTo>
                  <a:lnTo>
                    <a:pt x="0" y="23301"/>
                  </a:lnTo>
                  <a:lnTo>
                    <a:pt x="21217" y="23301"/>
                  </a:lnTo>
                  <a:lnTo>
                    <a:pt x="21217" y="65062"/>
                  </a:lnTo>
                  <a:lnTo>
                    <a:pt x="0" y="65062"/>
                  </a:lnTo>
                  <a:lnTo>
                    <a:pt x="0" y="88364"/>
                  </a:lnTo>
                  <a:lnTo>
                    <a:pt x="295535" y="88364"/>
                  </a:lnTo>
                  <a:lnTo>
                    <a:pt x="295535" y="65062"/>
                  </a:lnTo>
                  <a:lnTo>
                    <a:pt x="274620" y="65062"/>
                  </a:lnTo>
                  <a:lnTo>
                    <a:pt x="274620" y="23301"/>
                  </a:lnTo>
                  <a:lnTo>
                    <a:pt x="295535" y="23301"/>
                  </a:lnTo>
                  <a:close/>
                </a:path>
              </a:pathLst>
            </a:custGeom>
            <a:ln w="7874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9717862" y="3178122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31472"/>
                  </a:moveTo>
                  <a:lnTo>
                    <a:pt x="0" y="31472"/>
                  </a:lnTo>
                  <a:lnTo>
                    <a:pt x="0" y="0"/>
                  </a:lnTo>
                </a:path>
              </a:pathLst>
            </a:custGeom>
            <a:ln w="7880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9749083" y="3214134"/>
              <a:ext cx="25400" cy="24765"/>
            </a:xfrm>
            <a:custGeom>
              <a:avLst/>
              <a:gdLst/>
              <a:ahLst/>
              <a:cxnLst/>
              <a:rect l="l" t="t" r="r" b="b"/>
              <a:pathLst>
                <a:path w="25400" h="24764">
                  <a:moveTo>
                    <a:pt x="0" y="24511"/>
                  </a:moveTo>
                  <a:lnTo>
                    <a:pt x="0" y="24511"/>
                  </a:lnTo>
                  <a:lnTo>
                    <a:pt x="24855" y="0"/>
                  </a:lnTo>
                </a:path>
              </a:pathLst>
            </a:custGeom>
            <a:ln w="7874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9324724" y="3220489"/>
              <a:ext cx="354965" cy="212725"/>
            </a:xfrm>
            <a:custGeom>
              <a:avLst/>
              <a:gdLst/>
              <a:ahLst/>
              <a:cxnLst/>
              <a:rect l="l" t="t" r="r" b="b"/>
              <a:pathLst>
                <a:path w="354965" h="212725">
                  <a:moveTo>
                    <a:pt x="102149" y="192766"/>
                  </a:moveTo>
                  <a:lnTo>
                    <a:pt x="114084" y="194138"/>
                  </a:lnTo>
                  <a:lnTo>
                    <a:pt x="125110" y="198062"/>
                  </a:lnTo>
                  <a:lnTo>
                    <a:pt x="134885" y="204256"/>
                  </a:lnTo>
                  <a:lnTo>
                    <a:pt x="143069" y="212437"/>
                  </a:lnTo>
                  <a:lnTo>
                    <a:pt x="354642" y="212437"/>
                  </a:lnTo>
                  <a:lnTo>
                    <a:pt x="354642" y="39945"/>
                  </a:lnTo>
                  <a:lnTo>
                    <a:pt x="354642" y="0"/>
                  </a:lnTo>
                  <a:lnTo>
                    <a:pt x="296444" y="0"/>
                  </a:lnTo>
                  <a:lnTo>
                    <a:pt x="296444" y="22696"/>
                  </a:lnTo>
                  <a:lnTo>
                    <a:pt x="317359" y="22696"/>
                  </a:lnTo>
                  <a:lnTo>
                    <a:pt x="317359" y="45997"/>
                  </a:lnTo>
                  <a:lnTo>
                    <a:pt x="22127" y="45997"/>
                  </a:lnTo>
                  <a:lnTo>
                    <a:pt x="22127" y="22696"/>
                  </a:lnTo>
                  <a:lnTo>
                    <a:pt x="43042" y="22696"/>
                  </a:lnTo>
                  <a:lnTo>
                    <a:pt x="43042" y="0"/>
                  </a:lnTo>
                  <a:lnTo>
                    <a:pt x="0" y="0"/>
                  </a:lnTo>
                  <a:lnTo>
                    <a:pt x="0" y="178846"/>
                  </a:lnTo>
                  <a:lnTo>
                    <a:pt x="18186" y="178846"/>
                  </a:lnTo>
                  <a:lnTo>
                    <a:pt x="18186" y="194582"/>
                  </a:lnTo>
                  <a:lnTo>
                    <a:pt x="0" y="194582"/>
                  </a:lnTo>
                  <a:lnTo>
                    <a:pt x="0" y="212437"/>
                  </a:lnTo>
                  <a:lnTo>
                    <a:pt x="60925" y="212437"/>
                  </a:lnTo>
                  <a:lnTo>
                    <a:pt x="69114" y="204256"/>
                  </a:lnTo>
                  <a:lnTo>
                    <a:pt x="78923" y="198062"/>
                  </a:lnTo>
                  <a:lnTo>
                    <a:pt x="90038" y="194138"/>
                  </a:lnTo>
                  <a:lnTo>
                    <a:pt x="102149" y="192766"/>
                  </a:lnTo>
                  <a:close/>
                </a:path>
              </a:pathLst>
            </a:custGeom>
            <a:ln w="7871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9324724" y="3432926"/>
              <a:ext cx="60960" cy="41275"/>
            </a:xfrm>
            <a:custGeom>
              <a:avLst/>
              <a:gdLst/>
              <a:ahLst/>
              <a:cxnLst/>
              <a:rect l="l" t="t" r="r" b="b"/>
              <a:pathLst>
                <a:path w="60959" h="41275">
                  <a:moveTo>
                    <a:pt x="60925" y="0"/>
                  </a:moveTo>
                  <a:lnTo>
                    <a:pt x="0" y="0"/>
                  </a:lnTo>
                  <a:lnTo>
                    <a:pt x="0" y="41155"/>
                  </a:lnTo>
                  <a:lnTo>
                    <a:pt x="50013" y="41155"/>
                  </a:lnTo>
                  <a:lnTo>
                    <a:pt x="49710" y="38432"/>
                  </a:lnTo>
                  <a:lnTo>
                    <a:pt x="49407" y="35708"/>
                  </a:lnTo>
                  <a:lnTo>
                    <a:pt x="49407" y="32985"/>
                  </a:lnTo>
                  <a:lnTo>
                    <a:pt x="50184" y="23745"/>
                  </a:lnTo>
                  <a:lnTo>
                    <a:pt x="52438" y="15130"/>
                  </a:lnTo>
                  <a:lnTo>
                    <a:pt x="56057" y="7196"/>
                  </a:lnTo>
                  <a:lnTo>
                    <a:pt x="60925" y="0"/>
                  </a:lnTo>
                  <a:close/>
                </a:path>
              </a:pathLst>
            </a:custGeom>
            <a:ln w="7872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9801824" y="3432926"/>
              <a:ext cx="58419" cy="41275"/>
            </a:xfrm>
            <a:custGeom>
              <a:avLst/>
              <a:gdLst/>
              <a:ahLst/>
              <a:cxnLst/>
              <a:rect l="l" t="t" r="r" b="b"/>
              <a:pathLst>
                <a:path w="58420" h="41275">
                  <a:moveTo>
                    <a:pt x="11821" y="32985"/>
                  </a:moveTo>
                  <a:lnTo>
                    <a:pt x="11821" y="35708"/>
                  </a:lnTo>
                  <a:lnTo>
                    <a:pt x="11518" y="38432"/>
                  </a:lnTo>
                  <a:lnTo>
                    <a:pt x="10912" y="41155"/>
                  </a:lnTo>
                  <a:lnTo>
                    <a:pt x="57894" y="41155"/>
                  </a:lnTo>
                  <a:lnTo>
                    <a:pt x="57894" y="0"/>
                  </a:lnTo>
                  <a:lnTo>
                    <a:pt x="0" y="0"/>
                  </a:lnTo>
                  <a:lnTo>
                    <a:pt x="4916" y="7196"/>
                  </a:lnTo>
                  <a:lnTo>
                    <a:pt x="8638" y="15130"/>
                  </a:lnTo>
                  <a:lnTo>
                    <a:pt x="10997" y="23745"/>
                  </a:lnTo>
                  <a:lnTo>
                    <a:pt x="11821" y="32985"/>
                  </a:lnTo>
                  <a:close/>
                </a:path>
              </a:pathLst>
            </a:custGeom>
            <a:ln w="7872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9467793" y="3432926"/>
              <a:ext cx="252729" cy="41275"/>
            </a:xfrm>
            <a:custGeom>
              <a:avLst/>
              <a:gdLst/>
              <a:ahLst/>
              <a:cxnLst/>
              <a:rect l="l" t="t" r="r" b="b"/>
              <a:pathLst>
                <a:path w="252729" h="41275">
                  <a:moveTo>
                    <a:pt x="11518" y="32985"/>
                  </a:moveTo>
                  <a:lnTo>
                    <a:pt x="11518" y="35708"/>
                  </a:lnTo>
                  <a:lnTo>
                    <a:pt x="11215" y="38432"/>
                  </a:lnTo>
                  <a:lnTo>
                    <a:pt x="10912" y="41155"/>
                  </a:lnTo>
                  <a:lnTo>
                    <a:pt x="241278" y="41155"/>
                  </a:lnTo>
                  <a:lnTo>
                    <a:pt x="240672" y="38432"/>
                  </a:lnTo>
                  <a:lnTo>
                    <a:pt x="240368" y="35708"/>
                  </a:lnTo>
                  <a:lnTo>
                    <a:pt x="240368" y="32985"/>
                  </a:lnTo>
                  <a:lnTo>
                    <a:pt x="241193" y="23745"/>
                  </a:lnTo>
                  <a:lnTo>
                    <a:pt x="243551" y="15130"/>
                  </a:lnTo>
                  <a:lnTo>
                    <a:pt x="247274" y="7196"/>
                  </a:lnTo>
                  <a:lnTo>
                    <a:pt x="252190" y="0"/>
                  </a:lnTo>
                  <a:lnTo>
                    <a:pt x="211573" y="0"/>
                  </a:lnTo>
                  <a:lnTo>
                    <a:pt x="0" y="0"/>
                  </a:lnTo>
                  <a:lnTo>
                    <a:pt x="4868" y="7196"/>
                  </a:lnTo>
                  <a:lnTo>
                    <a:pt x="8487" y="15130"/>
                  </a:lnTo>
                  <a:lnTo>
                    <a:pt x="10741" y="23745"/>
                  </a:lnTo>
                  <a:lnTo>
                    <a:pt x="11518" y="32985"/>
                  </a:lnTo>
                  <a:close/>
                </a:path>
              </a:pathLst>
            </a:custGeom>
            <a:ln w="7868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9679367" y="3260434"/>
              <a:ext cx="180975" cy="172720"/>
            </a:xfrm>
            <a:custGeom>
              <a:avLst/>
              <a:gdLst/>
              <a:ahLst/>
              <a:cxnLst/>
              <a:rect l="l" t="t" r="r" b="b"/>
              <a:pathLst>
                <a:path w="180975" h="172720">
                  <a:moveTo>
                    <a:pt x="118214" y="92298"/>
                  </a:moveTo>
                  <a:lnTo>
                    <a:pt x="154587" y="92298"/>
                  </a:lnTo>
                  <a:lnTo>
                    <a:pt x="118214" y="92298"/>
                  </a:lnTo>
                  <a:close/>
                </a:path>
                <a:path w="180975" h="172720">
                  <a:moveTo>
                    <a:pt x="118214" y="114691"/>
                  </a:moveTo>
                  <a:lnTo>
                    <a:pt x="154587" y="114691"/>
                  </a:lnTo>
                  <a:lnTo>
                    <a:pt x="118214" y="114691"/>
                  </a:lnTo>
                  <a:close/>
                </a:path>
                <a:path w="180975" h="172720">
                  <a:moveTo>
                    <a:pt x="54863" y="16341"/>
                  </a:moveTo>
                  <a:lnTo>
                    <a:pt x="28795" y="42366"/>
                  </a:lnTo>
                  <a:lnTo>
                    <a:pt x="54863" y="16341"/>
                  </a:lnTo>
                  <a:close/>
                </a:path>
                <a:path w="180975" h="172720">
                  <a:moveTo>
                    <a:pt x="163378" y="71720"/>
                  </a:moveTo>
                  <a:lnTo>
                    <a:pt x="83659" y="71720"/>
                  </a:lnTo>
                  <a:lnTo>
                    <a:pt x="2121" y="71720"/>
                  </a:lnTo>
                  <a:lnTo>
                    <a:pt x="83659" y="71720"/>
                  </a:lnTo>
                  <a:lnTo>
                    <a:pt x="83659" y="17249"/>
                  </a:lnTo>
                  <a:lnTo>
                    <a:pt x="83659" y="7868"/>
                  </a:lnTo>
                  <a:lnTo>
                    <a:pt x="76081" y="0"/>
                  </a:lnTo>
                  <a:lnTo>
                    <a:pt x="66381" y="0"/>
                  </a:lnTo>
                  <a:lnTo>
                    <a:pt x="56985" y="0"/>
                  </a:lnTo>
                  <a:lnTo>
                    <a:pt x="20308" y="0"/>
                  </a:lnTo>
                  <a:lnTo>
                    <a:pt x="0" y="0"/>
                  </a:lnTo>
                  <a:lnTo>
                    <a:pt x="0" y="172491"/>
                  </a:lnTo>
                  <a:lnTo>
                    <a:pt x="40617" y="172491"/>
                  </a:lnTo>
                  <a:lnTo>
                    <a:pt x="48758" y="164311"/>
                  </a:lnTo>
                  <a:lnTo>
                    <a:pt x="58463" y="158117"/>
                  </a:lnTo>
                  <a:lnTo>
                    <a:pt x="69474" y="154192"/>
                  </a:lnTo>
                  <a:lnTo>
                    <a:pt x="81537" y="152821"/>
                  </a:lnTo>
                  <a:lnTo>
                    <a:pt x="93643" y="154192"/>
                  </a:lnTo>
                  <a:lnTo>
                    <a:pt x="104725" y="158117"/>
                  </a:lnTo>
                  <a:lnTo>
                    <a:pt x="114444" y="164311"/>
                  </a:lnTo>
                  <a:lnTo>
                    <a:pt x="122457" y="172491"/>
                  </a:lnTo>
                  <a:lnTo>
                    <a:pt x="180352" y="172491"/>
                  </a:lnTo>
                  <a:lnTo>
                    <a:pt x="180352" y="154637"/>
                  </a:lnTo>
                  <a:lnTo>
                    <a:pt x="162165" y="154637"/>
                  </a:lnTo>
                  <a:lnTo>
                    <a:pt x="162165" y="138901"/>
                  </a:lnTo>
                  <a:lnTo>
                    <a:pt x="180352" y="138901"/>
                  </a:lnTo>
                  <a:lnTo>
                    <a:pt x="180352" y="88666"/>
                  </a:lnTo>
                  <a:lnTo>
                    <a:pt x="180352" y="79285"/>
                  </a:lnTo>
                  <a:lnTo>
                    <a:pt x="172774" y="71720"/>
                  </a:lnTo>
                  <a:lnTo>
                    <a:pt x="163378" y="71720"/>
                  </a:lnTo>
                  <a:close/>
                </a:path>
              </a:pathLst>
            </a:custGeom>
            <a:ln w="7874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9699675" y="3230778"/>
              <a:ext cx="36830" cy="29845"/>
            </a:xfrm>
            <a:custGeom>
              <a:avLst/>
              <a:gdLst/>
              <a:ahLst/>
              <a:cxnLst/>
              <a:rect l="l" t="t" r="r" b="b"/>
              <a:pathLst>
                <a:path w="36829" h="29845">
                  <a:moveTo>
                    <a:pt x="30311" y="0"/>
                  </a:moveTo>
                  <a:lnTo>
                    <a:pt x="6365" y="0"/>
                  </a:lnTo>
                  <a:lnTo>
                    <a:pt x="0" y="29656"/>
                  </a:lnTo>
                  <a:lnTo>
                    <a:pt x="36676" y="29656"/>
                  </a:lnTo>
                  <a:lnTo>
                    <a:pt x="30311" y="0"/>
                  </a:lnTo>
                  <a:close/>
                </a:path>
              </a:pathLst>
            </a:custGeom>
            <a:ln w="7873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9841532" y="3399335"/>
              <a:ext cx="18415" cy="15875"/>
            </a:xfrm>
            <a:custGeom>
              <a:avLst/>
              <a:gdLst/>
              <a:ahLst/>
              <a:cxnLst/>
              <a:rect l="l" t="t" r="r" b="b"/>
              <a:pathLst>
                <a:path w="18415" h="15875">
                  <a:moveTo>
                    <a:pt x="0" y="15736"/>
                  </a:moveTo>
                  <a:lnTo>
                    <a:pt x="18186" y="15736"/>
                  </a:lnTo>
                  <a:lnTo>
                    <a:pt x="18186" y="0"/>
                  </a:lnTo>
                  <a:lnTo>
                    <a:pt x="0" y="0"/>
                  </a:lnTo>
                  <a:lnTo>
                    <a:pt x="0" y="15736"/>
                  </a:lnTo>
                  <a:close/>
                </a:path>
              </a:pathLst>
            </a:custGeom>
            <a:ln w="7873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9324724" y="3399335"/>
              <a:ext cx="18415" cy="15875"/>
            </a:xfrm>
            <a:custGeom>
              <a:avLst/>
              <a:gdLst/>
              <a:ahLst/>
              <a:cxnLst/>
              <a:rect l="l" t="t" r="r" b="b"/>
              <a:pathLst>
                <a:path w="18415" h="15875">
                  <a:moveTo>
                    <a:pt x="18186" y="0"/>
                  </a:moveTo>
                  <a:lnTo>
                    <a:pt x="0" y="0"/>
                  </a:lnTo>
                  <a:lnTo>
                    <a:pt x="0" y="15736"/>
                  </a:lnTo>
                  <a:lnTo>
                    <a:pt x="18186" y="15736"/>
                  </a:lnTo>
                  <a:lnTo>
                    <a:pt x="18186" y="0"/>
                  </a:lnTo>
                  <a:close/>
                </a:path>
              </a:pathLst>
            </a:custGeom>
            <a:ln w="7873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6" name="object 7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70194" y="3409319"/>
              <a:ext cx="113054" cy="112882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9708162" y="3413256"/>
              <a:ext cx="106045" cy="105410"/>
            </a:xfrm>
            <a:custGeom>
              <a:avLst/>
              <a:gdLst/>
              <a:ahLst/>
              <a:cxnLst/>
              <a:rect l="l" t="t" r="r" b="b"/>
              <a:pathLst>
                <a:path w="106045" h="105410">
                  <a:moveTo>
                    <a:pt x="105483" y="52655"/>
                  </a:moveTo>
                  <a:lnTo>
                    <a:pt x="101334" y="72963"/>
                  </a:lnTo>
                  <a:lnTo>
                    <a:pt x="90024" y="89612"/>
                  </a:lnTo>
                  <a:lnTo>
                    <a:pt x="73258" y="100870"/>
                  </a:lnTo>
                  <a:lnTo>
                    <a:pt x="52741" y="105008"/>
                  </a:lnTo>
                  <a:lnTo>
                    <a:pt x="32224" y="100870"/>
                  </a:lnTo>
                  <a:lnTo>
                    <a:pt x="15458" y="89612"/>
                  </a:lnTo>
                  <a:lnTo>
                    <a:pt x="4148" y="72963"/>
                  </a:lnTo>
                  <a:lnTo>
                    <a:pt x="0" y="52655"/>
                  </a:lnTo>
                  <a:lnTo>
                    <a:pt x="4148" y="32171"/>
                  </a:lnTo>
                  <a:lnTo>
                    <a:pt x="15458" y="15433"/>
                  </a:lnTo>
                  <a:lnTo>
                    <a:pt x="32224" y="4142"/>
                  </a:lnTo>
                  <a:lnTo>
                    <a:pt x="52741" y="0"/>
                  </a:lnTo>
                  <a:lnTo>
                    <a:pt x="73258" y="4142"/>
                  </a:lnTo>
                  <a:lnTo>
                    <a:pt x="90024" y="15433"/>
                  </a:lnTo>
                  <a:lnTo>
                    <a:pt x="101334" y="32171"/>
                  </a:lnTo>
                  <a:lnTo>
                    <a:pt x="105483" y="52655"/>
                  </a:lnTo>
                  <a:close/>
                </a:path>
              </a:pathLst>
            </a:custGeom>
            <a:ln w="7874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9736352" y="3441097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29" h="49529">
                  <a:moveTo>
                    <a:pt x="49407" y="24814"/>
                  </a:moveTo>
                  <a:lnTo>
                    <a:pt x="47441" y="34389"/>
                  </a:lnTo>
                  <a:lnTo>
                    <a:pt x="42094" y="42177"/>
                  </a:lnTo>
                  <a:lnTo>
                    <a:pt x="34190" y="47411"/>
                  </a:lnTo>
                  <a:lnTo>
                    <a:pt x="24552" y="49326"/>
                  </a:lnTo>
                  <a:lnTo>
                    <a:pt x="14961" y="47411"/>
                  </a:lnTo>
                  <a:lnTo>
                    <a:pt x="7161" y="42177"/>
                  </a:lnTo>
                  <a:lnTo>
                    <a:pt x="1918" y="34389"/>
                  </a:lnTo>
                  <a:lnTo>
                    <a:pt x="0" y="24814"/>
                  </a:lnTo>
                  <a:lnTo>
                    <a:pt x="1918" y="15064"/>
                  </a:lnTo>
                  <a:lnTo>
                    <a:pt x="7161" y="7187"/>
                  </a:lnTo>
                  <a:lnTo>
                    <a:pt x="14961" y="1919"/>
                  </a:lnTo>
                  <a:lnTo>
                    <a:pt x="24552" y="0"/>
                  </a:lnTo>
                  <a:lnTo>
                    <a:pt x="34190" y="1919"/>
                  </a:lnTo>
                  <a:lnTo>
                    <a:pt x="42094" y="7187"/>
                  </a:lnTo>
                  <a:lnTo>
                    <a:pt x="47441" y="15064"/>
                  </a:lnTo>
                  <a:lnTo>
                    <a:pt x="49407" y="24814"/>
                  </a:lnTo>
                  <a:close/>
                </a:path>
              </a:pathLst>
            </a:custGeom>
            <a:ln w="7874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9374131" y="3518264"/>
              <a:ext cx="449580" cy="0"/>
            </a:xfrm>
            <a:custGeom>
              <a:avLst/>
              <a:gdLst/>
              <a:ahLst/>
              <a:cxnLst/>
              <a:rect l="l" t="t" r="r" b="b"/>
              <a:pathLst>
                <a:path w="449579">
                  <a:moveTo>
                    <a:pt x="0" y="0"/>
                  </a:moveTo>
                  <a:lnTo>
                    <a:pt x="0" y="0"/>
                  </a:lnTo>
                  <a:lnTo>
                    <a:pt x="449214" y="0"/>
                  </a:lnTo>
                </a:path>
              </a:pathLst>
            </a:custGeom>
            <a:ln w="7868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9614803" y="3541263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79">
                  <a:moveTo>
                    <a:pt x="0" y="0"/>
                  </a:moveTo>
                  <a:lnTo>
                    <a:pt x="0" y="0"/>
                  </a:lnTo>
                  <a:lnTo>
                    <a:pt x="93358" y="0"/>
                  </a:lnTo>
                </a:path>
              </a:pathLst>
            </a:custGeom>
            <a:ln w="7868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81" name="object 8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18415" y="3274654"/>
              <a:ext cx="128818" cy="144356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9389287" y="3293419"/>
              <a:ext cx="94615" cy="53340"/>
            </a:xfrm>
            <a:custGeom>
              <a:avLst/>
              <a:gdLst/>
              <a:ahLst/>
              <a:cxnLst/>
              <a:rect l="l" t="t" r="r" b="b"/>
              <a:pathLst>
                <a:path w="94615" h="53339">
                  <a:moveTo>
                    <a:pt x="67594" y="53260"/>
                  </a:moveTo>
                  <a:lnTo>
                    <a:pt x="26673" y="53260"/>
                  </a:lnTo>
                  <a:lnTo>
                    <a:pt x="16240" y="51184"/>
                  </a:lnTo>
                  <a:lnTo>
                    <a:pt x="7767" y="45506"/>
                  </a:lnTo>
                  <a:lnTo>
                    <a:pt x="2079" y="37046"/>
                  </a:lnTo>
                  <a:lnTo>
                    <a:pt x="0" y="26630"/>
                  </a:lnTo>
                  <a:lnTo>
                    <a:pt x="2079" y="16213"/>
                  </a:lnTo>
                  <a:lnTo>
                    <a:pt x="7767" y="7754"/>
                  </a:lnTo>
                  <a:lnTo>
                    <a:pt x="16240" y="2075"/>
                  </a:lnTo>
                  <a:lnTo>
                    <a:pt x="26673" y="0"/>
                  </a:lnTo>
                  <a:lnTo>
                    <a:pt x="67594" y="0"/>
                  </a:lnTo>
                  <a:lnTo>
                    <a:pt x="78028" y="2075"/>
                  </a:lnTo>
                  <a:lnTo>
                    <a:pt x="86500" y="7754"/>
                  </a:lnTo>
                  <a:lnTo>
                    <a:pt x="92189" y="16213"/>
                  </a:lnTo>
                  <a:lnTo>
                    <a:pt x="94268" y="26630"/>
                  </a:lnTo>
                  <a:lnTo>
                    <a:pt x="92189" y="37046"/>
                  </a:lnTo>
                  <a:lnTo>
                    <a:pt x="86500" y="45506"/>
                  </a:lnTo>
                  <a:lnTo>
                    <a:pt x="78028" y="51184"/>
                  </a:lnTo>
                  <a:lnTo>
                    <a:pt x="67594" y="53260"/>
                  </a:lnTo>
                  <a:close/>
                </a:path>
              </a:pathLst>
            </a:custGeom>
            <a:ln w="7871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9347765" y="3737964"/>
            <a:ext cx="416559" cy="367665"/>
            <a:chOff x="9347765" y="3737964"/>
            <a:chExt cx="416559" cy="367665"/>
          </a:xfrm>
        </p:grpSpPr>
        <p:sp>
          <p:nvSpPr>
            <p:cNvPr id="84" name="object 84"/>
            <p:cNvSpPr/>
            <p:nvPr/>
          </p:nvSpPr>
          <p:spPr>
            <a:xfrm>
              <a:off x="9556000" y="3737964"/>
              <a:ext cx="0" cy="24765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11"/>
                  </a:moveTo>
                  <a:lnTo>
                    <a:pt x="0" y="24511"/>
                  </a:lnTo>
                  <a:lnTo>
                    <a:pt x="0" y="0"/>
                  </a:lnTo>
                </a:path>
              </a:pathLst>
            </a:custGeom>
            <a:ln w="7880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9657846" y="3753094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79">
                  <a:moveTo>
                    <a:pt x="0" y="17249"/>
                  </a:moveTo>
                  <a:lnTo>
                    <a:pt x="0" y="17249"/>
                  </a:lnTo>
                  <a:lnTo>
                    <a:pt x="17277" y="0"/>
                  </a:lnTo>
                </a:path>
              </a:pathLst>
            </a:custGeom>
            <a:ln w="7874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9436573" y="3753094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79">
                  <a:moveTo>
                    <a:pt x="17277" y="17249"/>
                  </a:moveTo>
                  <a:lnTo>
                    <a:pt x="17277" y="17249"/>
                  </a:lnTo>
                  <a:lnTo>
                    <a:pt x="0" y="0"/>
                  </a:lnTo>
                </a:path>
              </a:pathLst>
            </a:custGeom>
            <a:ln w="7874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9457488" y="3792737"/>
              <a:ext cx="196850" cy="35560"/>
            </a:xfrm>
            <a:custGeom>
              <a:avLst/>
              <a:gdLst/>
              <a:ahLst/>
              <a:cxnLst/>
              <a:rect l="l" t="t" r="r" b="b"/>
              <a:pathLst>
                <a:path w="196850" h="35560">
                  <a:moveTo>
                    <a:pt x="0" y="35103"/>
                  </a:moveTo>
                  <a:lnTo>
                    <a:pt x="4849" y="11499"/>
                  </a:lnTo>
                  <a:lnTo>
                    <a:pt x="4849" y="5144"/>
                  </a:lnTo>
                  <a:lnTo>
                    <a:pt x="10002" y="0"/>
                  </a:lnTo>
                  <a:lnTo>
                    <a:pt x="16368" y="0"/>
                  </a:lnTo>
                  <a:lnTo>
                    <a:pt x="180352" y="0"/>
                  </a:lnTo>
                  <a:lnTo>
                    <a:pt x="186717" y="0"/>
                  </a:lnTo>
                  <a:lnTo>
                    <a:pt x="191870" y="5144"/>
                  </a:lnTo>
                  <a:lnTo>
                    <a:pt x="191870" y="11499"/>
                  </a:lnTo>
                  <a:lnTo>
                    <a:pt x="196720" y="35103"/>
                  </a:lnTo>
                </a:path>
              </a:pathLst>
            </a:custGeom>
            <a:ln w="7868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9536297" y="3793948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0"/>
                  </a:lnTo>
                  <a:lnTo>
                    <a:pt x="0" y="35103"/>
                  </a:lnTo>
                </a:path>
              </a:pathLst>
            </a:custGeom>
            <a:ln w="7880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9575399" y="3793948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h="35560">
                  <a:moveTo>
                    <a:pt x="0" y="0"/>
                  </a:moveTo>
                  <a:lnTo>
                    <a:pt x="0" y="0"/>
                  </a:lnTo>
                  <a:lnTo>
                    <a:pt x="0" y="35103"/>
                  </a:lnTo>
                </a:path>
              </a:pathLst>
            </a:custGeom>
            <a:ln w="7880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9485374" y="4022121"/>
              <a:ext cx="140970" cy="37465"/>
            </a:xfrm>
            <a:custGeom>
              <a:avLst/>
              <a:gdLst/>
              <a:ahLst/>
              <a:cxnLst/>
              <a:rect l="l" t="t" r="r" b="b"/>
              <a:pathLst>
                <a:path w="140970" h="37464">
                  <a:moveTo>
                    <a:pt x="0" y="36919"/>
                  </a:moveTo>
                  <a:lnTo>
                    <a:pt x="0" y="0"/>
                  </a:lnTo>
                  <a:lnTo>
                    <a:pt x="140947" y="0"/>
                  </a:lnTo>
                  <a:lnTo>
                    <a:pt x="140947" y="36919"/>
                  </a:lnTo>
                </a:path>
              </a:pathLst>
            </a:custGeom>
            <a:ln w="7868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9387772" y="4060251"/>
              <a:ext cx="69850" cy="41275"/>
            </a:xfrm>
            <a:custGeom>
              <a:avLst/>
              <a:gdLst/>
              <a:ahLst/>
              <a:cxnLst/>
              <a:rect l="l" t="t" r="r" b="b"/>
              <a:pathLst>
                <a:path w="69850" h="41275">
                  <a:moveTo>
                    <a:pt x="69716" y="20577"/>
                  </a:moveTo>
                  <a:lnTo>
                    <a:pt x="69716" y="34195"/>
                  </a:lnTo>
                  <a:lnTo>
                    <a:pt x="69716" y="37827"/>
                  </a:lnTo>
                  <a:lnTo>
                    <a:pt x="66684" y="40853"/>
                  </a:lnTo>
                  <a:lnTo>
                    <a:pt x="63350" y="40853"/>
                  </a:lnTo>
                  <a:lnTo>
                    <a:pt x="6365" y="40853"/>
                  </a:lnTo>
                  <a:lnTo>
                    <a:pt x="3031" y="40853"/>
                  </a:lnTo>
                  <a:lnTo>
                    <a:pt x="0" y="37827"/>
                  </a:lnTo>
                  <a:lnTo>
                    <a:pt x="0" y="34195"/>
                  </a:lnTo>
                  <a:lnTo>
                    <a:pt x="0" y="0"/>
                  </a:lnTo>
                </a:path>
              </a:pathLst>
            </a:custGeom>
            <a:ln w="7871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9430814" y="3899258"/>
              <a:ext cx="269875" cy="19685"/>
            </a:xfrm>
            <a:custGeom>
              <a:avLst/>
              <a:gdLst/>
              <a:ahLst/>
              <a:cxnLst/>
              <a:rect l="l" t="t" r="r" b="b"/>
              <a:pathLst>
                <a:path w="269875" h="19685">
                  <a:moveTo>
                    <a:pt x="269467" y="0"/>
                  </a:moveTo>
                  <a:lnTo>
                    <a:pt x="256258" y="10927"/>
                  </a:lnTo>
                  <a:lnTo>
                    <a:pt x="244044" y="16379"/>
                  </a:lnTo>
                  <a:lnTo>
                    <a:pt x="235069" y="18256"/>
                  </a:lnTo>
                  <a:lnTo>
                    <a:pt x="231578" y="18459"/>
                  </a:lnTo>
                  <a:lnTo>
                    <a:pt x="18489" y="18459"/>
                  </a:lnTo>
                  <a:lnTo>
                    <a:pt x="10305" y="19064"/>
                  </a:lnTo>
                  <a:lnTo>
                    <a:pt x="0" y="14222"/>
                  </a:lnTo>
                </a:path>
              </a:pathLst>
            </a:custGeom>
            <a:ln w="7868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9372616" y="3957058"/>
              <a:ext cx="76835" cy="33020"/>
            </a:xfrm>
            <a:custGeom>
              <a:avLst/>
              <a:gdLst/>
              <a:ahLst/>
              <a:cxnLst/>
              <a:rect l="l" t="t" r="r" b="b"/>
              <a:pathLst>
                <a:path w="76834" h="33020">
                  <a:moveTo>
                    <a:pt x="0" y="32985"/>
                  </a:moveTo>
                  <a:lnTo>
                    <a:pt x="76687" y="32985"/>
                  </a:lnTo>
                  <a:lnTo>
                    <a:pt x="74613" y="13915"/>
                  </a:lnTo>
                  <a:lnTo>
                    <a:pt x="71458" y="4123"/>
                  </a:lnTo>
                  <a:lnTo>
                    <a:pt x="65008" y="515"/>
                  </a:lnTo>
                  <a:lnTo>
                    <a:pt x="53044" y="0"/>
                  </a:lnTo>
                  <a:lnTo>
                    <a:pt x="37586" y="0"/>
                  </a:lnTo>
                </a:path>
              </a:pathLst>
            </a:custGeom>
            <a:ln w="7870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9351701" y="3880799"/>
              <a:ext cx="50800" cy="31750"/>
            </a:xfrm>
            <a:custGeom>
              <a:avLst/>
              <a:gdLst/>
              <a:ahLst/>
              <a:cxnLst/>
              <a:rect l="l" t="t" r="r" b="b"/>
              <a:pathLst>
                <a:path w="50800" h="31750">
                  <a:moveTo>
                    <a:pt x="38192" y="0"/>
                  </a:moveTo>
                  <a:lnTo>
                    <a:pt x="20005" y="0"/>
                  </a:lnTo>
                  <a:lnTo>
                    <a:pt x="9207" y="4160"/>
                  </a:lnTo>
                  <a:lnTo>
                    <a:pt x="3182" y="13315"/>
                  </a:lnTo>
                  <a:lnTo>
                    <a:pt x="568" y="22469"/>
                  </a:lnTo>
                  <a:lnTo>
                    <a:pt x="0" y="26630"/>
                  </a:lnTo>
                  <a:lnTo>
                    <a:pt x="50619" y="31169"/>
                  </a:lnTo>
                </a:path>
              </a:pathLst>
            </a:custGeom>
            <a:ln w="7871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9371707" y="4024844"/>
              <a:ext cx="90805" cy="0"/>
            </a:xfrm>
            <a:custGeom>
              <a:avLst/>
              <a:gdLst/>
              <a:ahLst/>
              <a:cxnLst/>
              <a:rect l="l" t="t" r="r" b="b"/>
              <a:pathLst>
                <a:path w="90804">
                  <a:moveTo>
                    <a:pt x="0" y="0"/>
                  </a:moveTo>
                  <a:lnTo>
                    <a:pt x="0" y="0"/>
                  </a:lnTo>
                  <a:lnTo>
                    <a:pt x="90630" y="0"/>
                  </a:lnTo>
                </a:path>
              </a:pathLst>
            </a:custGeom>
            <a:ln w="7868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9654208" y="4060251"/>
              <a:ext cx="69850" cy="41275"/>
            </a:xfrm>
            <a:custGeom>
              <a:avLst/>
              <a:gdLst/>
              <a:ahLst/>
              <a:cxnLst/>
              <a:rect l="l" t="t" r="r" b="b"/>
              <a:pathLst>
                <a:path w="69850" h="41275">
                  <a:moveTo>
                    <a:pt x="0" y="20577"/>
                  </a:moveTo>
                  <a:lnTo>
                    <a:pt x="0" y="34195"/>
                  </a:lnTo>
                  <a:lnTo>
                    <a:pt x="0" y="37827"/>
                  </a:lnTo>
                  <a:lnTo>
                    <a:pt x="3031" y="40853"/>
                  </a:lnTo>
                  <a:lnTo>
                    <a:pt x="6668" y="40853"/>
                  </a:lnTo>
                  <a:lnTo>
                    <a:pt x="63350" y="40853"/>
                  </a:lnTo>
                  <a:lnTo>
                    <a:pt x="66988" y="40853"/>
                  </a:lnTo>
                  <a:lnTo>
                    <a:pt x="69716" y="37827"/>
                  </a:lnTo>
                  <a:lnTo>
                    <a:pt x="69716" y="34195"/>
                  </a:lnTo>
                  <a:lnTo>
                    <a:pt x="69716" y="0"/>
                  </a:lnTo>
                </a:path>
              </a:pathLst>
            </a:custGeom>
            <a:ln w="7871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9662392" y="3957058"/>
              <a:ext cx="77470" cy="33020"/>
            </a:xfrm>
            <a:custGeom>
              <a:avLst/>
              <a:gdLst/>
              <a:ahLst/>
              <a:cxnLst/>
              <a:rect l="l" t="t" r="r" b="b"/>
              <a:pathLst>
                <a:path w="77470" h="33020">
                  <a:moveTo>
                    <a:pt x="76990" y="32985"/>
                  </a:moveTo>
                  <a:lnTo>
                    <a:pt x="0" y="32985"/>
                  </a:lnTo>
                  <a:lnTo>
                    <a:pt x="2079" y="13915"/>
                  </a:lnTo>
                  <a:lnTo>
                    <a:pt x="5266" y="4123"/>
                  </a:lnTo>
                  <a:lnTo>
                    <a:pt x="11807" y="515"/>
                  </a:lnTo>
                  <a:lnTo>
                    <a:pt x="23945" y="0"/>
                  </a:lnTo>
                  <a:lnTo>
                    <a:pt x="39404" y="0"/>
                  </a:lnTo>
                </a:path>
              </a:pathLst>
            </a:custGeom>
            <a:ln w="7870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9709375" y="3880799"/>
              <a:ext cx="50800" cy="31750"/>
            </a:xfrm>
            <a:custGeom>
              <a:avLst/>
              <a:gdLst/>
              <a:ahLst/>
              <a:cxnLst/>
              <a:rect l="l" t="t" r="r" b="b"/>
              <a:pathLst>
                <a:path w="50800" h="31750">
                  <a:moveTo>
                    <a:pt x="12427" y="0"/>
                  </a:moveTo>
                  <a:lnTo>
                    <a:pt x="30917" y="0"/>
                  </a:lnTo>
                  <a:lnTo>
                    <a:pt x="41540" y="4160"/>
                  </a:lnTo>
                  <a:lnTo>
                    <a:pt x="47475" y="13315"/>
                  </a:lnTo>
                  <a:lnTo>
                    <a:pt x="50056" y="22469"/>
                  </a:lnTo>
                  <a:lnTo>
                    <a:pt x="50619" y="26630"/>
                  </a:lnTo>
                  <a:lnTo>
                    <a:pt x="0" y="31169"/>
                  </a:lnTo>
                </a:path>
              </a:pathLst>
            </a:custGeom>
            <a:ln w="7871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9369888" y="3830262"/>
              <a:ext cx="372110" cy="229870"/>
            </a:xfrm>
            <a:custGeom>
              <a:avLst/>
              <a:gdLst/>
              <a:ahLst/>
              <a:cxnLst/>
              <a:rect l="l" t="t" r="r" b="b"/>
              <a:pathLst>
                <a:path w="372109" h="229870">
                  <a:moveTo>
                    <a:pt x="351914" y="229383"/>
                  </a:moveTo>
                  <a:lnTo>
                    <a:pt x="359899" y="227813"/>
                  </a:lnTo>
                  <a:lnTo>
                    <a:pt x="366236" y="223633"/>
                  </a:lnTo>
                  <a:lnTo>
                    <a:pt x="370414" y="217638"/>
                  </a:lnTo>
                  <a:lnTo>
                    <a:pt x="371920" y="210621"/>
                  </a:lnTo>
                  <a:lnTo>
                    <a:pt x="371920" y="159176"/>
                  </a:lnTo>
                  <a:lnTo>
                    <a:pt x="347827" y="100047"/>
                  </a:lnTo>
                  <a:lnTo>
                    <a:pt x="338539" y="84921"/>
                  </a:lnTo>
                  <a:lnTo>
                    <a:pt x="334651" y="77796"/>
                  </a:lnTo>
                  <a:lnTo>
                    <a:pt x="333121" y="73535"/>
                  </a:lnTo>
                  <a:lnTo>
                    <a:pt x="322214" y="43004"/>
                  </a:lnTo>
                  <a:lnTo>
                    <a:pt x="316336" y="26743"/>
                  </a:lnTo>
                  <a:lnTo>
                    <a:pt x="284926" y="0"/>
                  </a:lnTo>
                  <a:lnTo>
                    <a:pt x="86993" y="0"/>
                  </a:lnTo>
                  <a:lnTo>
                    <a:pt x="55806" y="26682"/>
                  </a:lnTo>
                  <a:lnTo>
                    <a:pt x="41777" y="65218"/>
                  </a:lnTo>
                  <a:lnTo>
                    <a:pt x="38798" y="73535"/>
                  </a:lnTo>
                  <a:lnTo>
                    <a:pt x="32963" y="84647"/>
                  </a:lnTo>
                  <a:lnTo>
                    <a:pt x="21899" y="103192"/>
                  </a:lnTo>
                  <a:lnTo>
                    <a:pt x="11177" y="120602"/>
                  </a:lnTo>
                  <a:lnTo>
                    <a:pt x="6365" y="128309"/>
                  </a:lnTo>
                  <a:lnTo>
                    <a:pt x="3452" y="135132"/>
                  </a:lnTo>
                  <a:lnTo>
                    <a:pt x="1477" y="142948"/>
                  </a:lnTo>
                  <a:lnTo>
                    <a:pt x="355" y="151161"/>
                  </a:lnTo>
                  <a:lnTo>
                    <a:pt x="0" y="159176"/>
                  </a:lnTo>
                  <a:lnTo>
                    <a:pt x="0" y="210621"/>
                  </a:lnTo>
                  <a:lnTo>
                    <a:pt x="1506" y="217638"/>
                  </a:lnTo>
                  <a:lnTo>
                    <a:pt x="5683" y="223633"/>
                  </a:lnTo>
                  <a:lnTo>
                    <a:pt x="12020" y="227813"/>
                  </a:lnTo>
                  <a:lnTo>
                    <a:pt x="20005" y="229383"/>
                  </a:lnTo>
                  <a:lnTo>
                    <a:pt x="351914" y="229383"/>
                  </a:lnTo>
                  <a:close/>
                </a:path>
              </a:pathLst>
            </a:custGeom>
            <a:ln w="7871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9649359" y="4024844"/>
              <a:ext cx="90805" cy="0"/>
            </a:xfrm>
            <a:custGeom>
              <a:avLst/>
              <a:gdLst/>
              <a:ahLst/>
              <a:cxnLst/>
              <a:rect l="l" t="t" r="r" b="b"/>
              <a:pathLst>
                <a:path w="90804">
                  <a:moveTo>
                    <a:pt x="90630" y="0"/>
                  </a:moveTo>
                  <a:lnTo>
                    <a:pt x="90630" y="0"/>
                  </a:lnTo>
                  <a:lnTo>
                    <a:pt x="0" y="0"/>
                  </a:lnTo>
                </a:path>
              </a:pathLst>
            </a:custGeom>
            <a:ln w="7868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1" name="object 101"/>
          <p:cNvGrpSpPr/>
          <p:nvPr/>
        </p:nvGrpSpPr>
        <p:grpSpPr>
          <a:xfrm>
            <a:off x="9320787" y="4273589"/>
            <a:ext cx="542925" cy="411480"/>
            <a:chOff x="9320787" y="4273589"/>
            <a:chExt cx="542925" cy="411480"/>
          </a:xfrm>
        </p:grpSpPr>
        <p:sp>
          <p:nvSpPr>
            <p:cNvPr id="102" name="object 102"/>
            <p:cNvSpPr/>
            <p:nvPr/>
          </p:nvSpPr>
          <p:spPr>
            <a:xfrm>
              <a:off x="9324724" y="4359841"/>
              <a:ext cx="354965" cy="212725"/>
            </a:xfrm>
            <a:custGeom>
              <a:avLst/>
              <a:gdLst/>
              <a:ahLst/>
              <a:cxnLst/>
              <a:rect l="l" t="t" r="r" b="b"/>
              <a:pathLst>
                <a:path w="354965" h="212725">
                  <a:moveTo>
                    <a:pt x="0" y="0"/>
                  </a:moveTo>
                  <a:lnTo>
                    <a:pt x="0" y="178846"/>
                  </a:lnTo>
                  <a:lnTo>
                    <a:pt x="18186" y="178846"/>
                  </a:lnTo>
                  <a:lnTo>
                    <a:pt x="18186" y="194582"/>
                  </a:lnTo>
                  <a:lnTo>
                    <a:pt x="0" y="194582"/>
                  </a:lnTo>
                  <a:lnTo>
                    <a:pt x="0" y="212437"/>
                  </a:lnTo>
                  <a:lnTo>
                    <a:pt x="60925" y="212437"/>
                  </a:lnTo>
                  <a:lnTo>
                    <a:pt x="69114" y="204384"/>
                  </a:lnTo>
                  <a:lnTo>
                    <a:pt x="78923" y="198176"/>
                  </a:lnTo>
                  <a:lnTo>
                    <a:pt x="90038" y="194180"/>
                  </a:lnTo>
                  <a:lnTo>
                    <a:pt x="102149" y="192766"/>
                  </a:lnTo>
                  <a:lnTo>
                    <a:pt x="114084" y="194180"/>
                  </a:lnTo>
                  <a:lnTo>
                    <a:pt x="125110" y="198176"/>
                  </a:lnTo>
                  <a:lnTo>
                    <a:pt x="134885" y="204384"/>
                  </a:lnTo>
                  <a:lnTo>
                    <a:pt x="143069" y="212437"/>
                  </a:lnTo>
                  <a:lnTo>
                    <a:pt x="354642" y="212437"/>
                  </a:lnTo>
                  <a:lnTo>
                    <a:pt x="354642" y="40248"/>
                  </a:lnTo>
                  <a:lnTo>
                    <a:pt x="354642" y="0"/>
                  </a:lnTo>
                  <a:lnTo>
                    <a:pt x="0" y="0"/>
                  </a:lnTo>
                  <a:close/>
                </a:path>
              </a:pathLst>
            </a:custGeom>
            <a:ln w="7871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9324724" y="4572278"/>
              <a:ext cx="60960" cy="41910"/>
            </a:xfrm>
            <a:custGeom>
              <a:avLst/>
              <a:gdLst/>
              <a:ahLst/>
              <a:cxnLst/>
              <a:rect l="l" t="t" r="r" b="b"/>
              <a:pathLst>
                <a:path w="60959" h="41910">
                  <a:moveTo>
                    <a:pt x="60925" y="0"/>
                  </a:moveTo>
                  <a:lnTo>
                    <a:pt x="0" y="0"/>
                  </a:lnTo>
                  <a:lnTo>
                    <a:pt x="0" y="41458"/>
                  </a:lnTo>
                  <a:lnTo>
                    <a:pt x="50013" y="41458"/>
                  </a:lnTo>
                  <a:lnTo>
                    <a:pt x="49710" y="38734"/>
                  </a:lnTo>
                  <a:lnTo>
                    <a:pt x="49407" y="35708"/>
                  </a:lnTo>
                  <a:lnTo>
                    <a:pt x="49407" y="32985"/>
                  </a:lnTo>
                  <a:lnTo>
                    <a:pt x="50184" y="23873"/>
                  </a:lnTo>
                  <a:lnTo>
                    <a:pt x="52438" y="15244"/>
                  </a:lnTo>
                  <a:lnTo>
                    <a:pt x="56057" y="7239"/>
                  </a:lnTo>
                  <a:lnTo>
                    <a:pt x="60925" y="0"/>
                  </a:lnTo>
                  <a:close/>
                </a:path>
              </a:pathLst>
            </a:custGeom>
            <a:ln w="7872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9467793" y="4572278"/>
              <a:ext cx="252729" cy="41910"/>
            </a:xfrm>
            <a:custGeom>
              <a:avLst/>
              <a:gdLst/>
              <a:ahLst/>
              <a:cxnLst/>
              <a:rect l="l" t="t" r="r" b="b"/>
              <a:pathLst>
                <a:path w="252729" h="41910">
                  <a:moveTo>
                    <a:pt x="11518" y="32985"/>
                  </a:moveTo>
                  <a:lnTo>
                    <a:pt x="11518" y="35708"/>
                  </a:lnTo>
                  <a:lnTo>
                    <a:pt x="11215" y="38734"/>
                  </a:lnTo>
                  <a:lnTo>
                    <a:pt x="10912" y="41458"/>
                  </a:lnTo>
                  <a:lnTo>
                    <a:pt x="241278" y="41458"/>
                  </a:lnTo>
                  <a:lnTo>
                    <a:pt x="240672" y="38734"/>
                  </a:lnTo>
                  <a:lnTo>
                    <a:pt x="240368" y="35708"/>
                  </a:lnTo>
                  <a:lnTo>
                    <a:pt x="240368" y="32985"/>
                  </a:lnTo>
                  <a:lnTo>
                    <a:pt x="241193" y="23873"/>
                  </a:lnTo>
                  <a:lnTo>
                    <a:pt x="243551" y="15244"/>
                  </a:lnTo>
                  <a:lnTo>
                    <a:pt x="247274" y="7239"/>
                  </a:lnTo>
                  <a:lnTo>
                    <a:pt x="252190" y="0"/>
                  </a:lnTo>
                  <a:lnTo>
                    <a:pt x="211573" y="0"/>
                  </a:lnTo>
                  <a:lnTo>
                    <a:pt x="0" y="0"/>
                  </a:lnTo>
                  <a:lnTo>
                    <a:pt x="4868" y="7239"/>
                  </a:lnTo>
                  <a:lnTo>
                    <a:pt x="8487" y="15244"/>
                  </a:lnTo>
                  <a:lnTo>
                    <a:pt x="10741" y="23873"/>
                  </a:lnTo>
                  <a:lnTo>
                    <a:pt x="11518" y="32985"/>
                  </a:lnTo>
                  <a:close/>
                </a:path>
              </a:pathLst>
            </a:custGeom>
            <a:ln w="7868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9708162" y="4416128"/>
              <a:ext cx="26670" cy="26034"/>
            </a:xfrm>
            <a:custGeom>
              <a:avLst/>
              <a:gdLst/>
              <a:ahLst/>
              <a:cxnLst/>
              <a:rect l="l" t="t" r="r" b="b"/>
              <a:pathLst>
                <a:path w="26670" h="26035">
                  <a:moveTo>
                    <a:pt x="26067" y="0"/>
                  </a:moveTo>
                  <a:lnTo>
                    <a:pt x="0" y="26025"/>
                  </a:lnTo>
                  <a:lnTo>
                    <a:pt x="26067" y="0"/>
                  </a:lnTo>
                  <a:close/>
                </a:path>
              </a:pathLst>
            </a:custGeom>
            <a:ln w="7874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9801824" y="4572278"/>
              <a:ext cx="58419" cy="41910"/>
            </a:xfrm>
            <a:custGeom>
              <a:avLst/>
              <a:gdLst/>
              <a:ahLst/>
              <a:cxnLst/>
              <a:rect l="l" t="t" r="r" b="b"/>
              <a:pathLst>
                <a:path w="58420" h="41910">
                  <a:moveTo>
                    <a:pt x="11821" y="32985"/>
                  </a:moveTo>
                  <a:lnTo>
                    <a:pt x="11821" y="35708"/>
                  </a:lnTo>
                  <a:lnTo>
                    <a:pt x="11518" y="38734"/>
                  </a:lnTo>
                  <a:lnTo>
                    <a:pt x="10912" y="41458"/>
                  </a:lnTo>
                  <a:lnTo>
                    <a:pt x="57894" y="41458"/>
                  </a:lnTo>
                  <a:lnTo>
                    <a:pt x="57894" y="0"/>
                  </a:lnTo>
                  <a:lnTo>
                    <a:pt x="0" y="0"/>
                  </a:lnTo>
                  <a:lnTo>
                    <a:pt x="4916" y="7239"/>
                  </a:lnTo>
                  <a:lnTo>
                    <a:pt x="8638" y="15244"/>
                  </a:lnTo>
                  <a:lnTo>
                    <a:pt x="10997" y="23873"/>
                  </a:lnTo>
                  <a:lnTo>
                    <a:pt x="11821" y="32985"/>
                  </a:lnTo>
                  <a:close/>
                </a:path>
              </a:pathLst>
            </a:custGeom>
            <a:ln w="7872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9679367" y="4400089"/>
              <a:ext cx="180975" cy="172720"/>
            </a:xfrm>
            <a:custGeom>
              <a:avLst/>
              <a:gdLst/>
              <a:ahLst/>
              <a:cxnLst/>
              <a:rect l="l" t="t" r="r" b="b"/>
              <a:pathLst>
                <a:path w="180975" h="172720">
                  <a:moveTo>
                    <a:pt x="118214" y="91995"/>
                  </a:moveTo>
                  <a:lnTo>
                    <a:pt x="154587" y="91995"/>
                  </a:lnTo>
                  <a:lnTo>
                    <a:pt x="118214" y="91995"/>
                  </a:lnTo>
                  <a:close/>
                </a:path>
                <a:path w="180975" h="172720">
                  <a:moveTo>
                    <a:pt x="118214" y="114389"/>
                  </a:moveTo>
                  <a:lnTo>
                    <a:pt x="154587" y="114389"/>
                  </a:lnTo>
                  <a:lnTo>
                    <a:pt x="118214" y="114389"/>
                  </a:lnTo>
                  <a:close/>
                </a:path>
                <a:path w="180975" h="172720">
                  <a:moveTo>
                    <a:pt x="163378" y="71417"/>
                  </a:moveTo>
                  <a:lnTo>
                    <a:pt x="83659" y="71417"/>
                  </a:lnTo>
                  <a:lnTo>
                    <a:pt x="2121" y="71417"/>
                  </a:lnTo>
                  <a:lnTo>
                    <a:pt x="83659" y="71417"/>
                  </a:lnTo>
                  <a:lnTo>
                    <a:pt x="83659" y="16946"/>
                  </a:lnTo>
                  <a:lnTo>
                    <a:pt x="83659" y="7565"/>
                  </a:lnTo>
                  <a:lnTo>
                    <a:pt x="76081" y="0"/>
                  </a:lnTo>
                  <a:lnTo>
                    <a:pt x="66381" y="0"/>
                  </a:lnTo>
                  <a:lnTo>
                    <a:pt x="56985" y="0"/>
                  </a:lnTo>
                  <a:lnTo>
                    <a:pt x="20308" y="0"/>
                  </a:lnTo>
                  <a:lnTo>
                    <a:pt x="0" y="0"/>
                  </a:lnTo>
                  <a:lnTo>
                    <a:pt x="0" y="172189"/>
                  </a:lnTo>
                  <a:lnTo>
                    <a:pt x="40617" y="172189"/>
                  </a:lnTo>
                  <a:lnTo>
                    <a:pt x="48758" y="164136"/>
                  </a:lnTo>
                  <a:lnTo>
                    <a:pt x="58463" y="157928"/>
                  </a:lnTo>
                  <a:lnTo>
                    <a:pt x="69474" y="153932"/>
                  </a:lnTo>
                  <a:lnTo>
                    <a:pt x="81537" y="152518"/>
                  </a:lnTo>
                  <a:lnTo>
                    <a:pt x="93643" y="153932"/>
                  </a:lnTo>
                  <a:lnTo>
                    <a:pt x="104725" y="157928"/>
                  </a:lnTo>
                  <a:lnTo>
                    <a:pt x="114444" y="164136"/>
                  </a:lnTo>
                  <a:lnTo>
                    <a:pt x="122457" y="172189"/>
                  </a:lnTo>
                  <a:lnTo>
                    <a:pt x="180352" y="172189"/>
                  </a:lnTo>
                  <a:lnTo>
                    <a:pt x="180352" y="154334"/>
                  </a:lnTo>
                  <a:lnTo>
                    <a:pt x="162165" y="154334"/>
                  </a:lnTo>
                  <a:lnTo>
                    <a:pt x="162165" y="138598"/>
                  </a:lnTo>
                  <a:lnTo>
                    <a:pt x="180352" y="138598"/>
                  </a:lnTo>
                  <a:lnTo>
                    <a:pt x="180352" y="88666"/>
                  </a:lnTo>
                  <a:lnTo>
                    <a:pt x="180352" y="78983"/>
                  </a:lnTo>
                  <a:lnTo>
                    <a:pt x="172774" y="71417"/>
                  </a:lnTo>
                  <a:lnTo>
                    <a:pt x="163378" y="71417"/>
                  </a:lnTo>
                  <a:close/>
                </a:path>
              </a:pathLst>
            </a:custGeom>
            <a:ln w="7874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08" name="object 10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23845" y="4273589"/>
              <a:ext cx="143669" cy="90188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9841532" y="4538688"/>
              <a:ext cx="18415" cy="15875"/>
            </a:xfrm>
            <a:custGeom>
              <a:avLst/>
              <a:gdLst/>
              <a:ahLst/>
              <a:cxnLst/>
              <a:rect l="l" t="t" r="r" b="b"/>
              <a:pathLst>
                <a:path w="18415" h="15875">
                  <a:moveTo>
                    <a:pt x="0" y="15736"/>
                  </a:moveTo>
                  <a:lnTo>
                    <a:pt x="18186" y="15736"/>
                  </a:lnTo>
                  <a:lnTo>
                    <a:pt x="18186" y="0"/>
                  </a:lnTo>
                  <a:lnTo>
                    <a:pt x="0" y="0"/>
                  </a:lnTo>
                  <a:lnTo>
                    <a:pt x="0" y="15736"/>
                  </a:lnTo>
                  <a:close/>
                </a:path>
              </a:pathLst>
            </a:custGeom>
            <a:ln w="7873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9324724" y="4538688"/>
              <a:ext cx="18415" cy="15875"/>
            </a:xfrm>
            <a:custGeom>
              <a:avLst/>
              <a:gdLst/>
              <a:ahLst/>
              <a:cxnLst/>
              <a:rect l="l" t="t" r="r" b="b"/>
              <a:pathLst>
                <a:path w="18415" h="15875">
                  <a:moveTo>
                    <a:pt x="18186" y="0"/>
                  </a:moveTo>
                  <a:lnTo>
                    <a:pt x="0" y="0"/>
                  </a:lnTo>
                  <a:lnTo>
                    <a:pt x="0" y="15736"/>
                  </a:lnTo>
                  <a:lnTo>
                    <a:pt x="18186" y="15736"/>
                  </a:lnTo>
                  <a:lnTo>
                    <a:pt x="18186" y="0"/>
                  </a:lnTo>
                  <a:close/>
                </a:path>
              </a:pathLst>
            </a:custGeom>
            <a:ln w="7873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11" name="object 1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70194" y="4548671"/>
              <a:ext cx="113054" cy="113185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9708162" y="4552608"/>
              <a:ext cx="106045" cy="105410"/>
            </a:xfrm>
            <a:custGeom>
              <a:avLst/>
              <a:gdLst/>
              <a:ahLst/>
              <a:cxnLst/>
              <a:rect l="l" t="t" r="r" b="b"/>
              <a:pathLst>
                <a:path w="106045" h="105410">
                  <a:moveTo>
                    <a:pt x="105483" y="52655"/>
                  </a:moveTo>
                  <a:lnTo>
                    <a:pt x="101334" y="73138"/>
                  </a:lnTo>
                  <a:lnTo>
                    <a:pt x="90024" y="89877"/>
                  </a:lnTo>
                  <a:lnTo>
                    <a:pt x="73258" y="101168"/>
                  </a:lnTo>
                  <a:lnTo>
                    <a:pt x="52741" y="105310"/>
                  </a:lnTo>
                  <a:lnTo>
                    <a:pt x="32224" y="101168"/>
                  </a:lnTo>
                  <a:lnTo>
                    <a:pt x="15458" y="89877"/>
                  </a:lnTo>
                  <a:lnTo>
                    <a:pt x="4148" y="73138"/>
                  </a:lnTo>
                  <a:lnTo>
                    <a:pt x="0" y="52655"/>
                  </a:lnTo>
                  <a:lnTo>
                    <a:pt x="4148" y="32171"/>
                  </a:lnTo>
                  <a:lnTo>
                    <a:pt x="15458" y="15433"/>
                  </a:lnTo>
                  <a:lnTo>
                    <a:pt x="32224" y="4142"/>
                  </a:lnTo>
                  <a:lnTo>
                    <a:pt x="52741" y="0"/>
                  </a:lnTo>
                  <a:lnTo>
                    <a:pt x="73258" y="4142"/>
                  </a:lnTo>
                  <a:lnTo>
                    <a:pt x="90024" y="15433"/>
                  </a:lnTo>
                  <a:lnTo>
                    <a:pt x="101334" y="32171"/>
                  </a:lnTo>
                  <a:lnTo>
                    <a:pt x="105483" y="52655"/>
                  </a:lnTo>
                  <a:close/>
                </a:path>
              </a:pathLst>
            </a:custGeom>
            <a:ln w="7874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object 113"/>
            <p:cNvSpPr/>
            <p:nvPr/>
          </p:nvSpPr>
          <p:spPr>
            <a:xfrm>
              <a:off x="9736352" y="4580449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29" h="49529">
                  <a:moveTo>
                    <a:pt x="49407" y="24814"/>
                  </a:moveTo>
                  <a:lnTo>
                    <a:pt x="47441" y="34389"/>
                  </a:lnTo>
                  <a:lnTo>
                    <a:pt x="42094" y="42177"/>
                  </a:lnTo>
                  <a:lnTo>
                    <a:pt x="34190" y="47411"/>
                  </a:lnTo>
                  <a:lnTo>
                    <a:pt x="24552" y="49326"/>
                  </a:lnTo>
                  <a:lnTo>
                    <a:pt x="14961" y="47411"/>
                  </a:lnTo>
                  <a:lnTo>
                    <a:pt x="7161" y="42177"/>
                  </a:lnTo>
                  <a:lnTo>
                    <a:pt x="1918" y="34389"/>
                  </a:lnTo>
                  <a:lnTo>
                    <a:pt x="0" y="24814"/>
                  </a:lnTo>
                  <a:lnTo>
                    <a:pt x="1918" y="15192"/>
                  </a:lnTo>
                  <a:lnTo>
                    <a:pt x="7161" y="7300"/>
                  </a:lnTo>
                  <a:lnTo>
                    <a:pt x="14961" y="1962"/>
                  </a:lnTo>
                  <a:lnTo>
                    <a:pt x="24552" y="0"/>
                  </a:lnTo>
                  <a:lnTo>
                    <a:pt x="34190" y="1962"/>
                  </a:lnTo>
                  <a:lnTo>
                    <a:pt x="42094" y="7300"/>
                  </a:lnTo>
                  <a:lnTo>
                    <a:pt x="47441" y="15192"/>
                  </a:lnTo>
                  <a:lnTo>
                    <a:pt x="49407" y="24814"/>
                  </a:lnTo>
                  <a:close/>
                </a:path>
              </a:pathLst>
            </a:custGeom>
            <a:ln w="7874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object 114"/>
            <p:cNvSpPr/>
            <p:nvPr/>
          </p:nvSpPr>
          <p:spPr>
            <a:xfrm>
              <a:off x="9374131" y="4657919"/>
              <a:ext cx="449580" cy="0"/>
            </a:xfrm>
            <a:custGeom>
              <a:avLst/>
              <a:gdLst/>
              <a:ahLst/>
              <a:cxnLst/>
              <a:rect l="l" t="t" r="r" b="b"/>
              <a:pathLst>
                <a:path w="449579">
                  <a:moveTo>
                    <a:pt x="0" y="0"/>
                  </a:moveTo>
                  <a:lnTo>
                    <a:pt x="0" y="0"/>
                  </a:lnTo>
                  <a:lnTo>
                    <a:pt x="449214" y="0"/>
                  </a:lnTo>
                </a:path>
              </a:pathLst>
            </a:custGeom>
            <a:ln w="7868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object 115"/>
            <p:cNvSpPr/>
            <p:nvPr/>
          </p:nvSpPr>
          <p:spPr>
            <a:xfrm>
              <a:off x="9614803" y="4680615"/>
              <a:ext cx="93980" cy="0"/>
            </a:xfrm>
            <a:custGeom>
              <a:avLst/>
              <a:gdLst/>
              <a:ahLst/>
              <a:cxnLst/>
              <a:rect l="l" t="t" r="r" b="b"/>
              <a:pathLst>
                <a:path w="93979">
                  <a:moveTo>
                    <a:pt x="0" y="0"/>
                  </a:moveTo>
                  <a:lnTo>
                    <a:pt x="0" y="0"/>
                  </a:lnTo>
                  <a:lnTo>
                    <a:pt x="93358" y="0"/>
                  </a:lnTo>
                </a:path>
              </a:pathLst>
            </a:custGeom>
            <a:ln w="7868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object 116"/>
            <p:cNvSpPr/>
            <p:nvPr/>
          </p:nvSpPr>
          <p:spPr>
            <a:xfrm>
              <a:off x="9559940" y="4471507"/>
              <a:ext cx="123189" cy="0"/>
            </a:xfrm>
            <a:custGeom>
              <a:avLst/>
              <a:gdLst/>
              <a:ahLst/>
              <a:cxnLst/>
              <a:rect l="l" t="t" r="r" b="b"/>
              <a:pathLst>
                <a:path w="123190">
                  <a:moveTo>
                    <a:pt x="122760" y="0"/>
                  </a:moveTo>
                  <a:lnTo>
                    <a:pt x="122760" y="0"/>
                  </a:lnTo>
                  <a:lnTo>
                    <a:pt x="0" y="0"/>
                  </a:lnTo>
                </a:path>
              </a:pathLst>
            </a:custGeom>
            <a:ln w="7868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9324724" y="4471507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106392" y="0"/>
                  </a:moveTo>
                  <a:lnTo>
                    <a:pt x="106392" y="0"/>
                  </a:lnTo>
                  <a:lnTo>
                    <a:pt x="0" y="0"/>
                  </a:lnTo>
                </a:path>
              </a:pathLst>
            </a:custGeom>
            <a:ln w="7868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9459609" y="4471507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140" y="0"/>
                  </a:moveTo>
                  <a:lnTo>
                    <a:pt x="72140" y="0"/>
                  </a:lnTo>
                  <a:lnTo>
                    <a:pt x="0" y="0"/>
                  </a:lnTo>
                </a:path>
              </a:pathLst>
            </a:custGeom>
            <a:ln w="7868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object 119"/>
            <p:cNvSpPr/>
            <p:nvPr/>
          </p:nvSpPr>
          <p:spPr>
            <a:xfrm>
              <a:off x="9495680" y="4435193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h="72389">
                  <a:moveTo>
                    <a:pt x="0" y="72325"/>
                  </a:moveTo>
                  <a:lnTo>
                    <a:pt x="0" y="72325"/>
                  </a:lnTo>
                  <a:lnTo>
                    <a:pt x="0" y="0"/>
                  </a:lnTo>
                </a:path>
              </a:pathLst>
            </a:custGeom>
            <a:ln w="7880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0" name="object 120"/>
          <p:cNvGrpSpPr/>
          <p:nvPr/>
        </p:nvGrpSpPr>
        <p:grpSpPr>
          <a:xfrm>
            <a:off x="9395049" y="2442938"/>
            <a:ext cx="383540" cy="518159"/>
            <a:chOff x="9395049" y="2442938"/>
            <a:chExt cx="383540" cy="518159"/>
          </a:xfrm>
        </p:grpSpPr>
        <p:sp>
          <p:nvSpPr>
            <p:cNvPr id="121" name="object 121"/>
            <p:cNvSpPr/>
            <p:nvPr/>
          </p:nvSpPr>
          <p:spPr>
            <a:xfrm>
              <a:off x="9395041" y="2442946"/>
              <a:ext cx="383540" cy="518159"/>
            </a:xfrm>
            <a:custGeom>
              <a:avLst/>
              <a:gdLst/>
              <a:ahLst/>
              <a:cxnLst/>
              <a:rect l="l" t="t" r="r" b="b"/>
              <a:pathLst>
                <a:path w="383540" h="518160">
                  <a:moveTo>
                    <a:pt x="363905" y="146913"/>
                  </a:moveTo>
                  <a:lnTo>
                    <a:pt x="361035" y="141465"/>
                  </a:lnTo>
                  <a:lnTo>
                    <a:pt x="358178" y="137845"/>
                  </a:lnTo>
                  <a:lnTo>
                    <a:pt x="353402" y="141465"/>
                  </a:lnTo>
                  <a:lnTo>
                    <a:pt x="308076" y="160820"/>
                  </a:lnTo>
                  <a:lnTo>
                    <a:pt x="262305" y="169811"/>
                  </a:lnTo>
                  <a:lnTo>
                    <a:pt x="227037" y="172313"/>
                  </a:lnTo>
                  <a:lnTo>
                    <a:pt x="226136" y="172313"/>
                  </a:lnTo>
                  <a:lnTo>
                    <a:pt x="225310" y="169125"/>
                  </a:lnTo>
                  <a:lnTo>
                    <a:pt x="219798" y="162775"/>
                  </a:lnTo>
                  <a:lnTo>
                    <a:pt x="211607" y="158470"/>
                  </a:lnTo>
                  <a:lnTo>
                    <a:pt x="201536" y="156883"/>
                  </a:lnTo>
                  <a:lnTo>
                    <a:pt x="191465" y="158470"/>
                  </a:lnTo>
                  <a:lnTo>
                    <a:pt x="183273" y="162775"/>
                  </a:lnTo>
                  <a:lnTo>
                    <a:pt x="177761" y="169125"/>
                  </a:lnTo>
                  <a:lnTo>
                    <a:pt x="175742" y="176834"/>
                  </a:lnTo>
                  <a:lnTo>
                    <a:pt x="177761" y="184543"/>
                  </a:lnTo>
                  <a:lnTo>
                    <a:pt x="183273" y="190893"/>
                  </a:lnTo>
                  <a:lnTo>
                    <a:pt x="191465" y="195199"/>
                  </a:lnTo>
                  <a:lnTo>
                    <a:pt x="201536" y="196786"/>
                  </a:lnTo>
                  <a:lnTo>
                    <a:pt x="211607" y="195199"/>
                  </a:lnTo>
                  <a:lnTo>
                    <a:pt x="219798" y="190893"/>
                  </a:lnTo>
                  <a:lnTo>
                    <a:pt x="225310" y="184543"/>
                  </a:lnTo>
                  <a:lnTo>
                    <a:pt x="226174" y="181229"/>
                  </a:lnTo>
                  <a:lnTo>
                    <a:pt x="248170" y="180365"/>
                  </a:lnTo>
                  <a:lnTo>
                    <a:pt x="282841" y="176047"/>
                  </a:lnTo>
                  <a:lnTo>
                    <a:pt x="297713" y="172326"/>
                  </a:lnTo>
                  <a:lnTo>
                    <a:pt x="321271" y="166446"/>
                  </a:lnTo>
                  <a:lnTo>
                    <a:pt x="358178" y="149631"/>
                  </a:lnTo>
                  <a:lnTo>
                    <a:pt x="363905" y="146913"/>
                  </a:lnTo>
                  <a:close/>
                </a:path>
                <a:path w="383540" h="518160">
                  <a:moveTo>
                    <a:pt x="383070" y="384302"/>
                  </a:moveTo>
                  <a:lnTo>
                    <a:pt x="378167" y="342531"/>
                  </a:lnTo>
                  <a:lnTo>
                    <a:pt x="355155" y="287337"/>
                  </a:lnTo>
                  <a:lnTo>
                    <a:pt x="297916" y="240842"/>
                  </a:lnTo>
                  <a:lnTo>
                    <a:pt x="251206" y="230339"/>
                  </a:lnTo>
                  <a:lnTo>
                    <a:pt x="251206" y="206756"/>
                  </a:lnTo>
                  <a:lnTo>
                    <a:pt x="266903" y="208940"/>
                  </a:lnTo>
                  <a:lnTo>
                    <a:pt x="290118" y="209931"/>
                  </a:lnTo>
                  <a:lnTo>
                    <a:pt x="319430" y="207530"/>
                  </a:lnTo>
                  <a:lnTo>
                    <a:pt x="353402" y="199504"/>
                  </a:lnTo>
                  <a:lnTo>
                    <a:pt x="355307" y="198602"/>
                  </a:lnTo>
                  <a:lnTo>
                    <a:pt x="356260" y="197688"/>
                  </a:lnTo>
                  <a:lnTo>
                    <a:pt x="357225" y="195884"/>
                  </a:lnTo>
                  <a:lnTo>
                    <a:pt x="357225" y="193154"/>
                  </a:lnTo>
                  <a:lnTo>
                    <a:pt x="356260" y="192252"/>
                  </a:lnTo>
                  <a:lnTo>
                    <a:pt x="354380" y="190093"/>
                  </a:lnTo>
                  <a:lnTo>
                    <a:pt x="349821" y="184543"/>
                  </a:lnTo>
                  <a:lnTo>
                    <a:pt x="344182" y="176949"/>
                  </a:lnTo>
                  <a:lnTo>
                    <a:pt x="339077" y="168668"/>
                  </a:lnTo>
                  <a:lnTo>
                    <a:pt x="330479" y="172300"/>
                  </a:lnTo>
                  <a:lnTo>
                    <a:pt x="334302" y="179552"/>
                  </a:lnTo>
                  <a:lnTo>
                    <a:pt x="340982" y="188620"/>
                  </a:lnTo>
                  <a:lnTo>
                    <a:pt x="343852" y="192252"/>
                  </a:lnTo>
                  <a:lnTo>
                    <a:pt x="312267" y="201498"/>
                  </a:lnTo>
                  <a:lnTo>
                    <a:pt x="291795" y="205066"/>
                  </a:lnTo>
                  <a:lnTo>
                    <a:pt x="273469" y="203339"/>
                  </a:lnTo>
                  <a:lnTo>
                    <a:pt x="248335" y="196786"/>
                  </a:lnTo>
                  <a:lnTo>
                    <a:pt x="246430" y="195884"/>
                  </a:lnTo>
                  <a:lnTo>
                    <a:pt x="245465" y="195884"/>
                  </a:lnTo>
                  <a:lnTo>
                    <a:pt x="243560" y="196786"/>
                  </a:lnTo>
                  <a:lnTo>
                    <a:pt x="242608" y="197688"/>
                  </a:lnTo>
                  <a:lnTo>
                    <a:pt x="241655" y="199504"/>
                  </a:lnTo>
                  <a:lnTo>
                    <a:pt x="241655" y="236689"/>
                  </a:lnTo>
                  <a:lnTo>
                    <a:pt x="244513" y="239407"/>
                  </a:lnTo>
                  <a:lnTo>
                    <a:pt x="246430" y="239407"/>
                  </a:lnTo>
                  <a:lnTo>
                    <a:pt x="285267" y="245859"/>
                  </a:lnTo>
                  <a:lnTo>
                    <a:pt x="342188" y="284937"/>
                  </a:lnTo>
                  <a:lnTo>
                    <a:pt x="368617" y="344576"/>
                  </a:lnTo>
                  <a:lnTo>
                    <a:pt x="373519" y="384987"/>
                  </a:lnTo>
                  <a:lnTo>
                    <a:pt x="373456" y="391756"/>
                  </a:lnTo>
                  <a:lnTo>
                    <a:pt x="373456" y="508736"/>
                  </a:lnTo>
                  <a:lnTo>
                    <a:pt x="9550" y="508736"/>
                  </a:lnTo>
                  <a:lnTo>
                    <a:pt x="9550" y="390855"/>
                  </a:lnTo>
                  <a:lnTo>
                    <a:pt x="9512" y="384759"/>
                  </a:lnTo>
                  <a:lnTo>
                    <a:pt x="14795" y="345706"/>
                  </a:lnTo>
                  <a:lnTo>
                    <a:pt x="44831" y="286588"/>
                  </a:lnTo>
                  <a:lnTo>
                    <a:pt x="109308" y="246519"/>
                  </a:lnTo>
                  <a:lnTo>
                    <a:pt x="152819" y="239407"/>
                  </a:lnTo>
                  <a:lnTo>
                    <a:pt x="154736" y="238506"/>
                  </a:lnTo>
                  <a:lnTo>
                    <a:pt x="156641" y="236689"/>
                  </a:lnTo>
                  <a:lnTo>
                    <a:pt x="156641" y="201320"/>
                  </a:lnTo>
                  <a:lnTo>
                    <a:pt x="154736" y="200418"/>
                  </a:lnTo>
                  <a:lnTo>
                    <a:pt x="153784" y="199504"/>
                  </a:lnTo>
                  <a:lnTo>
                    <a:pt x="150914" y="199504"/>
                  </a:lnTo>
                  <a:lnTo>
                    <a:pt x="138277" y="201460"/>
                  </a:lnTo>
                  <a:lnTo>
                    <a:pt x="108534" y="204266"/>
                  </a:lnTo>
                  <a:lnTo>
                    <a:pt x="71805" y="203327"/>
                  </a:lnTo>
                  <a:lnTo>
                    <a:pt x="38201" y="194068"/>
                  </a:lnTo>
                  <a:lnTo>
                    <a:pt x="48260" y="184061"/>
                  </a:lnTo>
                  <a:lnTo>
                    <a:pt x="60655" y="169811"/>
                  </a:lnTo>
                  <a:lnTo>
                    <a:pt x="72326" y="152488"/>
                  </a:lnTo>
                  <a:lnTo>
                    <a:pt x="80238" y="133311"/>
                  </a:lnTo>
                  <a:lnTo>
                    <a:pt x="81191" y="130581"/>
                  </a:lnTo>
                  <a:lnTo>
                    <a:pt x="81191" y="126961"/>
                  </a:lnTo>
                  <a:lnTo>
                    <a:pt x="82143" y="123329"/>
                  </a:lnTo>
                  <a:lnTo>
                    <a:pt x="91109" y="89789"/>
                  </a:lnTo>
                  <a:lnTo>
                    <a:pt x="109486" y="52260"/>
                  </a:lnTo>
                  <a:lnTo>
                    <a:pt x="143789" y="21691"/>
                  </a:lnTo>
                  <a:lnTo>
                    <a:pt x="200583" y="9067"/>
                  </a:lnTo>
                  <a:lnTo>
                    <a:pt x="258445" y="22580"/>
                  </a:lnTo>
                  <a:lnTo>
                    <a:pt x="291668" y="52590"/>
                  </a:lnTo>
                  <a:lnTo>
                    <a:pt x="310413" y="98844"/>
                  </a:lnTo>
                  <a:lnTo>
                    <a:pt x="314121" y="119481"/>
                  </a:lnTo>
                  <a:lnTo>
                    <a:pt x="317004" y="136080"/>
                  </a:lnTo>
                  <a:lnTo>
                    <a:pt x="319976" y="149631"/>
                  </a:lnTo>
                  <a:lnTo>
                    <a:pt x="329526" y="146913"/>
                  </a:lnTo>
                  <a:lnTo>
                    <a:pt x="327228" y="139001"/>
                  </a:lnTo>
                  <a:lnTo>
                    <a:pt x="325462" y="131267"/>
                  </a:lnTo>
                  <a:lnTo>
                    <a:pt x="323342" y="119113"/>
                  </a:lnTo>
                  <a:lnTo>
                    <a:pt x="319976" y="97942"/>
                  </a:lnTo>
                  <a:lnTo>
                    <a:pt x="316090" y="82257"/>
                  </a:lnTo>
                  <a:lnTo>
                    <a:pt x="299669" y="48628"/>
                  </a:lnTo>
                  <a:lnTo>
                    <a:pt x="263563" y="15176"/>
                  </a:lnTo>
                  <a:lnTo>
                    <a:pt x="200583" y="0"/>
                  </a:lnTo>
                  <a:lnTo>
                    <a:pt x="139090" y="13373"/>
                  </a:lnTo>
                  <a:lnTo>
                    <a:pt x="101968" y="45796"/>
                  </a:lnTo>
                  <a:lnTo>
                    <a:pt x="82384" y="85699"/>
                  </a:lnTo>
                  <a:lnTo>
                    <a:pt x="73545" y="121513"/>
                  </a:lnTo>
                  <a:lnTo>
                    <a:pt x="71640" y="128765"/>
                  </a:lnTo>
                  <a:lnTo>
                    <a:pt x="46202" y="172300"/>
                  </a:lnTo>
                  <a:lnTo>
                    <a:pt x="26746" y="191338"/>
                  </a:lnTo>
                  <a:lnTo>
                    <a:pt x="25793" y="192252"/>
                  </a:lnTo>
                  <a:lnTo>
                    <a:pt x="24841" y="194068"/>
                  </a:lnTo>
                  <a:lnTo>
                    <a:pt x="25793" y="194970"/>
                  </a:lnTo>
                  <a:lnTo>
                    <a:pt x="25793" y="197688"/>
                  </a:lnTo>
                  <a:lnTo>
                    <a:pt x="27698" y="198602"/>
                  </a:lnTo>
                  <a:lnTo>
                    <a:pt x="58039" y="210248"/>
                  </a:lnTo>
                  <a:lnTo>
                    <a:pt x="92773" y="213563"/>
                  </a:lnTo>
                  <a:lnTo>
                    <a:pt x="124815" y="212115"/>
                  </a:lnTo>
                  <a:lnTo>
                    <a:pt x="147091" y="209486"/>
                  </a:lnTo>
                  <a:lnTo>
                    <a:pt x="147091" y="230339"/>
                  </a:lnTo>
                  <a:lnTo>
                    <a:pt x="82473" y="246888"/>
                  </a:lnTo>
                  <a:lnTo>
                    <a:pt x="40182" y="277825"/>
                  </a:lnTo>
                  <a:lnTo>
                    <a:pt x="15519" y="315468"/>
                  </a:lnTo>
                  <a:lnTo>
                    <a:pt x="3746" y="352120"/>
                  </a:lnTo>
                  <a:lnTo>
                    <a:pt x="0" y="391756"/>
                  </a:lnTo>
                  <a:lnTo>
                    <a:pt x="0" y="515086"/>
                  </a:lnTo>
                  <a:lnTo>
                    <a:pt x="2870" y="517817"/>
                  </a:lnTo>
                  <a:lnTo>
                    <a:pt x="376326" y="517817"/>
                  </a:lnTo>
                  <a:lnTo>
                    <a:pt x="380149" y="517817"/>
                  </a:lnTo>
                  <a:lnTo>
                    <a:pt x="383006" y="515086"/>
                  </a:lnTo>
                  <a:lnTo>
                    <a:pt x="383006" y="391756"/>
                  </a:lnTo>
                  <a:lnTo>
                    <a:pt x="383070" y="384302"/>
                  </a:lnTo>
                  <a:close/>
                </a:path>
              </a:pathLst>
            </a:custGeom>
            <a:solidFill>
              <a:srgbClr val="65686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22" name="object 1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21129" y="2679628"/>
              <a:ext cx="147089" cy="93405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9434208" y="2797225"/>
              <a:ext cx="304800" cy="161290"/>
            </a:xfrm>
            <a:custGeom>
              <a:avLst/>
              <a:gdLst/>
              <a:ahLst/>
              <a:cxnLst/>
              <a:rect l="l" t="t" r="r" b="b"/>
              <a:pathLst>
                <a:path w="304800" h="161289">
                  <a:moveTo>
                    <a:pt x="197713" y="158089"/>
                  </a:moveTo>
                  <a:lnTo>
                    <a:pt x="194881" y="145199"/>
                  </a:lnTo>
                  <a:lnTo>
                    <a:pt x="187210" y="134518"/>
                  </a:lnTo>
                  <a:lnTo>
                    <a:pt x="175945" y="127228"/>
                  </a:lnTo>
                  <a:lnTo>
                    <a:pt x="162369" y="124536"/>
                  </a:lnTo>
                  <a:lnTo>
                    <a:pt x="148386" y="127228"/>
                  </a:lnTo>
                  <a:lnTo>
                    <a:pt x="137185" y="134518"/>
                  </a:lnTo>
                  <a:lnTo>
                    <a:pt x="129730" y="145199"/>
                  </a:lnTo>
                  <a:lnTo>
                    <a:pt x="127038" y="158089"/>
                  </a:lnTo>
                  <a:lnTo>
                    <a:pt x="137541" y="158089"/>
                  </a:lnTo>
                  <a:lnTo>
                    <a:pt x="139534" y="149047"/>
                  </a:lnTo>
                  <a:lnTo>
                    <a:pt x="144945" y="141541"/>
                  </a:lnTo>
                  <a:lnTo>
                    <a:pt x="152844" y="136410"/>
                  </a:lnTo>
                  <a:lnTo>
                    <a:pt x="162369" y="134518"/>
                  </a:lnTo>
                  <a:lnTo>
                    <a:pt x="171894" y="136410"/>
                  </a:lnTo>
                  <a:lnTo>
                    <a:pt x="179806" y="141541"/>
                  </a:lnTo>
                  <a:lnTo>
                    <a:pt x="185204" y="149047"/>
                  </a:lnTo>
                  <a:lnTo>
                    <a:pt x="187210" y="158089"/>
                  </a:lnTo>
                  <a:lnTo>
                    <a:pt x="197713" y="158089"/>
                  </a:lnTo>
                  <a:close/>
                </a:path>
                <a:path w="304800" h="161289">
                  <a:moveTo>
                    <a:pt x="304685" y="0"/>
                  </a:moveTo>
                  <a:lnTo>
                    <a:pt x="0" y="0"/>
                  </a:lnTo>
                  <a:lnTo>
                    <a:pt x="0" y="11125"/>
                  </a:lnTo>
                  <a:lnTo>
                    <a:pt x="0" y="160807"/>
                  </a:lnTo>
                  <a:lnTo>
                    <a:pt x="11455" y="160807"/>
                  </a:lnTo>
                  <a:lnTo>
                    <a:pt x="11455" y="11125"/>
                  </a:lnTo>
                  <a:lnTo>
                    <a:pt x="294182" y="11125"/>
                  </a:lnTo>
                  <a:lnTo>
                    <a:pt x="294182" y="160807"/>
                  </a:lnTo>
                  <a:lnTo>
                    <a:pt x="304685" y="160807"/>
                  </a:lnTo>
                  <a:lnTo>
                    <a:pt x="304685" y="11125"/>
                  </a:lnTo>
                  <a:lnTo>
                    <a:pt x="304685" y="0"/>
                  </a:lnTo>
                  <a:close/>
                </a:path>
              </a:pathLst>
            </a:custGeom>
            <a:solidFill>
              <a:srgbClr val="65686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4" name="object 124"/>
          <p:cNvGrpSpPr/>
          <p:nvPr/>
        </p:nvGrpSpPr>
        <p:grpSpPr>
          <a:xfrm>
            <a:off x="2037333" y="4963414"/>
            <a:ext cx="3242310" cy="588010"/>
            <a:chOff x="2037333" y="4963414"/>
            <a:chExt cx="3242310" cy="588010"/>
          </a:xfrm>
        </p:grpSpPr>
        <p:pic>
          <p:nvPicPr>
            <p:cNvPr id="125" name="object 1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57154" y="5114041"/>
              <a:ext cx="470971" cy="272918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4703063" y="4969764"/>
              <a:ext cx="570230" cy="570230"/>
            </a:xfrm>
            <a:custGeom>
              <a:avLst/>
              <a:gdLst/>
              <a:ahLst/>
              <a:cxnLst/>
              <a:rect l="l" t="t" r="r" b="b"/>
              <a:pathLst>
                <a:path w="570229" h="570229">
                  <a:moveTo>
                    <a:pt x="0" y="284988"/>
                  </a:moveTo>
                  <a:lnTo>
                    <a:pt x="3730" y="238762"/>
                  </a:lnTo>
                  <a:lnTo>
                    <a:pt x="14529" y="194911"/>
                  </a:lnTo>
                  <a:lnTo>
                    <a:pt x="31810" y="154021"/>
                  </a:lnTo>
                  <a:lnTo>
                    <a:pt x="54987" y="116679"/>
                  </a:lnTo>
                  <a:lnTo>
                    <a:pt x="83472" y="83472"/>
                  </a:lnTo>
                  <a:lnTo>
                    <a:pt x="116679" y="54987"/>
                  </a:lnTo>
                  <a:lnTo>
                    <a:pt x="154021" y="31810"/>
                  </a:lnTo>
                  <a:lnTo>
                    <a:pt x="194911" y="14529"/>
                  </a:lnTo>
                  <a:lnTo>
                    <a:pt x="238762" y="3730"/>
                  </a:lnTo>
                  <a:lnTo>
                    <a:pt x="284988" y="0"/>
                  </a:lnTo>
                  <a:lnTo>
                    <a:pt x="331213" y="3730"/>
                  </a:lnTo>
                  <a:lnTo>
                    <a:pt x="375064" y="14529"/>
                  </a:lnTo>
                  <a:lnTo>
                    <a:pt x="415954" y="31810"/>
                  </a:lnTo>
                  <a:lnTo>
                    <a:pt x="453296" y="54987"/>
                  </a:lnTo>
                  <a:lnTo>
                    <a:pt x="486503" y="83472"/>
                  </a:lnTo>
                  <a:lnTo>
                    <a:pt x="514988" y="116679"/>
                  </a:lnTo>
                  <a:lnTo>
                    <a:pt x="538165" y="154021"/>
                  </a:lnTo>
                  <a:lnTo>
                    <a:pt x="555446" y="194911"/>
                  </a:lnTo>
                  <a:lnTo>
                    <a:pt x="566245" y="238762"/>
                  </a:lnTo>
                  <a:lnTo>
                    <a:pt x="569976" y="284988"/>
                  </a:lnTo>
                  <a:lnTo>
                    <a:pt x="566245" y="331213"/>
                  </a:lnTo>
                  <a:lnTo>
                    <a:pt x="555446" y="375064"/>
                  </a:lnTo>
                  <a:lnTo>
                    <a:pt x="538165" y="415954"/>
                  </a:lnTo>
                  <a:lnTo>
                    <a:pt x="514988" y="453296"/>
                  </a:lnTo>
                  <a:lnTo>
                    <a:pt x="486503" y="486503"/>
                  </a:lnTo>
                  <a:lnTo>
                    <a:pt x="453296" y="514988"/>
                  </a:lnTo>
                  <a:lnTo>
                    <a:pt x="415954" y="538165"/>
                  </a:lnTo>
                  <a:lnTo>
                    <a:pt x="375064" y="555446"/>
                  </a:lnTo>
                  <a:lnTo>
                    <a:pt x="331213" y="566245"/>
                  </a:lnTo>
                  <a:lnTo>
                    <a:pt x="284988" y="569976"/>
                  </a:lnTo>
                  <a:lnTo>
                    <a:pt x="238762" y="566245"/>
                  </a:lnTo>
                  <a:lnTo>
                    <a:pt x="194911" y="555446"/>
                  </a:lnTo>
                  <a:lnTo>
                    <a:pt x="154021" y="538165"/>
                  </a:lnTo>
                  <a:lnTo>
                    <a:pt x="116679" y="514988"/>
                  </a:lnTo>
                  <a:lnTo>
                    <a:pt x="83472" y="486503"/>
                  </a:lnTo>
                  <a:lnTo>
                    <a:pt x="54987" y="453296"/>
                  </a:lnTo>
                  <a:lnTo>
                    <a:pt x="31810" y="415954"/>
                  </a:lnTo>
                  <a:lnTo>
                    <a:pt x="14529" y="375064"/>
                  </a:lnTo>
                  <a:lnTo>
                    <a:pt x="3730" y="331213"/>
                  </a:lnTo>
                  <a:lnTo>
                    <a:pt x="0" y="284988"/>
                  </a:lnTo>
                  <a:close/>
                </a:path>
              </a:pathLst>
            </a:custGeom>
            <a:ln w="12700">
              <a:solidFill>
                <a:srgbClr val="582C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object 127"/>
            <p:cNvSpPr/>
            <p:nvPr/>
          </p:nvSpPr>
          <p:spPr>
            <a:xfrm>
              <a:off x="2043683" y="5539735"/>
              <a:ext cx="2945765" cy="5715"/>
            </a:xfrm>
            <a:custGeom>
              <a:avLst/>
              <a:gdLst/>
              <a:ahLst/>
              <a:cxnLst/>
              <a:rect l="l" t="t" r="r" b="b"/>
              <a:pathLst>
                <a:path w="2945765" h="5714">
                  <a:moveTo>
                    <a:pt x="0" y="5270"/>
                  </a:moveTo>
                  <a:lnTo>
                    <a:pt x="2945345" y="0"/>
                  </a:lnTo>
                </a:path>
              </a:pathLst>
            </a:custGeom>
            <a:ln w="12700">
              <a:solidFill>
                <a:srgbClr val="582C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object 128"/>
            <p:cNvSpPr/>
            <p:nvPr/>
          </p:nvSpPr>
          <p:spPr>
            <a:xfrm>
              <a:off x="2043683" y="4969766"/>
              <a:ext cx="2945765" cy="2540"/>
            </a:xfrm>
            <a:custGeom>
              <a:avLst/>
              <a:gdLst/>
              <a:ahLst/>
              <a:cxnLst/>
              <a:rect l="l" t="t" r="r" b="b"/>
              <a:pathLst>
                <a:path w="2945765" h="2539">
                  <a:moveTo>
                    <a:pt x="0" y="2349"/>
                  </a:moveTo>
                  <a:lnTo>
                    <a:pt x="2945345" y="0"/>
                  </a:lnTo>
                </a:path>
              </a:pathLst>
            </a:custGeom>
            <a:ln w="12699">
              <a:solidFill>
                <a:srgbClr val="582C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9" name="object 129"/>
          <p:cNvSpPr txBox="1"/>
          <p:nvPr/>
        </p:nvSpPr>
        <p:spPr>
          <a:xfrm>
            <a:off x="2059053" y="4988955"/>
            <a:ext cx="2184400" cy="476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 marR="5080" lvl="0" indent="-6985" defTabSz="914400" eaLnBrk="1" fontAlgn="auto" latinLnBrk="0" hangingPunct="1">
              <a:lnSpc>
                <a:spcPct val="1063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SMART</a:t>
            </a:r>
            <a:r>
              <a:rPr kumimoji="0" sz="900" b="1" i="0" u="none" strike="noStrike" kern="0" cap="none" spc="-1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1" i="0" u="none" strike="noStrike" kern="0" cap="none" spc="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CITIES|</a:t>
            </a:r>
            <a:r>
              <a:rPr kumimoji="0" sz="900" b="1" i="0" u="none" strike="noStrike" kern="0" cap="none" spc="-5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Public</a:t>
            </a:r>
            <a:r>
              <a:rPr kumimoji="0" sz="900" b="0" i="0" u="none" strike="noStrike" kern="0" cap="none" spc="-25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Wireless</a:t>
            </a:r>
            <a:r>
              <a:rPr kumimoji="0" sz="900" b="0" i="0" u="none" strike="noStrike" kern="0" cap="none" spc="-5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Networks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Crowd</a:t>
            </a:r>
            <a:r>
              <a:rPr kumimoji="0" sz="900" b="0" i="0" u="none" strike="noStrike" kern="0" cap="none" spc="-25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Detection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Traffic</a:t>
            </a:r>
            <a:r>
              <a:rPr kumimoji="0" sz="900" b="0" i="0" u="none" strike="noStrike" kern="0" cap="none" spc="-25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582C82"/>
                </a:solidFill>
                <a:effectLst/>
                <a:uLnTx/>
                <a:uFillTx/>
                <a:latin typeface="Arial"/>
                <a:cs typeface="Arial"/>
              </a:rPr>
              <a:t>Cameras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30" name="object 130"/>
          <p:cNvGrpSpPr/>
          <p:nvPr/>
        </p:nvGrpSpPr>
        <p:grpSpPr>
          <a:xfrm>
            <a:off x="5271261" y="2622589"/>
            <a:ext cx="667385" cy="76200"/>
            <a:chOff x="5271261" y="2622589"/>
            <a:chExt cx="667385" cy="76200"/>
          </a:xfrm>
        </p:grpSpPr>
        <p:sp>
          <p:nvSpPr>
            <p:cNvPr id="131" name="object 131"/>
            <p:cNvSpPr/>
            <p:nvPr/>
          </p:nvSpPr>
          <p:spPr>
            <a:xfrm>
              <a:off x="5277611" y="2659379"/>
              <a:ext cx="248285" cy="1905"/>
            </a:xfrm>
            <a:custGeom>
              <a:avLst/>
              <a:gdLst/>
              <a:ahLst/>
              <a:cxnLst/>
              <a:rect l="l" t="t" r="r" b="b"/>
              <a:pathLst>
                <a:path w="248285" h="1905">
                  <a:moveTo>
                    <a:pt x="0" y="0"/>
                  </a:moveTo>
                  <a:lnTo>
                    <a:pt x="248056" y="1384"/>
                  </a:lnTo>
                </a:path>
              </a:pathLst>
            </a:custGeom>
            <a:ln w="12699">
              <a:solidFill>
                <a:srgbClr val="582C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object 132"/>
            <p:cNvSpPr/>
            <p:nvPr/>
          </p:nvSpPr>
          <p:spPr>
            <a:xfrm>
              <a:off x="5512752" y="2622589"/>
              <a:ext cx="76835" cy="76200"/>
            </a:xfrm>
            <a:custGeom>
              <a:avLst/>
              <a:gdLst/>
              <a:ahLst/>
              <a:cxnLst/>
              <a:rect l="l" t="t" r="r" b="b"/>
              <a:pathLst>
                <a:path w="76835" h="76200">
                  <a:moveTo>
                    <a:pt x="431" y="0"/>
                  </a:moveTo>
                  <a:lnTo>
                    <a:pt x="0" y="76200"/>
                  </a:lnTo>
                  <a:lnTo>
                    <a:pt x="76415" y="38531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582C82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object 133"/>
            <p:cNvSpPr/>
            <p:nvPr/>
          </p:nvSpPr>
          <p:spPr>
            <a:xfrm>
              <a:off x="5542787" y="2660903"/>
              <a:ext cx="396240" cy="0"/>
            </a:xfrm>
            <a:custGeom>
              <a:avLst/>
              <a:gdLst/>
              <a:ahLst/>
              <a:cxnLst/>
              <a:rect l="l" t="t" r="r" b="b"/>
              <a:pathLst>
                <a:path w="396239">
                  <a:moveTo>
                    <a:pt x="0" y="0"/>
                  </a:moveTo>
                  <a:lnTo>
                    <a:pt x="395668" y="0"/>
                  </a:lnTo>
                </a:path>
              </a:pathLst>
            </a:custGeom>
            <a:ln w="12700">
              <a:solidFill>
                <a:srgbClr val="582C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4" name="object 1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©</a:t>
            </a:r>
            <a:r>
              <a:rPr kumimoji="0" sz="800" b="0" i="0" u="none" strike="noStrike" kern="0" cap="none" spc="-2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2022</a:t>
            </a:r>
            <a:r>
              <a:rPr kumimoji="0" sz="800" b="0" i="0" u="none" strike="noStrike" kern="0" cap="none" spc="-5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Intrado</a:t>
            </a:r>
            <a:r>
              <a:rPr kumimoji="0" sz="800" b="0" i="0" u="none" strike="noStrike" kern="0" cap="none" spc="1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Corporation.</a:t>
            </a:r>
            <a:r>
              <a:rPr kumimoji="0" sz="800" b="0" i="0" u="none" strike="noStrike" kern="0" cap="none" spc="5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All</a:t>
            </a:r>
            <a:r>
              <a:rPr kumimoji="0" sz="800" b="0" i="0" u="none" strike="noStrike" kern="0" cap="none" spc="-2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rights</a:t>
            </a:r>
            <a:r>
              <a:rPr kumimoji="0" sz="800" b="0" i="0" u="none" strike="noStrike" kern="0" cap="none" spc="-15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reserved.</a:t>
            </a:r>
          </a:p>
          <a:p>
            <a:pPr marL="317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Confidential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Proprietary</a:t>
            </a:r>
          </a:p>
        </p:txBody>
      </p:sp>
      <p:sp>
        <p:nvSpPr>
          <p:cNvPr id="135" name="object 1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cs typeface="Arial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8A8A8A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601" y="554766"/>
            <a:ext cx="1617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Introduction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160261" y="1122425"/>
            <a:ext cx="5539740" cy="5201920"/>
            <a:chOff x="6160261" y="1122425"/>
            <a:chExt cx="5539740" cy="5201920"/>
          </a:xfrm>
        </p:grpSpPr>
        <p:sp>
          <p:nvSpPr>
            <p:cNvPr id="4" name="object 4"/>
            <p:cNvSpPr/>
            <p:nvPr/>
          </p:nvSpPr>
          <p:spPr>
            <a:xfrm>
              <a:off x="6172961" y="1716785"/>
              <a:ext cx="5514340" cy="4594860"/>
            </a:xfrm>
            <a:custGeom>
              <a:avLst/>
              <a:gdLst/>
              <a:ahLst/>
              <a:cxnLst/>
              <a:rect l="l" t="t" r="r" b="b"/>
              <a:pathLst>
                <a:path w="5514340" h="4594860">
                  <a:moveTo>
                    <a:pt x="0" y="0"/>
                  </a:moveTo>
                  <a:lnTo>
                    <a:pt x="5513832" y="0"/>
                  </a:lnTo>
                  <a:lnTo>
                    <a:pt x="5513832" y="4594860"/>
                  </a:lnTo>
                  <a:lnTo>
                    <a:pt x="0" y="45948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582C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6172961" y="1122425"/>
              <a:ext cx="5514340" cy="594360"/>
            </a:xfrm>
            <a:custGeom>
              <a:avLst/>
              <a:gdLst/>
              <a:ahLst/>
              <a:cxnLst/>
              <a:rect l="l" t="t" r="r" b="b"/>
              <a:pathLst>
                <a:path w="5514340" h="594360">
                  <a:moveTo>
                    <a:pt x="5513832" y="0"/>
                  </a:moveTo>
                  <a:lnTo>
                    <a:pt x="0" y="0"/>
                  </a:lnTo>
                  <a:lnTo>
                    <a:pt x="0" y="594360"/>
                  </a:lnTo>
                  <a:lnTo>
                    <a:pt x="5513832" y="594360"/>
                  </a:lnTo>
                  <a:lnTo>
                    <a:pt x="5513832" y="0"/>
                  </a:lnTo>
                  <a:close/>
                </a:path>
              </a:pathLst>
            </a:custGeom>
            <a:solidFill>
              <a:srgbClr val="582C82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object 6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25" dirty="0"/>
              <a:t> </a:t>
            </a:r>
            <a:r>
              <a:rPr spc="-10" dirty="0"/>
              <a:t>Solution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/>
          </a:p>
          <a:p>
            <a:pPr marL="241300" marR="449580" indent="-229235">
              <a:lnSpc>
                <a:spcPct val="110000"/>
              </a:lnSpc>
              <a:buChar char="•"/>
              <a:tabLst>
                <a:tab pos="240665" algn="l"/>
                <a:tab pos="241935" algn="l"/>
              </a:tabLst>
            </a:pPr>
            <a:r>
              <a:rPr sz="1600" b="0" dirty="0">
                <a:solidFill>
                  <a:srgbClr val="000000"/>
                </a:solidFill>
                <a:latin typeface="Arial"/>
                <a:cs typeface="Arial"/>
              </a:rPr>
              <a:t>Reduce</a:t>
            </a:r>
            <a:r>
              <a:rPr sz="16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6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000000"/>
                </a:solidFill>
                <a:latin typeface="Arial"/>
                <a:cs typeface="Arial"/>
              </a:rPr>
              <a:t>number</a:t>
            </a:r>
            <a:r>
              <a:rPr sz="16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6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000000"/>
                </a:solidFill>
                <a:latin typeface="Arial"/>
                <a:cs typeface="Arial"/>
              </a:rPr>
              <a:t>voice</a:t>
            </a:r>
            <a:r>
              <a:rPr sz="16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000000"/>
                </a:solidFill>
                <a:latin typeface="Arial"/>
                <a:cs typeface="Arial"/>
              </a:rPr>
              <a:t>calls</a:t>
            </a:r>
            <a:r>
              <a:rPr sz="16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000000"/>
                </a:solidFill>
                <a:latin typeface="Arial"/>
                <a:cs typeface="Arial"/>
              </a:rPr>
              <a:t>requiring</a:t>
            </a:r>
            <a:r>
              <a:rPr sz="16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Arial"/>
                <a:cs typeface="Arial"/>
              </a:rPr>
              <a:t>verbal </a:t>
            </a:r>
            <a:r>
              <a:rPr sz="1600" b="0" dirty="0">
                <a:solidFill>
                  <a:srgbClr val="000000"/>
                </a:solidFill>
                <a:latin typeface="Arial"/>
                <a:cs typeface="Arial"/>
              </a:rPr>
              <a:t>relay</a:t>
            </a:r>
            <a:r>
              <a:rPr sz="16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000000"/>
                </a:solidFill>
                <a:latin typeface="Arial"/>
                <a:cs typeface="Arial"/>
              </a:rPr>
              <a:t>while</a:t>
            </a:r>
            <a:r>
              <a:rPr sz="16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000000"/>
                </a:solidFill>
                <a:latin typeface="Arial"/>
                <a:cs typeface="Arial"/>
              </a:rPr>
              <a:t>increasing</a:t>
            </a:r>
            <a:r>
              <a:rPr sz="1600"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6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000000"/>
                </a:solidFill>
                <a:latin typeface="Arial"/>
                <a:cs typeface="Arial"/>
              </a:rPr>
              <a:t>level</a:t>
            </a:r>
            <a:r>
              <a:rPr sz="16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6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000000"/>
                </a:solidFill>
                <a:latin typeface="Arial"/>
                <a:cs typeface="Arial"/>
              </a:rPr>
              <a:t>incident</a:t>
            </a:r>
            <a:r>
              <a:rPr sz="16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Arial"/>
                <a:cs typeface="Arial"/>
              </a:rPr>
              <a:t>details</a:t>
            </a:r>
            <a:endParaRPr sz="1600">
              <a:latin typeface="Arial"/>
              <a:cs typeface="Arial"/>
            </a:endParaRPr>
          </a:p>
          <a:p>
            <a:pPr marL="469900" marR="113030" lvl="1" indent="-229235">
              <a:lnSpc>
                <a:spcPct val="110000"/>
              </a:lnSpc>
              <a:spcBef>
                <a:spcPts val="50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1600" b="1" dirty="0">
                <a:latin typeface="Arial"/>
                <a:cs typeface="Arial"/>
              </a:rPr>
              <a:t>Eliminate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need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voice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calls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certain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types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10" dirty="0">
                <a:latin typeface="Arial"/>
                <a:cs typeface="Arial"/>
              </a:rPr>
              <a:t> incidents</a:t>
            </a:r>
            <a:endParaRPr sz="1600">
              <a:latin typeface="Arial"/>
              <a:cs typeface="Arial"/>
            </a:endParaRPr>
          </a:p>
          <a:p>
            <a:pPr marL="469900" marR="286385" lvl="1" indent="-229235">
              <a:lnSpc>
                <a:spcPct val="110000"/>
              </a:lnSpc>
              <a:spcBef>
                <a:spcPts val="49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1600" b="1" dirty="0">
                <a:latin typeface="Arial"/>
                <a:cs typeface="Arial"/>
              </a:rPr>
              <a:t>Increase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incident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details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provided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PSAP, </a:t>
            </a:r>
            <a:r>
              <a:rPr sz="1600" dirty="0">
                <a:latin typeface="Arial"/>
                <a:cs typeface="Arial"/>
              </a:rPr>
              <a:t>leading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greater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situational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awareness</a:t>
            </a:r>
            <a:endParaRPr sz="1600">
              <a:latin typeface="Arial"/>
              <a:cs typeface="Arial"/>
            </a:endParaRPr>
          </a:p>
          <a:p>
            <a:pPr marL="469900" marR="34290" lvl="1" indent="-229235">
              <a:lnSpc>
                <a:spcPct val="110000"/>
              </a:lnSpc>
              <a:spcBef>
                <a:spcPts val="505"/>
              </a:spcBef>
              <a:buChar char="•"/>
              <a:tabLst>
                <a:tab pos="469900" algn="l"/>
                <a:tab pos="470534" algn="l"/>
              </a:tabLst>
            </a:pPr>
            <a:r>
              <a:rPr sz="1600" dirty="0">
                <a:latin typeface="Arial"/>
                <a:cs typeface="Arial"/>
              </a:rPr>
              <a:t>Systematically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deliver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incident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details,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accelerating </a:t>
            </a:r>
            <a:r>
              <a:rPr sz="1600" b="1" dirty="0">
                <a:latin typeface="Arial"/>
                <a:cs typeface="Arial"/>
              </a:rPr>
              <a:t>data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gathering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reducing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transcription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errors</a:t>
            </a:r>
            <a:endParaRPr sz="1600">
              <a:latin typeface="Arial"/>
              <a:cs typeface="Arial"/>
            </a:endParaRPr>
          </a:p>
          <a:p>
            <a:pPr marL="469900" marR="588010" lvl="1" indent="-229235">
              <a:lnSpc>
                <a:spcPct val="110000"/>
              </a:lnSpc>
              <a:spcBef>
                <a:spcPts val="50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1600" b="1" dirty="0">
                <a:latin typeface="Arial"/>
                <a:cs typeface="Arial"/>
              </a:rPr>
              <a:t>Reduce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call-</a:t>
            </a:r>
            <a:r>
              <a:rPr sz="1600" b="1" dirty="0">
                <a:latin typeface="Arial"/>
                <a:cs typeface="Arial"/>
              </a:rPr>
              <a:t>handling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time</a:t>
            </a:r>
            <a:r>
              <a:rPr sz="1600" dirty="0">
                <a:latin typeface="Arial"/>
                <a:cs typeface="Arial"/>
              </a:rPr>
              <a:t>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accelerating dispatch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 marL="241300" marR="5080" algn="just">
              <a:lnSpc>
                <a:spcPct val="110000"/>
              </a:lnSpc>
              <a:spcBef>
                <a:spcPts val="1070"/>
              </a:spcBef>
            </a:pPr>
            <a:r>
              <a:rPr sz="1200" i="1" dirty="0">
                <a:solidFill>
                  <a:srgbClr val="000000"/>
                </a:solidFill>
                <a:latin typeface="Arial"/>
                <a:cs typeface="Arial"/>
              </a:rPr>
              <a:t>Note:</a:t>
            </a:r>
            <a:r>
              <a:rPr sz="1200" i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0000"/>
                </a:solidFill>
                <a:latin typeface="Arial"/>
                <a:cs typeface="Arial"/>
              </a:rPr>
              <a:t>this technology</a:t>
            </a:r>
            <a:r>
              <a:rPr sz="1200" i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200" i="1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0000"/>
                </a:solidFill>
                <a:latin typeface="Arial"/>
                <a:cs typeface="Arial"/>
              </a:rPr>
              <a:t>intended</a:t>
            </a:r>
            <a:r>
              <a:rPr sz="1200" i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1200" i="1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0000"/>
                </a:solidFill>
                <a:latin typeface="Arial"/>
                <a:cs typeface="Arial"/>
              </a:rPr>
              <a:t>replace</a:t>
            </a:r>
            <a:r>
              <a:rPr sz="1200" i="1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0000"/>
                </a:solidFill>
                <a:latin typeface="Arial"/>
                <a:cs typeface="Arial"/>
              </a:rPr>
              <a:t>the conventional</a:t>
            </a:r>
            <a:r>
              <a:rPr sz="1200" i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0000"/>
                </a:solidFill>
                <a:latin typeface="Arial"/>
                <a:cs typeface="Arial"/>
              </a:rPr>
              <a:t>voice </a:t>
            </a:r>
            <a:r>
              <a:rPr sz="1200" i="1" dirty="0">
                <a:solidFill>
                  <a:srgbClr val="000000"/>
                </a:solidFill>
                <a:latin typeface="Arial"/>
                <a:cs typeface="Arial"/>
              </a:rPr>
              <a:t>call</a:t>
            </a:r>
            <a:r>
              <a:rPr sz="1200" i="1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1200" i="1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200" i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0000"/>
                </a:solidFill>
                <a:latin typeface="Arial"/>
                <a:cs typeface="Arial"/>
              </a:rPr>
              <a:t>not</a:t>
            </a:r>
            <a:r>
              <a:rPr sz="1200" i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0000"/>
                </a:solidFill>
                <a:latin typeface="Arial"/>
                <a:cs typeface="Arial"/>
              </a:rPr>
              <a:t>intended</a:t>
            </a:r>
            <a:r>
              <a:rPr sz="1200" i="1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1200" i="1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0000"/>
                </a:solidFill>
                <a:latin typeface="Arial"/>
                <a:cs typeface="Arial"/>
              </a:rPr>
              <a:t>change</a:t>
            </a:r>
            <a:r>
              <a:rPr sz="1200" i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0000"/>
                </a:solidFill>
                <a:latin typeface="Arial"/>
                <a:cs typeface="Arial"/>
              </a:rPr>
              <a:t>any</a:t>
            </a:r>
            <a:r>
              <a:rPr sz="1200" i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200" i="1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0000"/>
                </a:solidFill>
                <a:latin typeface="Arial"/>
                <a:cs typeface="Arial"/>
              </a:rPr>
              <a:t>the local</a:t>
            </a:r>
            <a:r>
              <a:rPr sz="1200" i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0000"/>
                </a:solidFill>
                <a:latin typeface="Arial"/>
                <a:cs typeface="Arial"/>
              </a:rPr>
              <a:t>alarm</a:t>
            </a:r>
            <a:r>
              <a:rPr sz="1200" i="1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0000"/>
                </a:solidFill>
                <a:latin typeface="Arial"/>
                <a:cs typeface="Arial"/>
              </a:rPr>
              <a:t>monitoring </a:t>
            </a:r>
            <a:r>
              <a:rPr sz="1200" i="1" dirty="0">
                <a:solidFill>
                  <a:srgbClr val="000000"/>
                </a:solidFill>
                <a:latin typeface="Arial"/>
                <a:cs typeface="Arial"/>
              </a:rPr>
              <a:t>policies</a:t>
            </a:r>
            <a:r>
              <a:rPr sz="1200" i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0000"/>
                </a:solidFill>
                <a:latin typeface="Arial"/>
                <a:cs typeface="Arial"/>
              </a:rPr>
              <a:t>or</a:t>
            </a:r>
            <a:r>
              <a:rPr sz="1200" i="1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0000"/>
                </a:solidFill>
                <a:latin typeface="Arial"/>
                <a:cs typeface="Arial"/>
              </a:rPr>
              <a:t>ordinances.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0501" y="1122425"/>
            <a:ext cx="5539740" cy="5201920"/>
            <a:chOff x="460501" y="1122425"/>
            <a:chExt cx="5539740" cy="5201920"/>
          </a:xfrm>
        </p:grpSpPr>
        <p:sp>
          <p:nvSpPr>
            <p:cNvPr id="8" name="object 8"/>
            <p:cNvSpPr/>
            <p:nvPr/>
          </p:nvSpPr>
          <p:spPr>
            <a:xfrm>
              <a:off x="473201" y="1716785"/>
              <a:ext cx="5514340" cy="4594860"/>
            </a:xfrm>
            <a:custGeom>
              <a:avLst/>
              <a:gdLst/>
              <a:ahLst/>
              <a:cxnLst/>
              <a:rect l="l" t="t" r="r" b="b"/>
              <a:pathLst>
                <a:path w="5514340" h="4594860">
                  <a:moveTo>
                    <a:pt x="0" y="0"/>
                  </a:moveTo>
                  <a:lnTo>
                    <a:pt x="5513832" y="0"/>
                  </a:lnTo>
                  <a:lnTo>
                    <a:pt x="5513832" y="4594860"/>
                  </a:lnTo>
                  <a:lnTo>
                    <a:pt x="0" y="459486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582C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73201" y="1122425"/>
              <a:ext cx="5514340" cy="594360"/>
            </a:xfrm>
            <a:custGeom>
              <a:avLst/>
              <a:gdLst/>
              <a:ahLst/>
              <a:cxnLst/>
              <a:rect l="l" t="t" r="r" b="b"/>
              <a:pathLst>
                <a:path w="5514340" h="594360">
                  <a:moveTo>
                    <a:pt x="5513832" y="0"/>
                  </a:moveTo>
                  <a:lnTo>
                    <a:pt x="0" y="0"/>
                  </a:lnTo>
                  <a:lnTo>
                    <a:pt x="0" y="594360"/>
                  </a:lnTo>
                  <a:lnTo>
                    <a:pt x="5513832" y="594360"/>
                  </a:lnTo>
                  <a:lnTo>
                    <a:pt x="5513832" y="0"/>
                  </a:lnTo>
                  <a:close/>
                </a:path>
              </a:pathLst>
            </a:custGeom>
            <a:solidFill>
              <a:srgbClr val="582C82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2358" y="1286269"/>
            <a:ext cx="5170170" cy="4827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Today’s</a:t>
            </a:r>
            <a:r>
              <a:rPr kumimoji="0" sz="1800" b="1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Challenges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41300" marR="5080" lvl="0" indent="-229235" defTabSz="914400" eaLnBrk="1" fontAlgn="auto" latinLnBrk="0" hangingPunct="1">
              <a:lnSpc>
                <a:spcPct val="12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  <a:tab pos="24193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PSAPs</a:t>
            </a:r>
            <a:r>
              <a:rPr kumimoji="0" sz="16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are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burdened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with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high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volume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alarm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calls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delivered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via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10-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Digit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Non-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Emergency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voice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call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911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centers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41300" marR="111760" lvl="0" indent="-229235" defTabSz="914400" eaLnBrk="1" fontAlgn="auto" latinLnBrk="0" hangingPunct="1">
              <a:lnSpc>
                <a:spcPct val="12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  <a:tab pos="24193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Lost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translation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voice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calls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PSAPs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may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require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call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taker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interpret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information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request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clarification</a:t>
            </a:r>
            <a:r>
              <a:rPr kumimoji="0" sz="16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from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alarm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company,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which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delays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emergency</a:t>
            </a:r>
            <a:r>
              <a:rPr kumimoji="0" sz="16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response</a:t>
            </a:r>
            <a:r>
              <a:rPr kumimoji="0" sz="16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times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41300" marR="55880" lvl="0" indent="-229235" defTabSz="914400" eaLnBrk="1" fontAlgn="auto" latinLnBrk="0" hangingPunct="1">
              <a:lnSpc>
                <a:spcPct val="12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  <a:tab pos="24193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Few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PSAPs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are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enabled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receive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alarm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data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directly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into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CADs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69265" marR="274955" lvl="1" indent="-228600" defTabSz="914400" eaLnBrk="1" fontAlgn="auto" latinLnBrk="0" hangingPunct="1">
              <a:lnSpc>
                <a:spcPct val="120000"/>
              </a:lnSpc>
              <a:spcBef>
                <a:spcPts val="5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those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that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do</a:t>
            </a:r>
            <a:r>
              <a:rPr kumimoji="0" sz="1400" b="0" i="1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receive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alarm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data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directly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into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CAD,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sometimes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interface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doesn’t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work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with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all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alarm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calls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issues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are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encountered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(e.g.</a:t>
            </a:r>
            <a:r>
              <a:rPr kumimoji="0" sz="1400" b="0" i="1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issues</a:t>
            </a:r>
            <a:r>
              <a:rPr kumimoji="0" sz="1400" b="0" i="1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with</a:t>
            </a:r>
            <a:r>
              <a:rPr kumimoji="0" sz="1400" b="0" i="1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address </a:t>
            </a: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verification,</a:t>
            </a:r>
            <a:r>
              <a:rPr kumimoji="0" sz="1400" b="0" i="1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activity</a:t>
            </a:r>
            <a:r>
              <a:rPr kumimoji="0" sz="1400" b="0" i="1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types</a:t>
            </a:r>
            <a:r>
              <a:rPr kumimoji="0" sz="1400" b="0" i="1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not</a:t>
            </a:r>
            <a:r>
              <a:rPr kumimoji="0" sz="1400" b="0" i="1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supported</a:t>
            </a:r>
            <a:r>
              <a:rPr kumimoji="0" sz="1400" b="0" i="1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by</a:t>
            </a:r>
            <a:r>
              <a:rPr kumimoji="0" sz="1400" b="0" i="1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CAD,</a:t>
            </a:r>
            <a:r>
              <a:rPr kumimoji="0" sz="14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1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 </a:t>
            </a: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interface</a:t>
            </a:r>
            <a:r>
              <a:rPr kumimoji="0" sz="1400" b="0" i="1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challenges)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©</a:t>
            </a:r>
            <a:r>
              <a:rPr kumimoji="0" sz="800" b="0" i="0" u="none" strike="noStrike" kern="0" cap="none" spc="-2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2022</a:t>
            </a:r>
            <a:r>
              <a:rPr kumimoji="0" sz="800" b="0" i="0" u="none" strike="noStrike" kern="0" cap="none" spc="-5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Intrado</a:t>
            </a:r>
            <a:r>
              <a:rPr kumimoji="0" sz="800" b="0" i="0" u="none" strike="noStrike" kern="0" cap="none" spc="1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Corporation.</a:t>
            </a:r>
            <a:r>
              <a:rPr kumimoji="0" sz="800" b="0" i="0" u="none" strike="noStrike" kern="0" cap="none" spc="5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All</a:t>
            </a:r>
            <a:r>
              <a:rPr kumimoji="0" sz="800" b="0" i="0" u="none" strike="noStrike" kern="0" cap="none" spc="-2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rights</a:t>
            </a:r>
            <a:r>
              <a:rPr kumimoji="0" sz="800" b="0" i="0" u="none" strike="noStrike" kern="0" cap="none" spc="-15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reserved.</a:t>
            </a:r>
          </a:p>
          <a:p>
            <a:pPr marL="317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Confidential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Proprietary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cs typeface="Arial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8A8A8A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604" y="554763"/>
            <a:ext cx="7602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40" dirty="0"/>
              <a:t> </a:t>
            </a:r>
            <a:r>
              <a:rPr dirty="0"/>
              <a:t>Solution</a:t>
            </a:r>
            <a:r>
              <a:rPr spc="-5" dirty="0"/>
              <a:t> </a:t>
            </a:r>
            <a:r>
              <a:rPr dirty="0"/>
              <a:t>–</a:t>
            </a:r>
            <a:r>
              <a:rPr spc="-30" dirty="0"/>
              <a:t> </a:t>
            </a:r>
            <a:r>
              <a:rPr spc="-35" dirty="0"/>
              <a:t>911</a:t>
            </a:r>
            <a:r>
              <a:rPr spc="-25" dirty="0"/>
              <a:t> </a:t>
            </a:r>
            <a:r>
              <a:rPr dirty="0"/>
              <a:t>Data</a:t>
            </a:r>
            <a:r>
              <a:rPr spc="-30" dirty="0"/>
              <a:t> </a:t>
            </a:r>
            <a:r>
              <a:rPr dirty="0"/>
              <a:t>Messaging</a:t>
            </a:r>
            <a:r>
              <a:rPr spc="-5" dirty="0"/>
              <a:t> </a:t>
            </a:r>
            <a:r>
              <a:rPr dirty="0"/>
              <a:t>from</a:t>
            </a:r>
            <a:r>
              <a:rPr spc="-165" dirty="0"/>
              <a:t> </a:t>
            </a:r>
            <a:r>
              <a:rPr dirty="0"/>
              <a:t>ADT</a:t>
            </a:r>
            <a:r>
              <a:rPr spc="-80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spc="-10" dirty="0"/>
              <a:t>PSAPs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72440" y="1121663"/>
            <a:ext cx="11214100" cy="5168265"/>
            <a:chOff x="472440" y="1121663"/>
            <a:chExt cx="11214100" cy="5168265"/>
          </a:xfrm>
        </p:grpSpPr>
        <p:sp>
          <p:nvSpPr>
            <p:cNvPr id="4" name="object 4"/>
            <p:cNvSpPr/>
            <p:nvPr/>
          </p:nvSpPr>
          <p:spPr>
            <a:xfrm>
              <a:off x="472440" y="1121663"/>
              <a:ext cx="6746875" cy="5168265"/>
            </a:xfrm>
            <a:custGeom>
              <a:avLst/>
              <a:gdLst/>
              <a:ahLst/>
              <a:cxnLst/>
              <a:rect l="l" t="t" r="r" b="b"/>
              <a:pathLst>
                <a:path w="6746875" h="5168265">
                  <a:moveTo>
                    <a:pt x="6746748" y="0"/>
                  </a:moveTo>
                  <a:lnTo>
                    <a:pt x="0" y="0"/>
                  </a:lnTo>
                  <a:lnTo>
                    <a:pt x="0" y="5167884"/>
                  </a:lnTo>
                  <a:lnTo>
                    <a:pt x="6746748" y="5167884"/>
                  </a:lnTo>
                  <a:lnTo>
                    <a:pt x="6746748" y="0"/>
                  </a:lnTo>
                  <a:close/>
                </a:path>
              </a:pathLst>
            </a:custGeom>
            <a:solidFill>
              <a:srgbClr val="582C82">
                <a:alpha val="98822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99504" y="1121664"/>
              <a:ext cx="4986527" cy="516788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70879" y="1198929"/>
            <a:ext cx="6352540" cy="499554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96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Utilizes</a:t>
            </a:r>
            <a:r>
              <a:rPr kumimoji="0" sz="155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TXT2-</a:t>
            </a:r>
            <a:r>
              <a:rPr kumimoji="0" sz="155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9-1-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155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networks</a:t>
            </a:r>
            <a:r>
              <a:rPr kumimoji="0" sz="155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55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existing</a:t>
            </a:r>
            <a:r>
              <a:rPr kumimoji="0" sz="155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PSAP</a:t>
            </a:r>
            <a:r>
              <a:rPr kumimoji="0" sz="155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workflows</a:t>
            </a:r>
            <a:endParaRPr kumimoji="0" sz="15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86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8450" algn="l"/>
                <a:tab pos="299720" algn="l"/>
              </a:tabLst>
              <a:defRPr/>
            </a:pPr>
            <a:r>
              <a:rPr kumimoji="0" sz="155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NO</a:t>
            </a:r>
            <a:r>
              <a:rPr kumimoji="0" sz="1550" b="1" i="1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COST</a:t>
            </a:r>
            <a:r>
              <a:rPr kumimoji="0" sz="1550" b="1" i="1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155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any</a:t>
            </a:r>
            <a:r>
              <a:rPr kumimoji="0" sz="155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Text-</a:t>
            </a:r>
            <a:r>
              <a:rPr kumimoji="0" sz="155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to-</a:t>
            </a:r>
            <a:r>
              <a:rPr kumimoji="0" sz="155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911</a:t>
            </a:r>
            <a:r>
              <a:rPr kumimoji="0" sz="155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enabled</a:t>
            </a:r>
            <a:r>
              <a:rPr kumimoji="0" sz="155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PSAP</a:t>
            </a:r>
            <a:endParaRPr kumimoji="0" sz="15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99085" marR="0" lvl="0" indent="-287020" defTabSz="914400" eaLnBrk="1" fontAlgn="auto" latinLnBrk="0" hangingPunct="1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8450" algn="l"/>
                <a:tab pos="299720" algn="l"/>
              </a:tabLst>
              <a:defRPr/>
            </a:pPr>
            <a:r>
              <a:rPr kumimoji="0" sz="155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Automates</a:t>
            </a:r>
            <a:r>
              <a:rPr kumimoji="0" sz="155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&amp;</a:t>
            </a:r>
            <a:r>
              <a:rPr kumimoji="0" sz="155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streamlines</a:t>
            </a:r>
            <a:r>
              <a:rPr kumimoji="0" sz="155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systematic</a:t>
            </a:r>
            <a:r>
              <a:rPr kumimoji="0" sz="155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exchange</a:t>
            </a:r>
            <a:r>
              <a:rPr kumimoji="0" sz="155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155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incident</a:t>
            </a:r>
            <a:r>
              <a:rPr kumimoji="0" sz="155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data:</a:t>
            </a:r>
            <a:endParaRPr kumimoji="0" sz="15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27685" marR="0" lvl="1" indent="-287020" defTabSz="914400" eaLnBrk="1" fontAlgn="auto" latinLnBrk="0" hangingPunct="1">
              <a:lnSpc>
                <a:spcPct val="100000"/>
              </a:lnSpc>
              <a:spcBef>
                <a:spcPts val="86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527685" algn="l"/>
                <a:tab pos="528320" algn="l"/>
              </a:tabLst>
              <a:defRPr/>
            </a:pP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Offers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two-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way</a:t>
            </a:r>
            <a:r>
              <a:rPr kumimoji="0" sz="1500" b="0" i="0" u="none" strike="noStrike" kern="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chat</a:t>
            </a:r>
            <a:r>
              <a:rPr kumimoji="0" sz="15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capabilities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27685" marR="0" lvl="1" indent="-287020" defTabSz="914400" eaLnBrk="1" fontAlgn="auto" latinLnBrk="0" hangingPunct="1">
              <a:lnSpc>
                <a:spcPct val="100000"/>
              </a:lnSpc>
              <a:spcBef>
                <a:spcPts val="86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527685" algn="l"/>
                <a:tab pos="528320" algn="l"/>
              </a:tabLst>
              <a:defRPr/>
            </a:pP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Eliminates</a:t>
            </a:r>
            <a:r>
              <a:rPr kumimoji="0" sz="15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the need</a:t>
            </a:r>
            <a:r>
              <a:rPr kumimoji="0" sz="15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for a</a:t>
            </a:r>
            <a:r>
              <a:rPr kumimoji="0" sz="15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voice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call</a:t>
            </a:r>
            <a:r>
              <a:rPr kumimoji="0" sz="15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and verbal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relays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27685" marR="536575" lvl="1" indent="-287020" defTabSz="914400" eaLnBrk="1" fontAlgn="auto" latinLnBrk="0" hangingPunct="1">
              <a:lnSpc>
                <a:spcPct val="120000"/>
              </a:lnSpc>
              <a:spcBef>
                <a:spcPts val="49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527685" algn="l"/>
                <a:tab pos="528320" algn="l"/>
              </a:tabLst>
              <a:defRPr/>
            </a:pP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Multi-media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capabilities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rich</a:t>
            </a:r>
            <a:r>
              <a:rPr kumimoji="0" sz="1500" b="0" i="0" u="none" strike="noStrike" kern="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data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experience</a:t>
            </a:r>
            <a:r>
              <a:rPr kumimoji="0" sz="1500" b="0" i="0" u="none" strike="noStrike" kern="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5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PSAP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5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its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First</a:t>
            </a:r>
            <a:r>
              <a:rPr kumimoji="0" sz="15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Responders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27685" marR="0" lvl="1" indent="-287020" defTabSz="914400" eaLnBrk="1" fontAlgn="auto" latinLnBrk="0" hangingPunct="1">
              <a:lnSpc>
                <a:spcPct val="100000"/>
              </a:lnSpc>
              <a:spcBef>
                <a:spcPts val="86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527685" algn="l"/>
                <a:tab pos="528320" algn="l"/>
              </a:tabLst>
              <a:defRPr/>
            </a:pP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Helps</a:t>
            </a:r>
            <a:r>
              <a:rPr kumimoji="0" sz="15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meet</a:t>
            </a:r>
            <a:r>
              <a:rPr kumimoji="0" sz="15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important</a:t>
            </a:r>
            <a:r>
              <a:rPr kumimoji="0" sz="15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metrics</a:t>
            </a:r>
            <a:r>
              <a:rPr kumimoji="0" sz="15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which</a:t>
            </a:r>
            <a:r>
              <a:rPr kumimoji="0" sz="1500" b="0" i="0" u="none" strike="noStrike" kern="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impact</a:t>
            </a:r>
            <a:r>
              <a:rPr kumimoji="0" sz="15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state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funding*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99085" marR="615315" lvl="0" indent="-287020" defTabSz="914400" eaLnBrk="1" fontAlgn="auto" latinLnBrk="0" hangingPunct="1">
              <a:lnSpc>
                <a:spcPct val="120000"/>
              </a:lnSpc>
              <a:spcBef>
                <a:spcPts val="49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Leverages</a:t>
            </a:r>
            <a:r>
              <a:rPr kumimoji="0" sz="155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i3</a:t>
            </a:r>
            <a:r>
              <a:rPr kumimoji="0" sz="155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protocols</a:t>
            </a:r>
            <a:r>
              <a:rPr kumimoji="0" sz="155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550" b="0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ALI</a:t>
            </a:r>
            <a:r>
              <a:rPr kumimoji="0" sz="155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spill</a:t>
            </a:r>
            <a:r>
              <a:rPr kumimoji="0" sz="155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155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transfer</a:t>
            </a:r>
            <a:r>
              <a:rPr kumimoji="0" sz="155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information</a:t>
            </a:r>
            <a:r>
              <a:rPr kumimoji="0" sz="155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into </a:t>
            </a:r>
            <a:r>
              <a:rPr kumimoji="0" sz="155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CAD**</a:t>
            </a:r>
            <a:endParaRPr kumimoji="0" sz="15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99085" marR="565785" lvl="0" indent="-287020" defTabSz="914400" eaLnBrk="1" fontAlgn="auto" latinLnBrk="0" hangingPunct="1">
              <a:lnSpc>
                <a:spcPct val="12000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55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Vendor</a:t>
            </a:r>
            <a:r>
              <a:rPr kumimoji="0" sz="155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Agnostic</a:t>
            </a:r>
            <a:r>
              <a:rPr kumimoji="0" sz="155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Solution</a:t>
            </a:r>
            <a:r>
              <a:rPr kumimoji="0" sz="155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1550" b="0" i="0" u="none" strike="noStrike" kern="0" cap="none" spc="3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Works</a:t>
            </a:r>
            <a:r>
              <a:rPr kumimoji="0" sz="155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with</a:t>
            </a:r>
            <a:r>
              <a:rPr kumimoji="0" sz="155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any</a:t>
            </a:r>
            <a:r>
              <a:rPr kumimoji="0" sz="155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CPE,</a:t>
            </a:r>
            <a:r>
              <a:rPr kumimoji="0" sz="155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CPE</a:t>
            </a:r>
            <a:r>
              <a:rPr kumimoji="0" sz="155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Service </a:t>
            </a:r>
            <a:r>
              <a:rPr kumimoji="0" sz="155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Provider,</a:t>
            </a:r>
            <a:r>
              <a:rPr kumimoji="0" sz="155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Text</a:t>
            </a:r>
            <a:r>
              <a:rPr kumimoji="0" sz="155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Control</a:t>
            </a:r>
            <a:r>
              <a:rPr kumimoji="0" sz="155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Center,</a:t>
            </a:r>
            <a:r>
              <a:rPr kumimoji="0" sz="155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55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Network</a:t>
            </a:r>
            <a:r>
              <a:rPr kumimoji="0" sz="155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55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provider</a:t>
            </a:r>
            <a:endParaRPr kumimoji="0" sz="15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4610" marR="5080" lvl="0" indent="0" defTabSz="91440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2000" b="1" i="1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Bottom</a:t>
            </a:r>
            <a:r>
              <a:rPr kumimoji="0" sz="2000" b="1" i="1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Line</a:t>
            </a:r>
            <a:r>
              <a:rPr kumimoji="0" sz="2000" b="1" i="1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000" b="1" i="1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Reducing</a:t>
            </a:r>
            <a:r>
              <a:rPr kumimoji="0" sz="2000" b="1" i="1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time</a:t>
            </a:r>
            <a:r>
              <a:rPr kumimoji="0" sz="2000" b="1" i="1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2000" b="1" i="1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1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improving </a:t>
            </a:r>
            <a:r>
              <a:rPr kumimoji="0" sz="2000" b="1" i="1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911</a:t>
            </a:r>
            <a:r>
              <a:rPr kumimoji="0" sz="2000" b="1" i="1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data</a:t>
            </a:r>
            <a:r>
              <a:rPr kumimoji="0" sz="2000" b="1" i="1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transcription</a:t>
            </a:r>
            <a:r>
              <a:rPr kumimoji="0" sz="2000" b="1" i="1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accuracy</a:t>
            </a:r>
            <a:r>
              <a:rPr kumimoji="0" sz="2000" b="1" i="1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makes</a:t>
            </a:r>
            <a:r>
              <a:rPr kumimoji="0" sz="2000" b="1" i="1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your</a:t>
            </a:r>
            <a:r>
              <a:rPr kumimoji="0" sz="2000" b="1" i="1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job</a:t>
            </a:r>
            <a:r>
              <a:rPr kumimoji="0" sz="2000" b="1" i="1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as</a:t>
            </a:r>
            <a:r>
              <a:rPr kumimoji="0" sz="2000" b="1" i="1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1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PSAP</a:t>
            </a:r>
            <a:r>
              <a:rPr kumimoji="0" sz="2000" b="1" i="1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more</a:t>
            </a:r>
            <a:r>
              <a:rPr kumimoji="0" sz="2000" b="1" i="1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efficient</a:t>
            </a:r>
            <a:r>
              <a:rPr kumimoji="0" sz="2000" b="1" i="1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2000" b="1" i="1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ultimately</a:t>
            </a:r>
            <a:r>
              <a:rPr kumimoji="0" sz="2000" b="1" i="1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helps</a:t>
            </a:r>
            <a:r>
              <a:rPr kumimoji="0" sz="2000" b="1" i="1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save</a:t>
            </a:r>
            <a:r>
              <a:rPr kumimoji="0" sz="2000" b="1" i="1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1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lives.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©</a:t>
            </a:r>
            <a:r>
              <a:rPr kumimoji="0" sz="800" b="0" i="0" u="none" strike="noStrike" kern="0" cap="none" spc="-2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2022</a:t>
            </a:r>
            <a:r>
              <a:rPr kumimoji="0" sz="800" b="0" i="0" u="none" strike="noStrike" kern="0" cap="none" spc="-5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Intrado</a:t>
            </a:r>
            <a:r>
              <a:rPr kumimoji="0" sz="800" b="0" i="0" u="none" strike="noStrike" kern="0" cap="none" spc="1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Corporation.</a:t>
            </a:r>
            <a:r>
              <a:rPr kumimoji="0" sz="800" b="0" i="0" u="none" strike="noStrike" kern="0" cap="none" spc="5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All</a:t>
            </a:r>
            <a:r>
              <a:rPr kumimoji="0" sz="800" b="0" i="0" u="none" strike="noStrike" kern="0" cap="none" spc="-2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rights</a:t>
            </a:r>
            <a:r>
              <a:rPr kumimoji="0" sz="800" b="0" i="0" u="none" strike="noStrike" kern="0" cap="none" spc="-15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reserved.</a:t>
            </a:r>
          </a:p>
          <a:p>
            <a:pPr marL="317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Confidential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Proprietary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cs typeface="Arial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8A8A8A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604" y="554763"/>
            <a:ext cx="10431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Behind the</a:t>
            </a:r>
            <a:r>
              <a:rPr spc="-25" dirty="0"/>
              <a:t> </a:t>
            </a:r>
            <a:r>
              <a:rPr dirty="0"/>
              <a:t>Scenes</a:t>
            </a:r>
            <a:r>
              <a:rPr spc="-5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dirty="0"/>
              <a:t>Creating</a:t>
            </a:r>
            <a:r>
              <a:rPr spc="5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dirty="0"/>
              <a:t>streamlined</a:t>
            </a:r>
            <a:r>
              <a:rPr spc="5" dirty="0"/>
              <a:t> </a:t>
            </a:r>
            <a:r>
              <a:rPr dirty="0"/>
              <a:t>alarm</a:t>
            </a:r>
            <a:r>
              <a:rPr spc="-10" dirty="0"/>
              <a:t> </a:t>
            </a:r>
            <a:r>
              <a:rPr dirty="0"/>
              <a:t>intake</a:t>
            </a:r>
            <a:r>
              <a:rPr spc="-10" dirty="0"/>
              <a:t> </a:t>
            </a:r>
            <a:r>
              <a:rPr dirty="0"/>
              <a:t>process</a:t>
            </a:r>
            <a:r>
              <a:rPr spc="-15" dirty="0"/>
              <a:t> </a:t>
            </a:r>
            <a:r>
              <a:rPr dirty="0"/>
              <a:t>for</a:t>
            </a:r>
            <a:r>
              <a:rPr spc="-25" dirty="0"/>
              <a:t> </a:t>
            </a:r>
            <a:r>
              <a:rPr spc="-10" dirty="0"/>
              <a:t>PSAPS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255" y="938783"/>
            <a:ext cx="11109960" cy="555498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©</a:t>
            </a:r>
            <a:r>
              <a:rPr kumimoji="0" sz="800" b="0" i="0" u="none" strike="noStrike" kern="0" cap="none" spc="-2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2022</a:t>
            </a:r>
            <a:r>
              <a:rPr kumimoji="0" sz="800" b="0" i="0" u="none" strike="noStrike" kern="0" cap="none" spc="-5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Intrado</a:t>
            </a:r>
            <a:r>
              <a:rPr kumimoji="0" sz="800" b="0" i="0" u="none" strike="noStrike" kern="0" cap="none" spc="1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Corporation.</a:t>
            </a:r>
            <a:r>
              <a:rPr kumimoji="0" sz="800" b="0" i="0" u="none" strike="noStrike" kern="0" cap="none" spc="5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All</a:t>
            </a:r>
            <a:r>
              <a:rPr kumimoji="0" sz="800" b="0" i="0" u="none" strike="noStrike" kern="0" cap="none" spc="-2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rights</a:t>
            </a:r>
            <a:r>
              <a:rPr kumimoji="0" sz="800" b="0" i="0" u="none" strike="noStrike" kern="0" cap="none" spc="-15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reserved.</a:t>
            </a:r>
          </a:p>
          <a:p>
            <a:pPr marL="317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Confidential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Proprietary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cs typeface="Arial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8A8A8A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133" y="554763"/>
            <a:ext cx="7202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</a:t>
            </a:r>
            <a:r>
              <a:rPr spc="-15" dirty="0"/>
              <a:t> </a:t>
            </a:r>
            <a:r>
              <a:rPr spc="-35" dirty="0"/>
              <a:t>911</a:t>
            </a:r>
            <a:r>
              <a:rPr spc="-25" dirty="0"/>
              <a:t> </a:t>
            </a:r>
            <a:r>
              <a:rPr dirty="0"/>
              <a:t>Data</a:t>
            </a:r>
            <a:r>
              <a:rPr spc="-35" dirty="0"/>
              <a:t> </a:t>
            </a:r>
            <a:r>
              <a:rPr dirty="0"/>
              <a:t>Message</a:t>
            </a:r>
            <a:r>
              <a:rPr spc="-25" dirty="0"/>
              <a:t> </a:t>
            </a:r>
            <a:r>
              <a:rPr dirty="0"/>
              <a:t>from</a:t>
            </a:r>
            <a:r>
              <a:rPr spc="-45" dirty="0"/>
              <a:t> </a:t>
            </a:r>
            <a:r>
              <a:rPr dirty="0"/>
              <a:t>an</a:t>
            </a:r>
            <a:r>
              <a:rPr spc="-160" dirty="0"/>
              <a:t> </a:t>
            </a:r>
            <a:r>
              <a:rPr dirty="0"/>
              <a:t>Alarm</a:t>
            </a:r>
            <a:r>
              <a:rPr spc="-25" dirty="0"/>
              <a:t> </a:t>
            </a:r>
            <a:r>
              <a:rPr spc="-10" dirty="0"/>
              <a:t>Company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1283" y="1184147"/>
            <a:ext cx="8409432" cy="47304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©</a:t>
            </a:r>
            <a:r>
              <a:rPr kumimoji="0" sz="800" b="0" i="0" u="none" strike="noStrike" kern="0" cap="none" spc="-2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2022</a:t>
            </a:r>
            <a:r>
              <a:rPr kumimoji="0" sz="800" b="0" i="0" u="none" strike="noStrike" kern="0" cap="none" spc="-5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Intrado</a:t>
            </a:r>
            <a:r>
              <a:rPr kumimoji="0" sz="800" b="0" i="0" u="none" strike="noStrike" kern="0" cap="none" spc="1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Corporation.</a:t>
            </a:r>
            <a:r>
              <a:rPr kumimoji="0" sz="800" b="0" i="0" u="none" strike="noStrike" kern="0" cap="none" spc="5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All</a:t>
            </a:r>
            <a:r>
              <a:rPr kumimoji="0" sz="800" b="0" i="0" u="none" strike="noStrike" kern="0" cap="none" spc="-2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rights</a:t>
            </a:r>
            <a:r>
              <a:rPr kumimoji="0" sz="800" b="0" i="0" u="none" strike="noStrike" kern="0" cap="none" spc="-15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reserved.</a:t>
            </a:r>
          </a:p>
          <a:p>
            <a:pPr marL="317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Confidential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800" b="0" i="0" u="none" strike="noStrike" kern="0" cap="none" spc="-10" normalizeH="0" baseline="0" noProof="0" dirty="0">
                <a:ln>
                  <a:noFill/>
                </a:ln>
                <a:solidFill>
                  <a:srgbClr val="A7A8A7"/>
                </a:solidFill>
                <a:effectLst/>
                <a:uLnTx/>
                <a:uFillTx/>
                <a:latin typeface="Arial"/>
                <a:cs typeface="Arial"/>
              </a:rPr>
              <a:t> Proprietary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2_Retrospec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ll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1_Retrospec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3110</Words>
  <Application>Microsoft Office PowerPoint</Application>
  <PresentationFormat>Widescreen</PresentationFormat>
  <Paragraphs>551</Paragraphs>
  <Slides>42</Slides>
  <Notes>26</Notes>
  <HiddenSlides>0</HiddenSlides>
  <MMClips>19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42</vt:i4>
      </vt:variant>
    </vt:vector>
  </HeadingPairs>
  <TitlesOfParts>
    <vt:vector size="59" baseType="lpstr">
      <vt:lpstr>Arial</vt:lpstr>
      <vt:lpstr>Arial Narrow</vt:lpstr>
      <vt:lpstr>Cabin</vt:lpstr>
      <vt:lpstr>Calibri</vt:lpstr>
      <vt:lpstr>Calibri Light</vt:lpstr>
      <vt:lpstr>Courier New</vt:lpstr>
      <vt:lpstr>Lucida Sans Unicode</vt:lpstr>
      <vt:lpstr>Noto Sans Symbols</vt:lpstr>
      <vt:lpstr>Times New Roman</vt:lpstr>
      <vt:lpstr>Wingdings</vt:lpstr>
      <vt:lpstr>Wingdings 2</vt:lpstr>
      <vt:lpstr>Retrospect</vt:lpstr>
      <vt:lpstr>2_Retrospect</vt:lpstr>
      <vt:lpstr>1_Retrospect</vt:lpstr>
      <vt:lpstr>Office Theme</vt:lpstr>
      <vt:lpstr>1_Office Theme</vt:lpstr>
      <vt:lpstr>2_Dividend</vt:lpstr>
      <vt:lpstr>March 29, 2022 Talk About It Tuesday!</vt:lpstr>
      <vt:lpstr>Introduction  &amp; Contact Information</vt:lpstr>
      <vt:lpstr>Agenda</vt:lpstr>
      <vt:lpstr>PowerPoint Presentation</vt:lpstr>
      <vt:lpstr>What is Intrado Emergency Data Broker?</vt:lpstr>
      <vt:lpstr>Introduction</vt:lpstr>
      <vt:lpstr>The Solution – 911 Data Messaging from ADT to PSAPs</vt:lpstr>
      <vt:lpstr>Behind the Scenes – Creating a streamlined alarm intake process for PSAPS</vt:lpstr>
      <vt:lpstr>Example 911 Data Message from an Alarm Company</vt:lpstr>
      <vt:lpstr>More Screenshots</vt:lpstr>
      <vt:lpstr>How can your PSAP leverage this solution?</vt:lpstr>
      <vt:lpstr>How Does Your PSAP Start Receiving ADT Alarm Data?</vt:lpstr>
      <vt:lpstr>PowerPoint Presentation</vt:lpstr>
      <vt:lpstr>   </vt:lpstr>
      <vt:lpstr>Agenda</vt:lpstr>
      <vt:lpstr>Acronyms &amp; Definitions</vt:lpstr>
      <vt:lpstr>The Problem</vt:lpstr>
      <vt:lpstr>By the numbers</vt:lpstr>
      <vt:lpstr>ASAP is an American National Standard</vt:lpstr>
      <vt:lpstr>     </vt:lpstr>
      <vt:lpstr>ASAP GOALS</vt:lpstr>
      <vt:lpstr>ASAP Reduces</vt:lpstr>
      <vt:lpstr>Comparative Analysis </vt:lpstr>
      <vt:lpstr>Outcomes in Richmond, VA</vt:lpstr>
      <vt:lpstr>Outcomes in Richmond, 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Upcoming deadlines and events</vt:lpstr>
      <vt:lpstr>  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10.15.2020  Legacy 9-1-1 Cost Reimbursement Webinar</dc:title>
  <dc:creator>Adam Brown</dc:creator>
  <cp:lastModifiedBy>Michelle Peel</cp:lastModifiedBy>
  <cp:revision>82</cp:revision>
  <dcterms:created xsi:type="dcterms:W3CDTF">2020-10-13T13:31:49Z</dcterms:created>
  <dcterms:modified xsi:type="dcterms:W3CDTF">2022-03-29T15:54:10Z</dcterms:modified>
</cp:coreProperties>
</file>