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1" r:id="rId2"/>
    <p:sldMasterId id="2147483703" r:id="rId3"/>
    <p:sldMasterId id="2147483715" r:id="rId4"/>
  </p:sldMasterIdLst>
  <p:notesMasterIdLst>
    <p:notesMasterId r:id="rId29"/>
  </p:notesMasterIdLst>
  <p:sldIdLst>
    <p:sldId id="586" r:id="rId5"/>
    <p:sldId id="567" r:id="rId6"/>
    <p:sldId id="324" r:id="rId7"/>
    <p:sldId id="589" r:id="rId8"/>
    <p:sldId id="1116" r:id="rId9"/>
    <p:sldId id="626" r:id="rId10"/>
    <p:sldId id="1123" r:id="rId11"/>
    <p:sldId id="1126" r:id="rId12"/>
    <p:sldId id="1127" r:id="rId13"/>
    <p:sldId id="593" r:id="rId14"/>
    <p:sldId id="625" r:id="rId15"/>
    <p:sldId id="624" r:id="rId16"/>
    <p:sldId id="611" r:id="rId17"/>
    <p:sldId id="613" r:id="rId18"/>
    <p:sldId id="614" r:id="rId19"/>
    <p:sldId id="618" r:id="rId20"/>
    <p:sldId id="619" r:id="rId21"/>
    <p:sldId id="612" r:id="rId22"/>
    <p:sldId id="620" r:id="rId23"/>
    <p:sldId id="617" r:id="rId24"/>
    <p:sldId id="616" r:id="rId25"/>
    <p:sldId id="621" r:id="rId26"/>
    <p:sldId id="623" r:id="rId27"/>
    <p:sldId id="58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1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6" y="3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0AC69B-9B87-4E97-8AD9-009DF4897656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7C2FB3-1757-4CEA-9EA8-0F86E4278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41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06675" y="914400"/>
            <a:ext cx="4387850" cy="2468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A1D7B-90CF-495B-B027-39E0DE2113A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3741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47938" y="877888"/>
            <a:ext cx="4213225" cy="2370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A1D7B-90CF-495B-B027-39E0DE2113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7672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06675" y="914400"/>
            <a:ext cx="4387850" cy="2468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A1D7B-90CF-495B-B027-39E0DE2113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1989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06675" y="914400"/>
            <a:ext cx="4387850" cy="2468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A1D7B-90CF-495B-B027-39E0DE2113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8510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06675" y="914400"/>
            <a:ext cx="4387850" cy="2468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A1D7B-90CF-495B-B027-39E0DE2113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0005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06675" y="914400"/>
            <a:ext cx="4387850" cy="2468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A1D7B-90CF-495B-B027-39E0DE2113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2620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06675" y="914400"/>
            <a:ext cx="4387850" cy="2468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A1D7B-90CF-495B-B027-39E0DE2113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2512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06675" y="914400"/>
            <a:ext cx="4387850" cy="2468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A1D7B-90CF-495B-B027-39E0DE2113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1754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06675" y="914400"/>
            <a:ext cx="4387850" cy="2468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A1D7B-90CF-495B-B027-39E0DE2113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2366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06675" y="914400"/>
            <a:ext cx="4387850" cy="2468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A1D7B-90CF-495B-B027-39E0DE2113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33468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06675" y="914400"/>
            <a:ext cx="4387850" cy="2468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A1D7B-90CF-495B-B027-39E0DE2113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345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A1D7B-90CF-495B-B027-39E0DE2113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5981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06675" y="914400"/>
            <a:ext cx="4387850" cy="2468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A1D7B-90CF-495B-B027-39E0DE2113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081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06675" y="914400"/>
            <a:ext cx="4387850" cy="2468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A1D7B-90CF-495B-B027-39E0DE2113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1538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06675" y="914400"/>
            <a:ext cx="4387850" cy="2468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A1D7B-90CF-495B-B027-39E0DE2113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6968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06675" y="914400"/>
            <a:ext cx="4387850" cy="2468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A1D7B-90CF-495B-B027-39E0DE2113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4437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A1D7B-90CF-495B-B027-39E0DE2113A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977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47938" y="877888"/>
            <a:ext cx="4213225" cy="2370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A1D7B-90CF-495B-B027-39E0DE2113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374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47938" y="877888"/>
            <a:ext cx="4213225" cy="2370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A1D7B-90CF-495B-B027-39E0DE2113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7538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 Districts did not participate in boundary discussions. Currently have 2,531 Gap and Overlap anomalies in Area 1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Fayette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Gardendale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Irondale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Lamar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Marion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Pickens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Tarrant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/>
              <a:t>We will adjust boundaries on their behalf and work through anomalies with their neighbors.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A1D7B-90CF-495B-B027-39E0DE2113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231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47938" y="877888"/>
            <a:ext cx="4213225" cy="2370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A1D7B-90CF-495B-B027-39E0DE2113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77759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 Districts did not participate in boundary discussions. Currently have 2,531 Gap and Overlap anomalies in Area 1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Fayette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Gardendale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Irondale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Lamar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Marion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Pickens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Tarrant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/>
              <a:t>We will adjust boundaries on their behalf and work through anomalies with their neighbors.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A1D7B-90CF-495B-B027-39E0DE2113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717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 Districts did not participate in boundary discussions. Currently have 2,531 Gap and Overlap anomalies in Area 1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Fayette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Gardendale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Irondale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Lamar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Marion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Pickens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Tarrant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/>
              <a:t>We will adjust boundaries on their behalf and work through anomalies with their neighbors.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A1D7B-90CF-495B-B027-39E0DE2113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5288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47938" y="877888"/>
            <a:ext cx="4213225" cy="2370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A1D7B-90CF-495B-B027-39E0DE2113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7123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0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20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167" indent="0" algn="ctr">
              <a:buNone/>
              <a:defRPr sz="2400"/>
            </a:lvl2pPr>
            <a:lvl3pPr marL="914332" indent="0" algn="ctr">
              <a:buNone/>
              <a:defRPr sz="2400"/>
            </a:lvl3pPr>
            <a:lvl4pPr marL="1371498" indent="0" algn="ctr">
              <a:buNone/>
              <a:defRPr sz="2000"/>
            </a:lvl4pPr>
            <a:lvl5pPr marL="1828664" indent="0" algn="ctr">
              <a:buNone/>
              <a:defRPr sz="2000"/>
            </a:lvl5pPr>
            <a:lvl6pPr marL="2285830" indent="0" algn="ctr">
              <a:buNone/>
              <a:defRPr sz="2000"/>
            </a:lvl6pPr>
            <a:lvl7pPr marL="2742994" indent="0" algn="ctr">
              <a:buNone/>
              <a:defRPr sz="2000"/>
            </a:lvl7pPr>
            <a:lvl8pPr marL="3200160" indent="0" algn="ctr">
              <a:buNone/>
              <a:defRPr sz="2000"/>
            </a:lvl8pPr>
            <a:lvl9pPr marL="3657327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49C9B-7E0F-4F86-B4A0-430F24975F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0AAA3-575E-4784-BC68-121399FBDE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650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49C9B-7E0F-4F86-B4A0-430F24975F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0AAA3-575E-4784-BC68-121399FBDE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68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0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20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414784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49C9B-7E0F-4F86-B4A0-430F24975F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0AAA3-575E-4784-BC68-121399FBDE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37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0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20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167" indent="0" algn="ctr">
              <a:buNone/>
              <a:defRPr sz="2400"/>
            </a:lvl2pPr>
            <a:lvl3pPr marL="914332" indent="0" algn="ctr">
              <a:buNone/>
              <a:defRPr sz="2400"/>
            </a:lvl3pPr>
            <a:lvl4pPr marL="1371498" indent="0" algn="ctr">
              <a:buNone/>
              <a:defRPr sz="2000"/>
            </a:lvl4pPr>
            <a:lvl5pPr marL="1828664" indent="0" algn="ctr">
              <a:buNone/>
              <a:defRPr sz="2000"/>
            </a:lvl5pPr>
            <a:lvl6pPr marL="2285830" indent="0" algn="ctr">
              <a:buNone/>
              <a:defRPr sz="2000"/>
            </a:lvl6pPr>
            <a:lvl7pPr marL="2742994" indent="0" algn="ctr">
              <a:buNone/>
              <a:defRPr sz="2000"/>
            </a:lvl7pPr>
            <a:lvl8pPr marL="3200160" indent="0" algn="ctr">
              <a:buNone/>
              <a:defRPr sz="2000"/>
            </a:lvl8pPr>
            <a:lvl9pPr marL="3657327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49C9B-7E0F-4F86-B4A0-430F24975F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0AAA3-575E-4784-BC68-121399FBDE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7555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49C9B-7E0F-4F86-B4A0-430F24975F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0AAA3-575E-4784-BC68-121399FBDE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2628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0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20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16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49C9B-7E0F-4F86-B4A0-430F24975F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0AAA3-575E-4784-BC68-121399FBDE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83713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7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49C9B-7E0F-4F86-B4A0-430F24975F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0AAA3-575E-4784-BC68-121399FBDE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6916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7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49C9B-7E0F-4F86-B4A0-430F24975F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0AAA3-575E-4784-BC68-121399FBDE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1912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49C9B-7E0F-4F86-B4A0-430F24975F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0AAA3-575E-4784-BC68-121399FBDE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4530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80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20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49C9B-7E0F-4F86-B4A0-430F24975F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0AAA3-575E-4784-BC68-121399FBDE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6920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1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167" indent="0">
              <a:buNone/>
              <a:defRPr sz="1200"/>
            </a:lvl2pPr>
            <a:lvl3pPr marL="914332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5" y="6459791"/>
            <a:ext cx="2618511" cy="365125"/>
          </a:xfrm>
        </p:spPr>
        <p:txBody>
          <a:bodyPr/>
          <a:lstStyle>
            <a:lvl1pPr algn="l">
              <a:defRPr/>
            </a:lvl1pPr>
          </a:lstStyle>
          <a:p>
            <a:fld id="{89549C9B-7E0F-4F86-B4A0-430F24975F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91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3D0AAA3-575E-4784-BC68-121399FBDE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861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49C9B-7E0F-4F86-B4A0-430F24975F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0AAA3-575E-4784-BC68-121399FBDE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32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20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0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167" indent="0">
              <a:buNone/>
              <a:defRPr sz="1200"/>
            </a:lvl2pPr>
            <a:lvl3pPr marL="914332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49C9B-7E0F-4F86-B4A0-430F24975F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0AAA3-575E-4784-BC68-121399FBDE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5964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49C9B-7E0F-4F86-B4A0-430F24975F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0AAA3-575E-4784-BC68-121399FBDE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7751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0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20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414784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49C9B-7E0F-4F86-B4A0-430F24975F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0AAA3-575E-4784-BC68-121399FBDE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150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49C9B-7E0F-4F86-B4A0-430F24975F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0AAA3-575E-4784-BC68-121399FBDE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08508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49C9B-7E0F-4F86-B4A0-430F24975F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0AAA3-575E-4784-BC68-121399FBDE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0969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49C9B-7E0F-4F86-B4A0-430F24975F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0AAA3-575E-4784-BC68-121399FBDE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30860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49C9B-7E0F-4F86-B4A0-430F24975F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0AAA3-575E-4784-BC68-121399FBDE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4916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49C9B-7E0F-4F86-B4A0-430F24975F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0AAA3-575E-4784-BC68-121399FBDE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1673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49C9B-7E0F-4F86-B4A0-430F24975F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0AAA3-575E-4784-BC68-121399FBDE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6061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49C9B-7E0F-4F86-B4A0-430F24975F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0AAA3-575E-4784-BC68-121399FBDE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188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0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20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16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49C9B-7E0F-4F86-B4A0-430F24975F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0AAA3-575E-4784-BC68-121399FBDE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876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89549C9B-7E0F-4F86-B4A0-430F24975F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3D0AAA3-575E-4784-BC68-121399FBDE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0315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49C9B-7E0F-4F86-B4A0-430F24975F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0AAA3-575E-4784-BC68-121399FBDE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5947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49C9B-7E0F-4F86-B4A0-430F24975F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0AAA3-575E-4784-BC68-121399FBDE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8290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49C9B-7E0F-4F86-B4A0-430F24975F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0AAA3-575E-4784-BC68-121399FBDE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3057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5D951-D163-039A-19FD-C915F2D13B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BB9EE5-E08F-8D0A-920C-9E7F3A260B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6CE630-B451-31F3-6992-B7C7EABB8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49C9B-7E0F-4F86-B4A0-430F24975F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9C77CC-E2FA-00F9-870C-3CE4DDEFC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823F5-C563-633D-BEBC-6CDE79A2A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0AAA3-575E-4784-BC68-121399FBDE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0984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411EF-3447-41C3-6A62-9E50560D2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B5E1EC-73A1-1905-2B03-A5FF018CAA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CDAD6A-E57D-F63E-D3F7-809FE889B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49C9B-7E0F-4F86-B4A0-430F24975F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2705D-8E22-2DBA-D718-60DAF5712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A78524-0D87-6DBC-B525-CC6AD2726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0AAA3-575E-4784-BC68-121399FBDE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9216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2BF7F-7B76-0933-0B5F-CCD166AC2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55568F-EFCB-A314-A098-EA4C1F8F8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FD285A-A1C0-36FD-CC2B-8E977F60B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49C9B-7E0F-4F86-B4A0-430F24975F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1A8426-B43B-F9E3-1114-FBD123DAD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9216B-3A74-AE7A-DB60-B1ADFAA69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0AAA3-575E-4784-BC68-121399FBDE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6599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FC4D2-DBC6-DA61-0800-A54A93849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B0FCA2-998F-A557-10EA-94AA583BA2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CADC83-52CB-284F-908A-37430FA455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B3A5D7-DF27-96A0-BEE4-71F7F4E6D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49C9B-7E0F-4F86-B4A0-430F24975F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88D0B2-3D16-BBA9-070D-976583A33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C2884C-420F-7C65-12C0-914A96F33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0AAA3-575E-4784-BC68-121399FBDE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2556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481DA-ECC2-6ACB-4E1A-EBEE07797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A36411-FC16-C7F5-E3E5-65FA72BF4A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163758-F2B7-ABE4-2CDE-DC9EE95724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C4E32E-8A48-FFFD-E521-34178FCF5A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F5AD73-DC0E-3FF1-E2E7-B25289009E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EEC302-0039-2B46-841C-DE1BC397D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49C9B-7E0F-4F86-B4A0-430F24975F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8C1764-5DE8-44E2-3285-A0AF822A1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48E5F9-A0DA-1A7D-5F28-5CE34D260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0AAA3-575E-4784-BC68-121399FBDE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4361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A1650-0554-7A4D-DC08-779FB1195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F1E9D4-BEAD-2488-CE1C-1C2F6431C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49C9B-7E0F-4F86-B4A0-430F24975F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C66B32-4FCE-45DB-E7FB-0FACE5BB0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D9F550-661D-9223-88E0-47EF96933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0AAA3-575E-4784-BC68-121399FBDE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054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7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49C9B-7E0F-4F86-B4A0-430F24975F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0AAA3-575E-4784-BC68-121399FBDE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10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CF672E-EB47-8BDB-979F-E24CCB9E1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49C9B-7E0F-4F86-B4A0-430F24975F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C784EA-A8E3-3B58-78AE-00E66678B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90991B-C3EB-D812-C559-306248501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0AAA3-575E-4784-BC68-121399FBDE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6349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27D9E-8506-8515-9907-E037ECAE6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B12843-83A4-CFA1-C644-23814B40F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92CFD8-B927-238F-ED60-B83713B9A4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C2F34C-1B4B-2DE6-7AB8-A3646E203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49C9B-7E0F-4F86-B4A0-430F24975F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0A3915-ED62-CBE9-99A6-9E261FDB3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CCAFA7-6EDD-827B-9132-D05E9FAC2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0AAA3-575E-4784-BC68-121399FBDE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6004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2C9C9-4D52-A99A-DAA9-955585562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5BE1AA-48F6-E5F4-51CE-9F1F7AE80C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06AE9C-FC69-530C-0AA5-6D7E5C1D21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E62032-84DA-D2E2-65D6-130CA3FED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49C9B-7E0F-4F86-B4A0-430F24975F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348F93-D2A3-5BB6-3422-3D033EAEB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D5B5C9-E6E2-E12B-BE9B-B46045A4F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0AAA3-575E-4784-BC68-121399FBDE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672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6F3EF-4B0C-912F-4807-2B6A60E71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9BA16E-F1A5-D24D-B70A-3138A2C159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FDA00A-B7CF-C076-4C02-2402A39F0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49C9B-7E0F-4F86-B4A0-430F24975F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ACA0C7-9F66-2EAA-EB76-89DDB0FE7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5C75E-0EFC-7259-B564-E0FAB639B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0AAA3-575E-4784-BC68-121399FBDE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634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887B66-F4D1-DEDB-8EB9-D05B9EE3CD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1D7DAD-DAB7-CDD9-6688-4C7C81C8DC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D95139-0C11-71C5-CEF5-7297156B8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49C9B-7E0F-4F86-B4A0-430F24975F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95A2A5-A54C-83C5-2F4D-379816BCE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C46B3-0868-D9F1-8E99-0C7E7AB5A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0AAA3-575E-4784-BC68-121399FBDE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917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7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49C9B-7E0F-4F86-B4A0-430F24975F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0AAA3-575E-4784-BC68-121399FBDE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29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49C9B-7E0F-4F86-B4A0-430F24975F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0AAA3-575E-4784-BC68-121399FBDE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04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80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20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49C9B-7E0F-4F86-B4A0-430F24975F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0AAA3-575E-4784-BC68-121399FBDE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22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1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167" indent="0">
              <a:buNone/>
              <a:defRPr sz="1200"/>
            </a:lvl2pPr>
            <a:lvl3pPr marL="914332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5" y="6459791"/>
            <a:ext cx="2618511" cy="365125"/>
          </a:xfrm>
        </p:spPr>
        <p:txBody>
          <a:bodyPr/>
          <a:lstStyle>
            <a:lvl1pPr algn="l">
              <a:defRPr/>
            </a:lvl1pPr>
          </a:lstStyle>
          <a:p>
            <a:fld id="{89549C9B-7E0F-4F86-B4A0-430F24975F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91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3D0AAA3-575E-4784-BC68-121399FBDE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18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20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0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167" indent="0">
              <a:buNone/>
              <a:defRPr sz="1200"/>
            </a:lvl2pPr>
            <a:lvl3pPr marL="914332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49C9B-7E0F-4F86-B4A0-430F24975F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0AAA3-575E-4784-BC68-121399FBDE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28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7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5" y="6459791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defTabSz="914332"/>
            <a:fld id="{89549C9B-7E0F-4F86-B4A0-430F24975F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32"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59791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defTabSz="91433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62" y="6459791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1">
                <a:solidFill>
                  <a:srgbClr val="FFFFFF"/>
                </a:solidFill>
              </a:defRPr>
            </a:lvl1pPr>
          </a:lstStyle>
          <a:p>
            <a:pPr defTabSz="914332"/>
            <a:fld id="{C3D0AAA3-575E-4784-BC68-121399FBDE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3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0080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332" rtl="0" eaLnBrk="1" latinLnBrk="0" hangingPunct="1">
        <a:lnSpc>
          <a:spcPct val="85000"/>
        </a:lnSpc>
        <a:spcBef>
          <a:spcPct val="0"/>
        </a:spcBef>
        <a:buNone/>
        <a:defRPr sz="4800" kern="1200" spc="-51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34" indent="-91434" algn="l" defTabSz="914332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20" indent="-182866" algn="l" defTabSz="914332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886" indent="-182866" algn="l" defTabSz="914332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752" indent="-182866" algn="l" defTabSz="914332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19" indent="-182866" algn="l" defTabSz="914332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099919" indent="-228584" algn="l" defTabSz="914332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04" indent="-228584" algn="l" defTabSz="914332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888" indent="-228584" algn="l" defTabSz="914332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874" indent="-228584" algn="l" defTabSz="914332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7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5" y="6459791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defTabSz="914332"/>
            <a:fld id="{89549C9B-7E0F-4F86-B4A0-430F24975F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32"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59791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defTabSz="91433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62" y="6459791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1">
                <a:solidFill>
                  <a:srgbClr val="FFFFFF"/>
                </a:solidFill>
              </a:defRPr>
            </a:lvl1pPr>
          </a:lstStyle>
          <a:p>
            <a:pPr defTabSz="914332"/>
            <a:fld id="{C3D0AAA3-575E-4784-BC68-121399FBDE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3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1342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332" rtl="0" eaLnBrk="1" latinLnBrk="0" hangingPunct="1">
        <a:lnSpc>
          <a:spcPct val="85000"/>
        </a:lnSpc>
        <a:spcBef>
          <a:spcPct val="0"/>
        </a:spcBef>
        <a:buNone/>
        <a:defRPr sz="4800" kern="1200" spc="-51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34" indent="-91434" algn="l" defTabSz="914332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20" indent="-182866" algn="l" defTabSz="914332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886" indent="-182866" algn="l" defTabSz="914332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752" indent="-182866" algn="l" defTabSz="914332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19" indent="-182866" algn="l" defTabSz="914332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099919" indent="-228584" algn="l" defTabSz="914332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04" indent="-228584" algn="l" defTabSz="914332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888" indent="-228584" algn="l" defTabSz="914332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874" indent="-228584" algn="l" defTabSz="914332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defTabSz="914400"/>
            <a:fld id="{89549C9B-7E0F-4F86-B4A0-430F24975F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defTabSz="914400"/>
            <a:fld id="{C3D0AAA3-575E-4784-BC68-121399FBDE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8964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854BE2-B768-FD15-0978-8DF1C2562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AD3314-D77D-9945-A9B8-D5D53B9BF0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79F85-1FCE-5633-B94B-4C9F6C3814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32"/>
            <a:fld id="{89549C9B-7E0F-4F86-B4A0-430F24975F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32"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FFA7D7-32B4-41BE-5C2F-4649FA522C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3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EF4338-AC81-BA8E-0A66-0EDAF91F10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32"/>
            <a:fld id="{C3D0AAA3-575E-4784-BC68-121399FBDE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3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491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9.gif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6.tm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m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9.tm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0.tm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1.tm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nico1-toutlefrancais.wikispaces.com/l'interrogation+-+comment+poser+des+question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jp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473" y="1681769"/>
            <a:ext cx="6289675" cy="2043112"/>
          </a:xfrm>
        </p:spPr>
      </p:pic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832152" y="4304370"/>
            <a:ext cx="10515600" cy="1416206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GIS Program Update</a:t>
            </a:r>
            <a:br>
              <a:rPr lang="en-US" sz="4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ALNENA Gulf Coast Conference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218E02-8D7F-4747-CA2B-E077BE8D6F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60" y="6403897"/>
            <a:ext cx="10527956" cy="45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32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D8A77BD-6316-491E-B3B1-04B7F17DF4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60" y="6403897"/>
            <a:ext cx="10527956" cy="4541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57BA61-68E0-4D36-9048-B813111596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62979" y="5873778"/>
            <a:ext cx="385765" cy="38795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F5DD5E0-0037-D451-17A1-3538DE008EE1}"/>
              </a:ext>
            </a:extLst>
          </p:cNvPr>
          <p:cNvSpPr/>
          <p:nvPr/>
        </p:nvSpPr>
        <p:spPr>
          <a:xfrm>
            <a:off x="1395033" y="1512247"/>
            <a:ext cx="9401933" cy="267765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99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Data Remediation Tips: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99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Synchronizing GIS Data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99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with MSAG &amp; ALI </a:t>
            </a:r>
          </a:p>
        </p:txBody>
      </p:sp>
    </p:spTree>
    <p:extLst>
      <p:ext uri="{BB962C8B-B14F-4D97-AF65-F5344CB8AC3E}">
        <p14:creationId xmlns:p14="http://schemas.microsoft.com/office/powerpoint/2010/main" val="166757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1D95F0-89B0-4307-A1D3-0A21A5A62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3" y="6403897"/>
            <a:ext cx="11978933" cy="454103"/>
          </a:xfrm>
          <a:prstGeom prst="rect">
            <a:avLst/>
          </a:prstGeom>
        </p:spPr>
      </p:pic>
      <p:pic>
        <p:nvPicPr>
          <p:cNvPr id="3" name="Picture 2" descr="A map of different states&#10;&#10;Description automatically generated">
            <a:extLst>
              <a:ext uri="{FF2B5EF4-FFF2-40B4-BE49-F238E27FC236}">
                <a16:creationId xmlns:a16="http://schemas.microsoft.com/office/drawing/2014/main" id="{057F157C-921D-B126-B887-6444819AC8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777" y="1192303"/>
            <a:ext cx="3963050" cy="5128652"/>
          </a:xfrm>
          <a:prstGeom prst="rect">
            <a:avLst/>
          </a:prstGeom>
        </p:spPr>
      </p:pic>
      <p:pic>
        <p:nvPicPr>
          <p:cNvPr id="7" name="Picture 6" descr="A map of the state of alabama&#10;&#10;Description automatically generated">
            <a:extLst>
              <a:ext uri="{FF2B5EF4-FFF2-40B4-BE49-F238E27FC236}">
                <a16:creationId xmlns:a16="http://schemas.microsoft.com/office/drawing/2014/main" id="{146A4DF0-AC53-6A85-BA98-DC303E2F56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972" y="1192303"/>
            <a:ext cx="3963050" cy="51286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F20CA5A-4178-BB65-0E03-ADCD82E23EF5}"/>
              </a:ext>
            </a:extLst>
          </p:cNvPr>
          <p:cNvSpPr txBox="1"/>
          <p:nvPr/>
        </p:nvSpPr>
        <p:spPr>
          <a:xfrm>
            <a:off x="1915134" y="115082"/>
            <a:ext cx="83617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98% NENA Compliance Status Map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MSAG &amp; ALI to GIS Data Synchronization</a:t>
            </a:r>
          </a:p>
        </p:txBody>
      </p:sp>
      <p:pic>
        <p:nvPicPr>
          <p:cNvPr id="12" name="Picture 11" descr="A map of the state of alabama&#10;&#10;Description automatically generated">
            <a:extLst>
              <a:ext uri="{FF2B5EF4-FFF2-40B4-BE49-F238E27FC236}">
                <a16:creationId xmlns:a16="http://schemas.microsoft.com/office/drawing/2014/main" id="{7B0BEA60-4A4A-08EF-757D-6F0A7C47F6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73" y="1192301"/>
            <a:ext cx="3963050" cy="51286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5F86E7-ABC6-A6BA-A9C4-B60DA027F4B1}"/>
              </a:ext>
            </a:extLst>
          </p:cNvPr>
          <p:cNvSpPr txBox="1"/>
          <p:nvPr/>
        </p:nvSpPr>
        <p:spPr>
          <a:xfrm>
            <a:off x="196574" y="1188846"/>
            <a:ext cx="502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#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F4F18A-BE73-CF22-D8F8-2E7935498DAB}"/>
              </a:ext>
            </a:extLst>
          </p:cNvPr>
          <p:cNvSpPr txBox="1"/>
          <p:nvPr/>
        </p:nvSpPr>
        <p:spPr>
          <a:xfrm>
            <a:off x="4135053" y="1193661"/>
            <a:ext cx="502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#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DA86B6-28C7-A75E-033A-CC11B0532653}"/>
              </a:ext>
            </a:extLst>
          </p:cNvPr>
          <p:cNvSpPr txBox="1"/>
          <p:nvPr/>
        </p:nvSpPr>
        <p:spPr>
          <a:xfrm>
            <a:off x="8037260" y="1205384"/>
            <a:ext cx="502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#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7D4DF5-14CE-F5E6-BC68-ED16F3F20EE1}"/>
              </a:ext>
            </a:extLst>
          </p:cNvPr>
          <p:cNvSpPr txBox="1"/>
          <p:nvPr/>
        </p:nvSpPr>
        <p:spPr>
          <a:xfrm>
            <a:off x="3277840" y="1239930"/>
            <a:ext cx="8115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24%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Statewide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Compliance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54BA35-399D-2737-C1DC-38450260E198}"/>
              </a:ext>
            </a:extLst>
          </p:cNvPr>
          <p:cNvSpPr txBox="1"/>
          <p:nvPr/>
        </p:nvSpPr>
        <p:spPr>
          <a:xfrm>
            <a:off x="7196300" y="1212431"/>
            <a:ext cx="8115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29%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Statewide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Compliance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5ABCBC-ACC1-D235-43A4-65266A2B4DD8}"/>
              </a:ext>
            </a:extLst>
          </p:cNvPr>
          <p:cNvSpPr txBox="1"/>
          <p:nvPr/>
        </p:nvSpPr>
        <p:spPr>
          <a:xfrm>
            <a:off x="11115105" y="1234935"/>
            <a:ext cx="8115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76%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Statewide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Compliance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79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1D95F0-89B0-4307-A1D3-0A21A5A62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3" y="6403897"/>
            <a:ext cx="11978933" cy="454103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5A00463A-876F-3879-95E2-4FDDD4083BD8}"/>
              </a:ext>
            </a:extLst>
          </p:cNvPr>
          <p:cNvSpPr/>
          <p:nvPr/>
        </p:nvSpPr>
        <p:spPr>
          <a:xfrm>
            <a:off x="3418095" y="5237441"/>
            <a:ext cx="5444925" cy="508000"/>
          </a:xfrm>
          <a:prstGeom prst="rightArrow">
            <a:avLst/>
          </a:prstGeom>
          <a:solidFill>
            <a:srgbClr val="009900"/>
          </a:solidFill>
          <a:ln>
            <a:solidFill>
              <a:srgbClr val="70BD63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FFFF00"/>
                </a:solidFill>
              </a:ln>
              <a:solidFill>
                <a:srgbClr val="0099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F159E5-F159-DFB2-EB1C-D13C0F2A042F}"/>
              </a:ext>
            </a:extLst>
          </p:cNvPr>
          <p:cNvSpPr/>
          <p:nvPr/>
        </p:nvSpPr>
        <p:spPr>
          <a:xfrm>
            <a:off x="3786099" y="3673795"/>
            <a:ext cx="4664647" cy="153888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0099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GOAL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99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at least 98% Match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2357E8-B751-096C-A01E-533B62E4F47B}"/>
              </a:ext>
            </a:extLst>
          </p:cNvPr>
          <p:cNvSpPr txBox="1"/>
          <p:nvPr/>
        </p:nvSpPr>
        <p:spPr>
          <a:xfrm>
            <a:off x="302877" y="979002"/>
            <a:ext cx="36719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MSAG/ALI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CB002A-79EA-670F-0D2C-0E05B3676D14}"/>
              </a:ext>
            </a:extLst>
          </p:cNvPr>
          <p:cNvSpPr txBox="1"/>
          <p:nvPr/>
        </p:nvSpPr>
        <p:spPr>
          <a:xfrm>
            <a:off x="8903212" y="946993"/>
            <a:ext cx="2810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RCL/AP</a:t>
            </a:r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1B7AACB3-B3D8-834A-8653-2F658401B853}"/>
              </a:ext>
            </a:extLst>
          </p:cNvPr>
          <p:cNvSpPr/>
          <p:nvPr/>
        </p:nvSpPr>
        <p:spPr>
          <a:xfrm>
            <a:off x="4194640" y="1230334"/>
            <a:ext cx="4487917" cy="195464"/>
          </a:xfrm>
          <a:prstGeom prst="rightArrow">
            <a:avLst/>
          </a:prstGeom>
          <a:solidFill>
            <a:srgbClr val="009900"/>
          </a:solidFill>
          <a:ln>
            <a:solidFill>
              <a:srgbClr val="70BD6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FFFF00"/>
                </a:solidFill>
              </a:ln>
              <a:solidFill>
                <a:srgbClr val="0099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EB76F4BA-9638-E74F-11ED-27FA685C2609}"/>
              </a:ext>
            </a:extLst>
          </p:cNvPr>
          <p:cNvSpPr/>
          <p:nvPr/>
        </p:nvSpPr>
        <p:spPr>
          <a:xfrm flipH="1" flipV="1">
            <a:off x="4166176" y="1463110"/>
            <a:ext cx="4487917" cy="195464"/>
          </a:xfrm>
          <a:prstGeom prst="rightArrow">
            <a:avLst/>
          </a:prstGeom>
          <a:solidFill>
            <a:srgbClr val="009900"/>
          </a:solidFill>
          <a:ln>
            <a:solidFill>
              <a:srgbClr val="70BD6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FFFF00"/>
                </a:solidFill>
              </a:ln>
              <a:solidFill>
                <a:srgbClr val="0099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 descr="A person holding a puzzle piece&#10;&#10;Description automatically generated">
            <a:extLst>
              <a:ext uri="{FF2B5EF4-FFF2-40B4-BE49-F238E27FC236}">
                <a16:creationId xmlns:a16="http://schemas.microsoft.com/office/drawing/2014/main" id="{A86041CB-788B-F248-774D-84267F7054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191" y="249023"/>
            <a:ext cx="6120979" cy="3976446"/>
          </a:xfrm>
          <a:prstGeom prst="rect">
            <a:avLst/>
          </a:prstGeom>
        </p:spPr>
      </p:pic>
      <p:pic>
        <p:nvPicPr>
          <p:cNvPr id="15" name="Picture 4" descr="Contest Entry #16 for                                                 Design a Logo for 911 Blog&#10;                                            ">
            <a:extLst>
              <a:ext uri="{FF2B5EF4-FFF2-40B4-BE49-F238E27FC236}">
                <a16:creationId xmlns:a16="http://schemas.microsoft.com/office/drawing/2014/main" id="{CB36895E-B7D5-6019-DFB4-6A70587E68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6" t="49863" r="23648"/>
          <a:stretch/>
        </p:blipFill>
        <p:spPr bwMode="auto">
          <a:xfrm>
            <a:off x="8798288" y="2810680"/>
            <a:ext cx="2988668" cy="2829578"/>
          </a:xfrm>
          <a:prstGeom prst="ellipse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llustration: e911">
            <a:extLst>
              <a:ext uri="{FF2B5EF4-FFF2-40B4-BE49-F238E27FC236}">
                <a16:creationId xmlns:a16="http://schemas.microsoft.com/office/drawing/2014/main" id="{56393CCB-AAB0-5469-EF80-BC5B55ACAB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2" t="731" r="18498" b="-287"/>
          <a:stretch/>
        </p:blipFill>
        <p:spPr bwMode="auto">
          <a:xfrm>
            <a:off x="355355" y="2810680"/>
            <a:ext cx="3038354" cy="2829578"/>
          </a:xfrm>
          <a:prstGeom prst="ellipse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43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A0E629B-D3E6-68DC-840C-54DE3FB227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62979" y="5873778"/>
            <a:ext cx="385765" cy="3879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1D95F0-89B0-4307-A1D3-0A21A5A621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3" y="6403897"/>
            <a:ext cx="11978933" cy="45410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1F4CA5D-DE36-9AE2-4196-A9BB6EBFF959}"/>
              </a:ext>
            </a:extLst>
          </p:cNvPr>
          <p:cNvSpPr/>
          <p:nvPr/>
        </p:nvSpPr>
        <p:spPr>
          <a:xfrm>
            <a:off x="392797" y="1306805"/>
            <a:ext cx="5095875" cy="771525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MSAG compared to RCL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D22D5B3-9741-DA05-4EF5-8736B3500DCF}"/>
              </a:ext>
            </a:extLst>
          </p:cNvPr>
          <p:cNvSpPr/>
          <p:nvPr/>
        </p:nvSpPr>
        <p:spPr>
          <a:xfrm>
            <a:off x="392797" y="2857697"/>
            <a:ext cx="5095875" cy="771525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RCL compared to MSAG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770F58F-CC98-F8E5-1A74-A72F2CD0AE48}"/>
              </a:ext>
            </a:extLst>
          </p:cNvPr>
          <p:cNvSpPr/>
          <p:nvPr/>
        </p:nvSpPr>
        <p:spPr>
          <a:xfrm>
            <a:off x="392797" y="4138840"/>
            <a:ext cx="5095875" cy="771525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 compared to RCL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3ECB3A3-43CF-14D1-31B1-A3C4E9ECA315}"/>
              </a:ext>
            </a:extLst>
          </p:cNvPr>
          <p:cNvSpPr/>
          <p:nvPr/>
        </p:nvSpPr>
        <p:spPr>
          <a:xfrm>
            <a:off x="392797" y="5352283"/>
            <a:ext cx="5095874" cy="771525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 compared to AP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9B1F7C6-3E20-61DC-5B6A-45DABF18DF0C}"/>
              </a:ext>
            </a:extLst>
          </p:cNvPr>
          <p:cNvSpPr/>
          <p:nvPr/>
        </p:nvSpPr>
        <p:spPr>
          <a:xfrm>
            <a:off x="6297860" y="833151"/>
            <a:ext cx="5465591" cy="1644352"/>
          </a:xfrm>
          <a:prstGeom prst="round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MSAG not reflected in RCL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MSAG range incomplete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MSAG Invalid Address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MSAG range not reflected in RCL range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C19ACE4-9907-8B5A-1A3F-19829CA7D12F}"/>
              </a:ext>
            </a:extLst>
          </p:cNvPr>
          <p:cNvSpPr/>
          <p:nvPr/>
        </p:nvSpPr>
        <p:spPr>
          <a:xfrm>
            <a:off x="6297859" y="2607998"/>
            <a:ext cx="5465591" cy="1220415"/>
          </a:xfrm>
          <a:prstGeom prst="round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RCL not reflected in MSAG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RCL range not reflected in MSAG range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22E9DBC-6C4C-AAC3-7B43-50C756E53A5A}"/>
              </a:ext>
            </a:extLst>
          </p:cNvPr>
          <p:cNvSpPr/>
          <p:nvPr/>
        </p:nvSpPr>
        <p:spPr>
          <a:xfrm>
            <a:off x="6297858" y="3981571"/>
            <a:ext cx="5465591" cy="2151762"/>
          </a:xfrm>
          <a:prstGeom prst="round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 address incomplete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 address number invalid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 not reflected in AP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 not reflected in AP and RCL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 not reflected in RCL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F044A747-1B33-3646-17A0-B073092163FA}"/>
              </a:ext>
            </a:extLst>
          </p:cNvPr>
          <p:cNvSpPr/>
          <p:nvPr/>
        </p:nvSpPr>
        <p:spPr>
          <a:xfrm>
            <a:off x="5533588" y="1441705"/>
            <a:ext cx="752474" cy="53340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2C19F7DC-3789-67B0-263F-8443B5FF66E9}"/>
              </a:ext>
            </a:extLst>
          </p:cNvPr>
          <p:cNvSpPr/>
          <p:nvPr/>
        </p:nvSpPr>
        <p:spPr>
          <a:xfrm>
            <a:off x="5524063" y="2976759"/>
            <a:ext cx="752474" cy="53340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4D665570-671C-04F2-C1B5-03EEDC337C5B}"/>
              </a:ext>
            </a:extLst>
          </p:cNvPr>
          <p:cNvSpPr/>
          <p:nvPr/>
        </p:nvSpPr>
        <p:spPr>
          <a:xfrm>
            <a:off x="5500250" y="4475985"/>
            <a:ext cx="752474" cy="1362075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FAAB5C-DEA1-EFB0-6B1D-6E8C87F87EFC}"/>
              </a:ext>
            </a:extLst>
          </p:cNvPr>
          <p:cNvSpPr txBox="1"/>
          <p:nvPr/>
        </p:nvSpPr>
        <p:spPr>
          <a:xfrm>
            <a:off x="409575" y="144541"/>
            <a:ext cx="46901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Validations Rules</a:t>
            </a:r>
          </a:p>
        </p:txBody>
      </p:sp>
    </p:spTree>
    <p:extLst>
      <p:ext uri="{BB962C8B-B14F-4D97-AF65-F5344CB8AC3E}">
        <p14:creationId xmlns:p14="http://schemas.microsoft.com/office/powerpoint/2010/main" val="338999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BE67082-AE89-1616-AB72-E93CD4EC0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571" y="3513279"/>
            <a:ext cx="10813529" cy="17980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1D95F0-89B0-4307-A1D3-0A21A5A621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3" y="6403897"/>
            <a:ext cx="11978933" cy="4541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471144-BC9F-1667-3F9A-5FF5F773A292}"/>
              </a:ext>
            </a:extLst>
          </p:cNvPr>
          <p:cNvSpPr txBox="1"/>
          <p:nvPr/>
        </p:nvSpPr>
        <p:spPr>
          <a:xfrm>
            <a:off x="226458" y="362445"/>
            <a:ext cx="821415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Validation checks compare the following: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iandra GD" panose="020E0502030308020204" pitchFamily="34" charset="0"/>
              <a:ea typeface="+mn-ea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Street Name Components</a:t>
            </a:r>
          </a:p>
          <a:p>
            <a:pPr marL="1371600" marR="0" lvl="2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Address/Address Ranges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iandra GD" panose="020E0502030308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FCEC7C-AA4E-CE80-3756-A1032A53D3A7}"/>
              </a:ext>
            </a:extLst>
          </p:cNvPr>
          <p:cNvSpPr txBox="1"/>
          <p:nvPr/>
        </p:nvSpPr>
        <p:spPr>
          <a:xfrm>
            <a:off x="6281239" y="1039553"/>
            <a:ext cx="580422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ESN Assignments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Community Designations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iandra GD" panose="020E0502030308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F36355-F2E7-6923-29DD-2127928355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899" y="2644253"/>
            <a:ext cx="10788201" cy="10383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1310908-9839-B18A-1916-5F235EE48738}"/>
              </a:ext>
            </a:extLst>
          </p:cNvPr>
          <p:cNvSpPr txBox="1"/>
          <p:nvPr/>
        </p:nvSpPr>
        <p:spPr>
          <a:xfrm>
            <a:off x="53963" y="5878285"/>
            <a:ext cx="108908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Note: You can find the validation description table in your VEP (Validate-Edit-Provision) support center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6C1B64-36A6-E55B-691C-072CF83F2C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62979" y="5873778"/>
            <a:ext cx="385765" cy="38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18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1D95F0-89B0-4307-A1D3-0A21A5A62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3" y="6403897"/>
            <a:ext cx="11978933" cy="4541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E32196-205B-413C-05B2-3E9C1341B2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17648"/>
            <a:ext cx="12192000" cy="16708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93B9DE-00C0-CE7D-8FF0-907BC4167F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063" y="2068024"/>
            <a:ext cx="10429875" cy="16192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1027D14-251B-AF66-390C-ED561DA7E7E9}"/>
              </a:ext>
            </a:extLst>
          </p:cNvPr>
          <p:cNvSpPr/>
          <p:nvPr/>
        </p:nvSpPr>
        <p:spPr>
          <a:xfrm>
            <a:off x="7281862" y="2072837"/>
            <a:ext cx="2491363" cy="16144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0000FF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4A6032-26FC-060A-698D-D7675517B5DC}"/>
              </a:ext>
            </a:extLst>
          </p:cNvPr>
          <p:cNvSpPr/>
          <p:nvPr/>
        </p:nvSpPr>
        <p:spPr>
          <a:xfrm>
            <a:off x="9358489" y="4328001"/>
            <a:ext cx="2833511" cy="16088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0000FF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1F8F6F-C67F-8DBF-3729-C4FCF3E4EAFE}"/>
              </a:ext>
            </a:extLst>
          </p:cNvPr>
          <p:cNvSpPr txBox="1"/>
          <p:nvPr/>
        </p:nvSpPr>
        <p:spPr>
          <a:xfrm>
            <a:off x="2263423" y="1141421"/>
            <a:ext cx="2209668" cy="461665"/>
          </a:xfrm>
          <a:prstGeom prst="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MSAG Table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3FE72F-405F-C048-75FB-46984D1C29CF}"/>
              </a:ext>
            </a:extLst>
          </p:cNvPr>
          <p:cNvSpPr txBox="1"/>
          <p:nvPr/>
        </p:nvSpPr>
        <p:spPr>
          <a:xfrm>
            <a:off x="7879647" y="1141421"/>
            <a:ext cx="2209668" cy="461665"/>
          </a:xfrm>
          <a:prstGeom prst="rect">
            <a:avLst/>
          </a:prstGeom>
          <a:ln>
            <a:solidFill>
              <a:srgbClr val="0099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RCL Table</a:t>
            </a:r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9B01F2D5-AE3D-25FD-11AD-FC0E2E65330E}"/>
              </a:ext>
            </a:extLst>
          </p:cNvPr>
          <p:cNvCxnSpPr>
            <a:cxnSpLocks/>
            <a:stCxn id="7" idx="1"/>
            <a:endCxn id="3" idx="1"/>
          </p:cNvCxnSpPr>
          <p:nvPr/>
        </p:nvCxnSpPr>
        <p:spPr>
          <a:xfrm rot="10800000" flipV="1">
            <a:off x="881063" y="1372253"/>
            <a:ext cx="1382360" cy="1505395"/>
          </a:xfrm>
          <a:prstGeom prst="bentConnector3">
            <a:avLst>
              <a:gd name="adj1" fmla="val 125616"/>
            </a:avLst>
          </a:prstGeom>
          <a:ln w="3810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A03910DB-72B9-1EE0-433B-965EBDF5A712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10089315" y="1372254"/>
            <a:ext cx="1767159" cy="2904158"/>
          </a:xfrm>
          <a:prstGeom prst="bentConnector2">
            <a:avLst/>
          </a:prstGeom>
          <a:ln w="3810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26873BB9-2A79-5A2E-CD21-A79C4AF19644}"/>
              </a:ext>
            </a:extLst>
          </p:cNvPr>
          <p:cNvSpPr/>
          <p:nvPr/>
        </p:nvSpPr>
        <p:spPr>
          <a:xfrm>
            <a:off x="887603" y="2062484"/>
            <a:ext cx="2491363" cy="16144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0000FF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D8A265A-2842-619E-DF35-64A8195EDBF9}"/>
              </a:ext>
            </a:extLst>
          </p:cNvPr>
          <p:cNvSpPr/>
          <p:nvPr/>
        </p:nvSpPr>
        <p:spPr>
          <a:xfrm>
            <a:off x="4473091" y="4328001"/>
            <a:ext cx="4885397" cy="15985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0000FF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083DF6-02BB-F2B1-EC15-64ECDCD610A1}"/>
              </a:ext>
            </a:extLst>
          </p:cNvPr>
          <p:cNvSpPr txBox="1"/>
          <p:nvPr/>
        </p:nvSpPr>
        <p:spPr>
          <a:xfrm>
            <a:off x="1387057" y="198340"/>
            <a:ext cx="90963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MSAG Not Reflected to RCL</a:t>
            </a:r>
          </a:p>
        </p:txBody>
      </p:sp>
    </p:spTree>
    <p:extLst>
      <p:ext uri="{BB962C8B-B14F-4D97-AF65-F5344CB8AC3E}">
        <p14:creationId xmlns:p14="http://schemas.microsoft.com/office/powerpoint/2010/main" val="353748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2BD79DD-76B7-A2DF-C97B-FACC965610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62979" y="5873778"/>
            <a:ext cx="385765" cy="3879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1D95F0-89B0-4307-A1D3-0A21A5A621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3" y="6403897"/>
            <a:ext cx="11978933" cy="4541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E32196-205B-413C-05B2-3E9C1341B2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17648"/>
            <a:ext cx="12192000" cy="16708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93B9DE-00C0-CE7D-8FF0-907BC4167F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063" y="2068024"/>
            <a:ext cx="10429875" cy="16192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1027D14-251B-AF66-390C-ED561DA7E7E9}"/>
              </a:ext>
            </a:extLst>
          </p:cNvPr>
          <p:cNvSpPr/>
          <p:nvPr/>
        </p:nvSpPr>
        <p:spPr>
          <a:xfrm>
            <a:off x="7281862" y="2072837"/>
            <a:ext cx="2491363" cy="16144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0000FF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4A6032-26FC-060A-698D-D7675517B5DC}"/>
              </a:ext>
            </a:extLst>
          </p:cNvPr>
          <p:cNvSpPr/>
          <p:nvPr/>
        </p:nvSpPr>
        <p:spPr>
          <a:xfrm>
            <a:off x="9358489" y="4328001"/>
            <a:ext cx="2833511" cy="16088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0000FF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1F8F6F-C67F-8DBF-3729-C4FCF3E4EAFE}"/>
              </a:ext>
            </a:extLst>
          </p:cNvPr>
          <p:cNvSpPr txBox="1"/>
          <p:nvPr/>
        </p:nvSpPr>
        <p:spPr>
          <a:xfrm>
            <a:off x="2263423" y="1141421"/>
            <a:ext cx="2209668" cy="461665"/>
          </a:xfrm>
          <a:prstGeom prst="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MSAG Table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3FE72F-405F-C048-75FB-46984D1C29CF}"/>
              </a:ext>
            </a:extLst>
          </p:cNvPr>
          <p:cNvSpPr txBox="1"/>
          <p:nvPr/>
        </p:nvSpPr>
        <p:spPr>
          <a:xfrm>
            <a:off x="7879647" y="1141421"/>
            <a:ext cx="2209668" cy="461665"/>
          </a:xfrm>
          <a:prstGeom prst="rect">
            <a:avLst/>
          </a:prstGeom>
          <a:ln>
            <a:solidFill>
              <a:srgbClr val="0099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RCL Table</a:t>
            </a:r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9B01F2D5-AE3D-25FD-11AD-FC0E2E65330E}"/>
              </a:ext>
            </a:extLst>
          </p:cNvPr>
          <p:cNvCxnSpPr>
            <a:cxnSpLocks/>
            <a:stCxn id="7" idx="1"/>
            <a:endCxn id="3" idx="1"/>
          </p:cNvCxnSpPr>
          <p:nvPr/>
        </p:nvCxnSpPr>
        <p:spPr>
          <a:xfrm rot="10800000" flipV="1">
            <a:off x="881063" y="1372253"/>
            <a:ext cx="1382360" cy="1505395"/>
          </a:xfrm>
          <a:prstGeom prst="bentConnector3">
            <a:avLst>
              <a:gd name="adj1" fmla="val 126265"/>
            </a:avLst>
          </a:prstGeom>
          <a:ln w="3810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A03910DB-72B9-1EE0-433B-965EBDF5A712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10089315" y="1372254"/>
            <a:ext cx="1767159" cy="2904158"/>
          </a:xfrm>
          <a:prstGeom prst="bentConnector2">
            <a:avLst/>
          </a:prstGeom>
          <a:ln w="3810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26873BB9-2A79-5A2E-CD21-A79C4AF19644}"/>
              </a:ext>
            </a:extLst>
          </p:cNvPr>
          <p:cNvSpPr/>
          <p:nvPr/>
        </p:nvSpPr>
        <p:spPr>
          <a:xfrm>
            <a:off x="3435718" y="2057671"/>
            <a:ext cx="3075614" cy="16144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0000FF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D8A265A-2842-619E-DF35-64A8195EDBF9}"/>
              </a:ext>
            </a:extLst>
          </p:cNvPr>
          <p:cNvSpPr/>
          <p:nvPr/>
        </p:nvSpPr>
        <p:spPr>
          <a:xfrm>
            <a:off x="0" y="4328001"/>
            <a:ext cx="4473091" cy="15985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0000FF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083DF6-02BB-F2B1-EC15-64ECDCD610A1}"/>
              </a:ext>
            </a:extLst>
          </p:cNvPr>
          <p:cNvSpPr txBox="1"/>
          <p:nvPr/>
        </p:nvSpPr>
        <p:spPr>
          <a:xfrm>
            <a:off x="1387056" y="198340"/>
            <a:ext cx="9923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MSAG Range Not Reflected to RCL Range</a:t>
            </a:r>
          </a:p>
        </p:txBody>
      </p:sp>
    </p:spTree>
    <p:extLst>
      <p:ext uri="{BB962C8B-B14F-4D97-AF65-F5344CB8AC3E}">
        <p14:creationId xmlns:p14="http://schemas.microsoft.com/office/powerpoint/2010/main" val="312655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2676CD-C347-EB7C-1CAC-F950DA16F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62979" y="5873778"/>
            <a:ext cx="385765" cy="3879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1D95F0-89B0-4307-A1D3-0A21A5A621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3" y="6403897"/>
            <a:ext cx="11978933" cy="4541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E32196-205B-413C-05B2-3E9C1341B2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3859"/>
          <a:stretch/>
        </p:blipFill>
        <p:spPr>
          <a:xfrm>
            <a:off x="0" y="5184372"/>
            <a:ext cx="12192000" cy="11051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1F8F6F-C67F-8DBF-3729-C4FCF3E4EAFE}"/>
              </a:ext>
            </a:extLst>
          </p:cNvPr>
          <p:cNvSpPr txBox="1"/>
          <p:nvPr/>
        </p:nvSpPr>
        <p:spPr>
          <a:xfrm>
            <a:off x="2263423" y="1141421"/>
            <a:ext cx="2209668" cy="461665"/>
          </a:xfrm>
          <a:prstGeom prst="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 Table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3FE72F-405F-C048-75FB-46984D1C29CF}"/>
              </a:ext>
            </a:extLst>
          </p:cNvPr>
          <p:cNvSpPr txBox="1"/>
          <p:nvPr/>
        </p:nvSpPr>
        <p:spPr>
          <a:xfrm>
            <a:off x="7879647" y="1141421"/>
            <a:ext cx="2209668" cy="461665"/>
          </a:xfrm>
          <a:prstGeom prst="rect">
            <a:avLst/>
          </a:prstGeom>
          <a:ln>
            <a:solidFill>
              <a:srgbClr val="0099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RCL Table</a:t>
            </a:r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9B01F2D5-AE3D-25FD-11AD-FC0E2E65330E}"/>
              </a:ext>
            </a:extLst>
          </p:cNvPr>
          <p:cNvCxnSpPr>
            <a:cxnSpLocks/>
            <a:stCxn id="7" idx="1"/>
          </p:cNvCxnSpPr>
          <p:nvPr/>
        </p:nvCxnSpPr>
        <p:spPr>
          <a:xfrm rot="10800000" flipV="1">
            <a:off x="881063" y="1372253"/>
            <a:ext cx="1382360" cy="1505395"/>
          </a:xfrm>
          <a:prstGeom prst="bentConnector3">
            <a:avLst>
              <a:gd name="adj1" fmla="val 124968"/>
            </a:avLst>
          </a:prstGeom>
          <a:ln w="3810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A03910DB-72B9-1EE0-433B-965EBDF5A712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10089315" y="1372254"/>
            <a:ext cx="1848127" cy="3789043"/>
          </a:xfrm>
          <a:prstGeom prst="bentConnector2">
            <a:avLst/>
          </a:prstGeom>
          <a:ln w="3810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2083DF6-02BB-F2B1-EC15-64ECDCD610A1}"/>
              </a:ext>
            </a:extLst>
          </p:cNvPr>
          <p:cNvSpPr txBox="1"/>
          <p:nvPr/>
        </p:nvSpPr>
        <p:spPr>
          <a:xfrm>
            <a:off x="1387056" y="198340"/>
            <a:ext cx="9923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ALI Not Reflected in RCL &amp; AP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BCF0F1-33B8-8088-92CF-6B5CFC5B139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3919"/>
          <a:stretch/>
        </p:blipFill>
        <p:spPr>
          <a:xfrm>
            <a:off x="881062" y="1915949"/>
            <a:ext cx="10296525" cy="13446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D2445D2-8772-39E0-87B4-BCBA5FAFB63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4136"/>
          <a:stretch/>
        </p:blipFill>
        <p:spPr>
          <a:xfrm>
            <a:off x="1217157" y="3455031"/>
            <a:ext cx="9496425" cy="15621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80970A5-39EB-6C53-AC04-467371CD13C3}"/>
              </a:ext>
            </a:extLst>
          </p:cNvPr>
          <p:cNvSpPr txBox="1"/>
          <p:nvPr/>
        </p:nvSpPr>
        <p:spPr>
          <a:xfrm>
            <a:off x="5071535" y="1141421"/>
            <a:ext cx="2209668" cy="461665"/>
          </a:xfrm>
          <a:prstGeom prst="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 Table</a:t>
            </a:r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AF87B4E7-3630-97B3-4DFE-119AB1805439}"/>
              </a:ext>
            </a:extLst>
          </p:cNvPr>
          <p:cNvCxnSpPr>
            <a:cxnSpLocks/>
            <a:stCxn id="19" idx="2"/>
            <a:endCxn id="17" idx="3"/>
          </p:cNvCxnSpPr>
          <p:nvPr/>
        </p:nvCxnSpPr>
        <p:spPr>
          <a:xfrm rot="16200000" flipH="1">
            <a:off x="7128478" y="650976"/>
            <a:ext cx="2632995" cy="4537213"/>
          </a:xfrm>
          <a:prstGeom prst="bentConnector4">
            <a:avLst>
              <a:gd name="adj1" fmla="val 7309"/>
              <a:gd name="adj2" fmla="val 116554"/>
            </a:avLst>
          </a:prstGeom>
          <a:ln w="3810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503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1D95F0-89B0-4307-A1D3-0A21A5A62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3" y="6403897"/>
            <a:ext cx="11978933" cy="4541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E23804-D463-BF77-FBD7-4C195C0DCA6D}"/>
              </a:ext>
            </a:extLst>
          </p:cNvPr>
          <p:cNvSpPr txBox="1"/>
          <p:nvPr/>
        </p:nvSpPr>
        <p:spPr>
          <a:xfrm>
            <a:off x="432082" y="911772"/>
            <a:ext cx="10949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Two Options on How to Resolve Anomalies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9C0CD7-EA1E-7C98-7F4C-B11532026160}"/>
              </a:ext>
            </a:extLst>
          </p:cNvPr>
          <p:cNvSpPr txBox="1"/>
          <p:nvPr/>
        </p:nvSpPr>
        <p:spPr>
          <a:xfrm>
            <a:off x="812319" y="2189590"/>
            <a:ext cx="1094919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Using VEP Editor</a:t>
            </a:r>
          </a:p>
          <a:p>
            <a:pPr marL="1657350" marR="0" lvl="2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Navigate to the Map Tab within your VEP Instance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iandra GD" panose="020E0502030308020204" pitchFamily="34" charset="0"/>
              <a:ea typeface="+mn-ea"/>
              <a:cs typeface="+mn-cs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Using GIS Software (such as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ArcPro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/ArcMap)</a:t>
            </a:r>
          </a:p>
          <a:p>
            <a:pPr marL="1657350" marR="0" lvl="2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Download the Validation Results in VEP</a:t>
            </a:r>
          </a:p>
        </p:txBody>
      </p:sp>
    </p:spTree>
    <p:extLst>
      <p:ext uri="{BB962C8B-B14F-4D97-AF65-F5344CB8AC3E}">
        <p14:creationId xmlns:p14="http://schemas.microsoft.com/office/powerpoint/2010/main" val="28310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1D95F0-89B0-4307-A1D3-0A21A5A62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3" y="6403897"/>
            <a:ext cx="11978933" cy="454103"/>
          </a:xfrm>
          <a:prstGeom prst="rect">
            <a:avLst/>
          </a:prstGeom>
        </p:spPr>
      </p:pic>
      <p:pic>
        <p:nvPicPr>
          <p:cNvPr id="8" name="Picture 7" descr="A computer screen shot of a map&#10;&#10;Description automatically generated">
            <a:extLst>
              <a:ext uri="{FF2B5EF4-FFF2-40B4-BE49-F238E27FC236}">
                <a16:creationId xmlns:a16="http://schemas.microsoft.com/office/drawing/2014/main" id="{6EEA2802-CE5F-4304-DD40-C6994F0D57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77" y="108805"/>
            <a:ext cx="11395043" cy="621547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75BD47F2-BA06-49A5-2423-8A03C5F6507B}"/>
              </a:ext>
            </a:extLst>
          </p:cNvPr>
          <p:cNvSpPr/>
          <p:nvPr/>
        </p:nvSpPr>
        <p:spPr>
          <a:xfrm>
            <a:off x="9425354" y="5208701"/>
            <a:ext cx="442127" cy="41198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0686B5F-E81E-8E6C-6F2D-39CDAFC49AE6}"/>
              </a:ext>
            </a:extLst>
          </p:cNvPr>
          <p:cNvSpPr/>
          <p:nvPr/>
        </p:nvSpPr>
        <p:spPr>
          <a:xfrm>
            <a:off x="8671727" y="4582048"/>
            <a:ext cx="703384" cy="3114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50D3ED-33F7-32A3-B014-8835793DEAD4}"/>
              </a:ext>
            </a:extLst>
          </p:cNvPr>
          <p:cNvSpPr/>
          <p:nvPr/>
        </p:nvSpPr>
        <p:spPr>
          <a:xfrm>
            <a:off x="2964264" y="5309184"/>
            <a:ext cx="695010" cy="4887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A60D901-5392-D9F3-EAEC-8FB2CC918A52}"/>
              </a:ext>
            </a:extLst>
          </p:cNvPr>
          <p:cNvSpPr/>
          <p:nvPr/>
        </p:nvSpPr>
        <p:spPr>
          <a:xfrm>
            <a:off x="496872" y="2142168"/>
            <a:ext cx="1234273" cy="3114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15CEC89-711B-2B77-669E-790A436E9D2F}"/>
              </a:ext>
            </a:extLst>
          </p:cNvPr>
          <p:cNvSpPr/>
          <p:nvPr/>
        </p:nvSpPr>
        <p:spPr>
          <a:xfrm>
            <a:off x="2244625" y="2106308"/>
            <a:ext cx="442127" cy="41198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801297-E5B0-6C3A-6C1B-1C9D11567DDE}"/>
              </a:ext>
            </a:extLst>
          </p:cNvPr>
          <p:cNvSpPr/>
          <p:nvPr/>
        </p:nvSpPr>
        <p:spPr>
          <a:xfrm>
            <a:off x="9425354" y="1534048"/>
            <a:ext cx="2183940" cy="16215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A29570-212B-6E39-DEC4-E876190AF2E6}"/>
              </a:ext>
            </a:extLst>
          </p:cNvPr>
          <p:cNvSpPr/>
          <p:nvPr/>
        </p:nvSpPr>
        <p:spPr>
          <a:xfrm>
            <a:off x="2271259" y="6045694"/>
            <a:ext cx="525208" cy="2785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56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5" grpId="0" animBg="1"/>
      <p:bldP spid="3" grpId="0" animBg="1"/>
      <p:bldP spid="6" grpId="0" animBg="1"/>
      <p:bldP spid="7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5230A27-1553-42F8-99D7-829868E13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772232D-B4D6-429F-B3D1-2D9891B85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bg2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65030" y="963997"/>
            <a:ext cx="3254691" cy="4938361"/>
          </a:xfrm>
        </p:spPr>
        <p:txBody>
          <a:bodyPr anchor="ctr">
            <a:normAutofit/>
          </a:bodyPr>
          <a:lstStyle/>
          <a:p>
            <a:pPr algn="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&amp; Contact Information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2CC3441-26B3-4381-B3DF-8AE3C288B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0251" y="2057399"/>
            <a:ext cx="0" cy="2743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971816" y="1211152"/>
            <a:ext cx="6780739" cy="493885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Anderson Brooms</a:t>
            </a:r>
          </a:p>
          <a:p>
            <a:pPr marL="0" indent="0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GIS Program Manager - Alabama 9-1-1 Board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Email: anderson@al911board.com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Phone:	334-440-7911</a:t>
            </a:r>
          </a:p>
          <a:p>
            <a:pPr marL="0" indent="0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Nida Jackson</a:t>
            </a:r>
          </a:p>
          <a:p>
            <a:pPr marL="0" indent="0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Senior GIS Specialist - Alabama 9-1-1 Board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Email: 	nida@al911board.com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Phone:	334-440-7911</a:t>
            </a:r>
          </a:p>
          <a:p>
            <a:pPr marL="0" indent="0"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43929" y="6150003"/>
            <a:ext cx="385765" cy="38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16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screenshot of a computer&#10;&#10;Description automatically generated">
            <a:extLst>
              <a:ext uri="{FF2B5EF4-FFF2-40B4-BE49-F238E27FC236}">
                <a16:creationId xmlns:a16="http://schemas.microsoft.com/office/drawing/2014/main" id="{0B5F9542-9D57-2901-4587-8A12BCC085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71" y="103909"/>
            <a:ext cx="11334540" cy="61824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1D95F0-89B0-4307-A1D3-0A21A5A621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3" y="6403897"/>
            <a:ext cx="11978933" cy="454103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45C09A57-746D-A798-1798-F9D8FBE86669}"/>
              </a:ext>
            </a:extLst>
          </p:cNvPr>
          <p:cNvSpPr/>
          <p:nvPr/>
        </p:nvSpPr>
        <p:spPr>
          <a:xfrm>
            <a:off x="2381457" y="4676138"/>
            <a:ext cx="612949" cy="3982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F85B98-6FEC-5658-7B12-32A031C67F1F}"/>
              </a:ext>
            </a:extLst>
          </p:cNvPr>
          <p:cNvSpPr/>
          <p:nvPr/>
        </p:nvSpPr>
        <p:spPr>
          <a:xfrm>
            <a:off x="8762161" y="4582049"/>
            <a:ext cx="472274" cy="2813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18AF5B-D134-11FE-88E0-C46613FEF8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0140" y="1711476"/>
            <a:ext cx="5774295" cy="382516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A21DA60-D19F-3B8D-CA80-948643F35193}"/>
              </a:ext>
            </a:extLst>
          </p:cNvPr>
          <p:cNvSpPr/>
          <p:nvPr/>
        </p:nvSpPr>
        <p:spPr>
          <a:xfrm>
            <a:off x="3460139" y="2752165"/>
            <a:ext cx="5065295" cy="3003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762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1D95F0-89B0-4307-A1D3-0A21A5A62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3" y="6403897"/>
            <a:ext cx="11978933" cy="454103"/>
          </a:xfrm>
          <a:prstGeom prst="rect">
            <a:avLst/>
          </a:prstGeom>
        </p:spPr>
      </p:pic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9A9A6865-1778-E436-7C2D-FEBCBB6D46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00" y="103909"/>
            <a:ext cx="11304397" cy="616603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007F38B-BADA-0D51-B56F-E173F7D17B01}"/>
              </a:ext>
            </a:extLst>
          </p:cNvPr>
          <p:cNvSpPr/>
          <p:nvPr/>
        </p:nvSpPr>
        <p:spPr>
          <a:xfrm>
            <a:off x="3768131" y="4907251"/>
            <a:ext cx="1577591" cy="3480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588891-2B77-CEF7-664C-79761304BD84}"/>
              </a:ext>
            </a:extLst>
          </p:cNvPr>
          <p:cNvSpPr/>
          <p:nvPr/>
        </p:nvSpPr>
        <p:spPr>
          <a:xfrm rot="3580023">
            <a:off x="5726780" y="3237143"/>
            <a:ext cx="1035761" cy="3480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814D85C-3DA1-24E9-0F39-797DEC5F97CE}"/>
              </a:ext>
            </a:extLst>
          </p:cNvPr>
          <p:cNvSpPr/>
          <p:nvPr/>
        </p:nvSpPr>
        <p:spPr>
          <a:xfrm>
            <a:off x="2773048" y="1138517"/>
            <a:ext cx="2309940" cy="4372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07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1D95F0-89B0-4307-A1D3-0A21A5A62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3" y="6403897"/>
            <a:ext cx="11978933" cy="454103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5BC41A69-5826-4A06-17F1-F3CEE39959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60" y="103910"/>
            <a:ext cx="11378502" cy="620645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0E98336-245C-BDFA-F596-F0E7418D7C87}"/>
              </a:ext>
            </a:extLst>
          </p:cNvPr>
          <p:cNvSpPr/>
          <p:nvPr/>
        </p:nvSpPr>
        <p:spPr>
          <a:xfrm>
            <a:off x="10058400" y="3336053"/>
            <a:ext cx="1527349" cy="15373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707426-832C-121E-4CCD-6F55B9992872}"/>
              </a:ext>
            </a:extLst>
          </p:cNvPr>
          <p:cNvSpPr/>
          <p:nvPr/>
        </p:nvSpPr>
        <p:spPr>
          <a:xfrm>
            <a:off x="1975834" y="5147572"/>
            <a:ext cx="7614975" cy="1791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3F57BF-9C33-F977-35BB-0B5B87A79C52}"/>
              </a:ext>
            </a:extLst>
          </p:cNvPr>
          <p:cNvSpPr/>
          <p:nvPr/>
        </p:nvSpPr>
        <p:spPr>
          <a:xfrm>
            <a:off x="599628" y="5420300"/>
            <a:ext cx="1314659" cy="1791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2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1D95F0-89B0-4307-A1D3-0A21A5A62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3" y="6403897"/>
            <a:ext cx="11978933" cy="454103"/>
          </a:xfrm>
          <a:prstGeom prst="rect">
            <a:avLst/>
          </a:prstGeom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D568CF7E-D037-59FD-B7AD-3FA62EA051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13" y="103910"/>
            <a:ext cx="11360077" cy="61964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5EBA59E-D6EC-9460-AA1B-2FC580306116}"/>
              </a:ext>
            </a:extLst>
          </p:cNvPr>
          <p:cNvSpPr/>
          <p:nvPr/>
        </p:nvSpPr>
        <p:spPr>
          <a:xfrm>
            <a:off x="9555982" y="1045029"/>
            <a:ext cx="2086705" cy="13364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842146-A521-F3D1-719F-E3112111CDC5}"/>
              </a:ext>
            </a:extLst>
          </p:cNvPr>
          <p:cNvSpPr/>
          <p:nvPr/>
        </p:nvSpPr>
        <p:spPr>
          <a:xfrm>
            <a:off x="7125957" y="5436157"/>
            <a:ext cx="1796980" cy="1808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C75A08-187F-11CB-7D98-610585FFE9E0}"/>
              </a:ext>
            </a:extLst>
          </p:cNvPr>
          <p:cNvSpPr/>
          <p:nvPr/>
        </p:nvSpPr>
        <p:spPr>
          <a:xfrm>
            <a:off x="4531807" y="1704869"/>
            <a:ext cx="1457012" cy="24350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14C20A9-6B41-7BFB-CC5E-DFA29A1AD65D}"/>
              </a:ext>
            </a:extLst>
          </p:cNvPr>
          <p:cNvSpPr/>
          <p:nvPr/>
        </p:nvSpPr>
        <p:spPr>
          <a:xfrm>
            <a:off x="9619129" y="1918447"/>
            <a:ext cx="1878695" cy="3137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3A7B06-F464-0AB8-083C-A1AF78D38DAE}"/>
              </a:ext>
            </a:extLst>
          </p:cNvPr>
          <p:cNvSpPr/>
          <p:nvPr/>
        </p:nvSpPr>
        <p:spPr>
          <a:xfrm>
            <a:off x="9763993" y="1407459"/>
            <a:ext cx="1733832" cy="2151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341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2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6EF08-D0B4-45BF-B34B-19F607555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930" y="2008804"/>
            <a:ext cx="3200400" cy="87571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Questions </a:t>
            </a:r>
          </a:p>
        </p:txBody>
      </p:sp>
      <p:pic>
        <p:nvPicPr>
          <p:cNvPr id="6" name="Content Placeholder 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9428C4C4-BD07-40E1-A152-5513217682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034807" y="477524"/>
            <a:ext cx="6541108" cy="5902951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F0F916-AA5C-4180-9435-9CABAAD7FB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4637" y="2885157"/>
            <a:ext cx="3598985" cy="3379124"/>
          </a:xfrm>
        </p:spPr>
        <p:txBody>
          <a:bodyPr>
            <a:normAutofit fontScale="55000" lnSpcReduction="20000"/>
          </a:bodyPr>
          <a:lstStyle/>
          <a:p>
            <a:pPr>
              <a:spcBef>
                <a:spcPts val="0"/>
              </a:spcBef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DDDDDD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Anderson Brooms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DDDDDD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GIS Program Manager - Alabama 9-1-1 Board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DDDDDD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Email: anderson@al911board.com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DDDDDD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Phone: 334-440-7911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DDDDDD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DDDDDD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Nida Jackson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DDDDDD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Senior GIS Specialist - Alabama 9-1-1 Board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DDDDDD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Email: nida@al911board.com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DDDDDD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Phone: 334-440-7911</a:t>
            </a:r>
          </a:p>
          <a:p>
            <a:pPr>
              <a:spcBef>
                <a:spcPts val="0"/>
              </a:spcBef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10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8E5EAB7-BE69-488B-A474-8A6C9FE48E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60" y="6403897"/>
            <a:ext cx="10527956" cy="4541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6516FB-2599-4BD0-AAE8-E142F08CA6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62979" y="5845203"/>
            <a:ext cx="385765" cy="3879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E7EFB8-7EF0-B45D-40AA-F495B38A2A61}"/>
              </a:ext>
            </a:extLst>
          </p:cNvPr>
          <p:cNvSpPr txBox="1"/>
          <p:nvPr/>
        </p:nvSpPr>
        <p:spPr>
          <a:xfrm>
            <a:off x="289932" y="1094100"/>
            <a:ext cx="558676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4000" dirty="0"/>
              <a:t>Scan the QR Code and fill out the webform for a CEU certificate.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endParaRPr lang="en-US" sz="4000" dirty="0"/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4000" dirty="0"/>
              <a:t>The certificate will be emailed to the address you input.</a:t>
            </a:r>
          </a:p>
        </p:txBody>
      </p:sp>
      <p:pic>
        <p:nvPicPr>
          <p:cNvPr id="5" name="Picture 4" descr="A qr code with a few black squares&#10;&#10;Description automatically generated">
            <a:extLst>
              <a:ext uri="{FF2B5EF4-FFF2-40B4-BE49-F238E27FC236}">
                <a16:creationId xmlns:a16="http://schemas.microsoft.com/office/drawing/2014/main" id="{B703184C-E1D4-28A1-EF3B-F5B4805FF9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433" y="340635"/>
            <a:ext cx="5698546" cy="569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88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D8A77BD-6316-491E-B3B1-04B7F17DF4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60" y="6403897"/>
            <a:ext cx="10527956" cy="4541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57BA61-68E0-4D36-9048-B813111596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62979" y="5873778"/>
            <a:ext cx="385765" cy="387957"/>
          </a:xfrm>
          <a:prstGeom prst="rect">
            <a:avLst/>
          </a:prstGeom>
        </p:spPr>
      </p:pic>
      <p:pic>
        <p:nvPicPr>
          <p:cNvPr id="2" name="Picture 1" descr="Map&#10;&#10;Description automatically generated">
            <a:extLst>
              <a:ext uri="{FF2B5EF4-FFF2-40B4-BE49-F238E27FC236}">
                <a16:creationId xmlns:a16="http://schemas.microsoft.com/office/drawing/2014/main" id="{05943F14-F95A-F70A-E0B6-A6562D2BE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04" y="72830"/>
            <a:ext cx="4782336" cy="618890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345D7E-D883-D757-27C3-23EAC9AED3CF}"/>
              </a:ext>
            </a:extLst>
          </p:cNvPr>
          <p:cNvSpPr txBox="1"/>
          <p:nvPr/>
        </p:nvSpPr>
        <p:spPr>
          <a:xfrm>
            <a:off x="5304692" y="152400"/>
            <a:ext cx="6289431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/>
              <a:t>Geo-Routing 2023 Overview</a:t>
            </a:r>
          </a:p>
          <a:p>
            <a:pPr algn="ctr"/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/>
              <a:t>Kick-off email sent December 2022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8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/>
              <a:t>Region 1 dataset delivered to InDigital February 2023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8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/>
              <a:t>Region 1 &amp; 2 geo-routing turned on May 2023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8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/>
              <a:t>State-wide geo-routing turned on September 27</a:t>
            </a:r>
            <a:r>
              <a:rPr lang="en-US" sz="2800" baseline="30000" dirty="0"/>
              <a:t>th</a:t>
            </a:r>
            <a:r>
              <a:rPr lang="en-US" sz="2800" dirty="0"/>
              <a:t> 2023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56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1D95F0-89B0-4307-A1D3-0A21A5A62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98" y="6403897"/>
            <a:ext cx="11112759" cy="454103"/>
          </a:xfrm>
          <a:prstGeom prst="rect">
            <a:avLst/>
          </a:prstGeom>
        </p:spPr>
      </p:pic>
      <p:pic>
        <p:nvPicPr>
          <p:cNvPr id="11" name="Picture 10" descr="A map of the state of alabama&#10;&#10;Description automatically generated">
            <a:extLst>
              <a:ext uri="{FF2B5EF4-FFF2-40B4-BE49-F238E27FC236}">
                <a16:creationId xmlns:a16="http://schemas.microsoft.com/office/drawing/2014/main" id="{5CB9EC3D-4657-C0FA-8F95-EE4A92B4B1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405" y="494950"/>
            <a:ext cx="4315730" cy="5825057"/>
          </a:xfrm>
          <a:prstGeom prst="rect">
            <a:avLst/>
          </a:prstGeom>
        </p:spPr>
      </p:pic>
      <p:pic>
        <p:nvPicPr>
          <p:cNvPr id="8" name="Picture 7" descr="A map of the state of alabama&#10;&#10;Description automatically generated">
            <a:extLst>
              <a:ext uri="{FF2B5EF4-FFF2-40B4-BE49-F238E27FC236}">
                <a16:creationId xmlns:a16="http://schemas.microsoft.com/office/drawing/2014/main" id="{A4E65E2E-6CD9-25CE-539E-9208270143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02" y="494950"/>
            <a:ext cx="4501181" cy="58250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FA895E-9017-BAE1-A395-6E6014B2A74D}"/>
              </a:ext>
            </a:extLst>
          </p:cNvPr>
          <p:cNvSpPr txBox="1"/>
          <p:nvPr/>
        </p:nvSpPr>
        <p:spPr>
          <a:xfrm>
            <a:off x="3372374" y="14773"/>
            <a:ext cx="4501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There is still work to be done!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C97F4D-6C57-264D-99E0-0AD0E88C9BB8}"/>
              </a:ext>
            </a:extLst>
          </p:cNvPr>
          <p:cNvSpPr txBox="1"/>
          <p:nvPr/>
        </p:nvSpPr>
        <p:spPr>
          <a:xfrm>
            <a:off x="2080470" y="5410899"/>
            <a:ext cx="2667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What </a:t>
            </a:r>
            <a:r>
              <a:rPr lang="en-US" dirty="0" err="1"/>
              <a:t>InDigital</a:t>
            </a:r>
            <a:r>
              <a:rPr lang="en-US" dirty="0"/>
              <a:t> uses for geo-routing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D0CB04-AF25-C4B5-5870-A3B6E3EEDA5B}"/>
              </a:ext>
            </a:extLst>
          </p:cNvPr>
          <p:cNvSpPr txBox="1"/>
          <p:nvPr/>
        </p:nvSpPr>
        <p:spPr>
          <a:xfrm>
            <a:off x="7552436" y="5479409"/>
            <a:ext cx="2667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What resides in VEP</a:t>
            </a:r>
          </a:p>
        </p:txBody>
      </p:sp>
    </p:spTree>
    <p:extLst>
      <p:ext uri="{BB962C8B-B14F-4D97-AF65-F5344CB8AC3E}">
        <p14:creationId xmlns:p14="http://schemas.microsoft.com/office/powerpoint/2010/main" val="279928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D8A77BD-6316-491E-B3B1-04B7F17DF4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60" y="6403897"/>
            <a:ext cx="10527956" cy="4541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57BA61-68E0-4D36-9048-B813111596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62979" y="5873778"/>
            <a:ext cx="385765" cy="387957"/>
          </a:xfrm>
          <a:prstGeom prst="rect">
            <a:avLst/>
          </a:prstGeom>
        </p:spPr>
      </p:pic>
      <p:pic>
        <p:nvPicPr>
          <p:cNvPr id="5" name="Picture 4" descr="A map of the state of alabama&#10;&#10;Description automatically generated">
            <a:extLst>
              <a:ext uri="{FF2B5EF4-FFF2-40B4-BE49-F238E27FC236}">
                <a16:creationId xmlns:a16="http://schemas.microsoft.com/office/drawing/2014/main" id="{E3851CAD-0E09-FBA3-7803-BBD49468B8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78" y="0"/>
            <a:ext cx="4743288" cy="6144289"/>
          </a:xfrm>
          <a:prstGeom prst="rect">
            <a:avLst/>
          </a:prstGeom>
        </p:spPr>
      </p:pic>
      <p:pic>
        <p:nvPicPr>
          <p:cNvPr id="9" name="Picture 8" descr="A green and red map&#10;&#10;Description automatically generated">
            <a:extLst>
              <a:ext uri="{FF2B5EF4-FFF2-40B4-BE49-F238E27FC236}">
                <a16:creationId xmlns:a16="http://schemas.microsoft.com/office/drawing/2014/main" id="{33373044-D8E7-02E1-DBB4-D8D86E0873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550" y="0"/>
            <a:ext cx="4743288" cy="36652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4E1861B-E6A9-A982-E7DA-25FCF257FA6A}"/>
              </a:ext>
            </a:extLst>
          </p:cNvPr>
          <p:cNvSpPr txBox="1"/>
          <p:nvPr/>
        </p:nvSpPr>
        <p:spPr>
          <a:xfrm>
            <a:off x="5880683" y="3850547"/>
            <a:ext cx="5603845" cy="14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Upload, Validate, Aggregate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VEP is the repository for all things GIS</a:t>
            </a:r>
          </a:p>
        </p:txBody>
      </p:sp>
    </p:spTree>
    <p:extLst>
      <p:ext uri="{BB962C8B-B14F-4D97-AF65-F5344CB8AC3E}">
        <p14:creationId xmlns:p14="http://schemas.microsoft.com/office/powerpoint/2010/main" val="282633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1D95F0-89B0-4307-A1D3-0A21A5A62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98" y="6403897"/>
            <a:ext cx="11112759" cy="4541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F55188-F803-5DF3-73A9-6661CD12C571}"/>
              </a:ext>
            </a:extLst>
          </p:cNvPr>
          <p:cNvSpPr txBox="1"/>
          <p:nvPr/>
        </p:nvSpPr>
        <p:spPr>
          <a:xfrm>
            <a:off x="137984" y="144767"/>
            <a:ext cx="11916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Supporting </a:t>
            </a:r>
            <a:r>
              <a:rPr lang="en-US" sz="36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RapidSOS</a:t>
            </a:r>
            <a:r>
              <a:rPr lang="en-US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Premium Portal Deployment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9E028A-F787-1707-54B9-91ECAC116C90}"/>
              </a:ext>
            </a:extLst>
          </p:cNvPr>
          <p:cNvSpPr txBox="1"/>
          <p:nvPr/>
        </p:nvSpPr>
        <p:spPr>
          <a:xfrm>
            <a:off x="578498" y="1020325"/>
            <a:ext cx="11112759" cy="5080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Created an address geocoder for use in displaying call location indicators and location validation that uses our local ECD address point information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Working with DATAMARK and RapidSOS we created a functional basemap using local authoritative GIS data as the backbone of the heads-up display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Completed the roll-out plan starting with Morgan County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Full deployment has begun dependent upon ECD data readiness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Local GIS data remediation becomes critical to allow these functions to work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GIS data updates will be passed to Premium Portal via the State’s aggregated dataset within VEP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Requires ECDs to regularly utilize VEP to upload, validate and aggregate GIS data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15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1D95F0-89B0-4307-A1D3-0A21A5A62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98" y="6403897"/>
            <a:ext cx="11112759" cy="4541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DD23E9-C622-8926-251F-C8CBFBC397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227" y="280087"/>
            <a:ext cx="4669169" cy="60424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5D8BCF-AEF9-5EF5-572E-3787179584B8}"/>
              </a:ext>
            </a:extLst>
          </p:cNvPr>
          <p:cNvSpPr txBox="1"/>
          <p:nvPr/>
        </p:nvSpPr>
        <p:spPr>
          <a:xfrm>
            <a:off x="5207862" y="1327762"/>
            <a:ext cx="6550297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Existing RapidSOS account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MSAG/ALI GIS data remediation status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Overall GIS data remediation quality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Past Participation in GIS project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393C2B-1064-C681-3FB5-A8747D71E023}"/>
              </a:ext>
            </a:extLst>
          </p:cNvPr>
          <p:cNvSpPr txBox="1"/>
          <p:nvPr/>
        </p:nvSpPr>
        <p:spPr>
          <a:xfrm>
            <a:off x="5394238" y="742987"/>
            <a:ext cx="6797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Do I get RapidSOS Premium?</a:t>
            </a:r>
          </a:p>
        </p:txBody>
      </p:sp>
    </p:spTree>
    <p:extLst>
      <p:ext uri="{BB962C8B-B14F-4D97-AF65-F5344CB8AC3E}">
        <p14:creationId xmlns:p14="http://schemas.microsoft.com/office/powerpoint/2010/main" val="118814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D8A77BD-6316-491E-B3B1-04B7F17DF4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60" y="6403897"/>
            <a:ext cx="10527956" cy="4541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57BA61-68E0-4D36-9048-B813111596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62979" y="5873778"/>
            <a:ext cx="385765" cy="387957"/>
          </a:xfrm>
          <a:prstGeom prst="rect">
            <a:avLst/>
          </a:prstGeom>
        </p:spPr>
      </p:pic>
      <p:pic>
        <p:nvPicPr>
          <p:cNvPr id="3" name="Picture 2" descr="A table of numbers and numbers&#10;&#10;Description automatically generated with medium confidence">
            <a:extLst>
              <a:ext uri="{FF2B5EF4-FFF2-40B4-BE49-F238E27FC236}">
                <a16:creationId xmlns:a16="http://schemas.microsoft.com/office/drawing/2014/main" id="{145ED5B6-D49E-F125-6714-EE9F4CD4B5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04" y="0"/>
            <a:ext cx="5123576" cy="6209308"/>
          </a:xfrm>
          <a:prstGeom prst="rect">
            <a:avLst/>
          </a:prstGeom>
        </p:spPr>
      </p:pic>
      <p:pic>
        <p:nvPicPr>
          <p:cNvPr id="5" name="Picture 4" descr="A screenshot of a table&#10;&#10;Description automatically generated">
            <a:extLst>
              <a:ext uri="{FF2B5EF4-FFF2-40B4-BE49-F238E27FC236}">
                <a16:creationId xmlns:a16="http://schemas.microsoft.com/office/drawing/2014/main" id="{A1E50BFD-4DAD-B0FF-6924-CCECE897EA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39" y="93633"/>
            <a:ext cx="5123577" cy="616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600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Retrospec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2_Retrospec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ll Times New Roma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1_Retrospec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2921</TotalTime>
  <Words>692</Words>
  <Application>Microsoft Office PowerPoint</Application>
  <PresentationFormat>Widescreen</PresentationFormat>
  <Paragraphs>162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Amasis MT Pro Black</vt:lpstr>
      <vt:lpstr>Arial</vt:lpstr>
      <vt:lpstr>Calibri</vt:lpstr>
      <vt:lpstr>Calibri Light</vt:lpstr>
      <vt:lpstr>Century Gothic</vt:lpstr>
      <vt:lpstr>Maiandra GD</vt:lpstr>
      <vt:lpstr>Symbol</vt:lpstr>
      <vt:lpstr>Times New Roman</vt:lpstr>
      <vt:lpstr>Wingdings</vt:lpstr>
      <vt:lpstr>Retrospect</vt:lpstr>
      <vt:lpstr>2_Retrospect</vt:lpstr>
      <vt:lpstr>1_Retrospect</vt:lpstr>
      <vt:lpstr>Office Theme</vt:lpstr>
      <vt:lpstr>GIS Program Update 2023 ALNENA Gulf Coast Conference</vt:lpstr>
      <vt:lpstr>Introduction &amp; Contact Information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Questions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10.15.2020  Legacy 9-1-1 Cost Reimbursement Webinar</dc:title>
  <dc:creator>Adam Brown</dc:creator>
  <cp:lastModifiedBy>Anderson Brooms</cp:lastModifiedBy>
  <cp:revision>88</cp:revision>
  <dcterms:created xsi:type="dcterms:W3CDTF">2020-10-13T13:31:49Z</dcterms:created>
  <dcterms:modified xsi:type="dcterms:W3CDTF">2023-10-17T18:15:48Z</dcterms:modified>
</cp:coreProperties>
</file>