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Lst>
  <p:notesMasterIdLst>
    <p:notesMasterId r:id="rId28"/>
  </p:notesMasterIdLst>
  <p:sldIdLst>
    <p:sldId id="586" r:id="rId3"/>
    <p:sldId id="587" r:id="rId4"/>
    <p:sldId id="988" r:id="rId5"/>
    <p:sldId id="989" r:id="rId6"/>
    <p:sldId id="990" r:id="rId7"/>
    <p:sldId id="710" r:id="rId8"/>
    <p:sldId id="716" r:id="rId9"/>
    <p:sldId id="991" r:id="rId10"/>
    <p:sldId id="999" r:id="rId11"/>
    <p:sldId id="1000" r:id="rId12"/>
    <p:sldId id="1002" r:id="rId13"/>
    <p:sldId id="1003" r:id="rId14"/>
    <p:sldId id="1004" r:id="rId15"/>
    <p:sldId id="1005" r:id="rId16"/>
    <p:sldId id="1006" r:id="rId17"/>
    <p:sldId id="1001" r:id="rId18"/>
    <p:sldId id="994" r:id="rId19"/>
    <p:sldId id="1007" r:id="rId20"/>
    <p:sldId id="1008" r:id="rId21"/>
    <p:sldId id="1009" r:id="rId22"/>
    <p:sldId id="436" r:id="rId23"/>
    <p:sldId id="600" r:id="rId24"/>
    <p:sldId id="606" r:id="rId25"/>
    <p:sldId id="996" r:id="rId26"/>
    <p:sldId id="5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6600"/>
    <a:srgbClr val="FF99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dirty="0"/>
              <a:t>Monthly Average of Collections Available for Distribution</a:t>
            </a:r>
          </a:p>
          <a:p>
            <a:pPr>
              <a:defRPr/>
            </a:pPr>
            <a:r>
              <a:rPr lang="en-US" dirty="0"/>
              <a:t>(Previous</a:t>
            </a:r>
            <a:r>
              <a:rPr lang="en-US" baseline="0" dirty="0"/>
              <a:t> Years)</a:t>
            </a:r>
            <a:endParaRPr lang="en-US" dirty="0"/>
          </a:p>
        </c:rich>
      </c:tx>
      <c:layout>
        <c:manualLayout>
          <c:xMode val="edge"/>
          <c:yMode val="edge"/>
          <c:x val="0.23422654199475065"/>
          <c:y val="3.6117384343003295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axId val="1637425040"/>
        <c:axId val="1637424208"/>
      </c:barChart>
      <c:catAx>
        <c:axId val="16374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37424208"/>
        <c:crosses val="autoZero"/>
        <c:auto val="1"/>
        <c:lblAlgn val="ctr"/>
        <c:lblOffset val="100"/>
        <c:noMultiLvlLbl val="0"/>
      </c:catAx>
      <c:valAx>
        <c:axId val="16374242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374250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2000" b="1"/>
              <a:t>Monthly Average of Collections Available for Distribution</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rgbClr val="6BA42C"/>
            </a:solidFill>
            <a:ln>
              <a:solidFill>
                <a:srgbClr val="6BA42C">
                  <a:alpha val="96000"/>
                </a:srgbClr>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noFill/>
                <a:prstDash val="sysDot"/>
              </a:ln>
              <a:effectLst/>
            </c:spPr>
            <c:trendlineType val="linear"/>
            <c:dispRSqr val="0"/>
            <c:dispEq val="0"/>
          </c:trendline>
          <c:trendline>
            <c:spPr>
              <a:ln w="38100" cap="rnd">
                <a:solidFill>
                  <a:srgbClr val="FF6600"/>
                </a:solidFill>
                <a:prstDash val="sysDot"/>
              </a:ln>
              <a:effectLst/>
            </c:spPr>
            <c:trendlineType val="linear"/>
            <c:dispRSqr val="0"/>
            <c:dispEq val="0"/>
          </c:trendline>
          <c:cat>
            <c:strRef>
              <c:f>AvgCollectbyFY!$B$2:$E$3</c:f>
              <c:strCache>
                <c:ptCount val="4"/>
                <c:pt idx="0">
                  <c:v>FY2015</c:v>
                </c:pt>
                <c:pt idx="1">
                  <c:v>FY2016</c:v>
                </c:pt>
                <c:pt idx="2">
                  <c:v>FY2017</c:v>
                </c:pt>
                <c:pt idx="3">
                  <c:v>FY2018</c:v>
                </c:pt>
              </c:strCache>
            </c:strRef>
          </c:cat>
          <c:val>
            <c:numRef>
              <c:f>AvgCollectbyFY!$B$18:$E$18</c:f>
              <c:numCache>
                <c:formatCode>_("$"* #,##0.00_);_("$"* \(#,##0.00\);_("$"* "-"??_);_(@_)</c:formatCode>
                <c:ptCount val="4"/>
                <c:pt idx="0">
                  <c:v>9671544.2925000004</c:v>
                </c:pt>
                <c:pt idx="1">
                  <c:v>9662073.5325000007</c:v>
                </c:pt>
                <c:pt idx="2">
                  <c:v>9522613.698333336</c:v>
                </c:pt>
                <c:pt idx="3">
                  <c:v>9681021.6849999987</c:v>
                </c:pt>
              </c:numCache>
            </c:numRef>
          </c:val>
          <c:extLst>
            <c:ext xmlns:c16="http://schemas.microsoft.com/office/drawing/2014/chart" uri="{C3380CC4-5D6E-409C-BE32-E72D297353CC}">
              <c16:uniqueId val="{00000000-5879-440F-8EC1-83C5CCABDC6E}"/>
            </c:ext>
          </c:extLst>
        </c:ser>
        <c:dLbls>
          <c:showLegendKey val="0"/>
          <c:showVal val="0"/>
          <c:showCatName val="0"/>
          <c:showSerName val="0"/>
          <c:showPercent val="0"/>
          <c:showBubbleSize val="0"/>
        </c:dLbls>
        <c:gapWidth val="219"/>
        <c:overlap val="-27"/>
        <c:axId val="1637425040"/>
        <c:axId val="1637424208"/>
      </c:barChart>
      <c:catAx>
        <c:axId val="16374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37424208"/>
        <c:crosses val="autoZero"/>
        <c:auto val="1"/>
        <c:lblAlgn val="ctr"/>
        <c:lblOffset val="100"/>
        <c:noMultiLvlLbl val="0"/>
      </c:catAx>
      <c:valAx>
        <c:axId val="16374242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374250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800" dirty="0"/>
              <a:t>Monthly Average of Collections Available for Distribution</a:t>
            </a:r>
          </a:p>
          <a:p>
            <a:pPr>
              <a:defRPr/>
            </a:pPr>
            <a:r>
              <a:rPr lang="en-US" dirty="0"/>
              <a:t>(Previous</a:t>
            </a:r>
            <a:r>
              <a:rPr lang="en-US" baseline="0" dirty="0"/>
              <a:t> Years)</a:t>
            </a:r>
            <a:endParaRPr lang="en-US" dirty="0"/>
          </a:p>
        </c:rich>
      </c:tx>
      <c:layout>
        <c:manualLayout>
          <c:xMode val="edge"/>
          <c:yMode val="edge"/>
          <c:x val="0.23422654199475065"/>
          <c:y val="3.6117384343003295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axId val="1637425040"/>
        <c:axId val="1637424208"/>
      </c:barChart>
      <c:catAx>
        <c:axId val="16374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37424208"/>
        <c:crosses val="autoZero"/>
        <c:auto val="1"/>
        <c:lblAlgn val="ctr"/>
        <c:lblOffset val="100"/>
        <c:noMultiLvlLbl val="0"/>
      </c:catAx>
      <c:valAx>
        <c:axId val="16374242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6374250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2000" b="1" dirty="0"/>
              <a:t>Monthly Average of Collections Available </a:t>
            </a:r>
          </a:p>
          <a:p>
            <a:pPr>
              <a:defRPr sz="2000" b="1"/>
            </a:pPr>
            <a:r>
              <a:rPr lang="en-US" sz="2000" b="1" dirty="0"/>
              <a:t>for Distribution</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rgbClr val="6BA42C"/>
            </a:solidFill>
            <a:ln>
              <a:solidFill>
                <a:srgbClr val="6BA42C">
                  <a:alpha val="96000"/>
                </a:srgbClr>
              </a:solid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noFill/>
                <a:prstDash val="sysDot"/>
              </a:ln>
              <a:effectLst/>
            </c:spPr>
            <c:trendlineType val="linear"/>
            <c:dispRSqr val="0"/>
            <c:dispEq val="0"/>
          </c:trendline>
          <c:trendline>
            <c:spPr>
              <a:ln w="38100" cap="rnd">
                <a:solidFill>
                  <a:srgbClr val="FF6600"/>
                </a:solidFill>
                <a:prstDash val="sysDot"/>
              </a:ln>
              <a:effectLst/>
            </c:spPr>
            <c:trendlineType val="linear"/>
            <c:dispRSqr val="0"/>
            <c:dispEq val="0"/>
          </c:trendline>
          <c:cat>
            <c:strRef>
              <c:f>AvgCollectbyFY!$F$2:$J$3</c:f>
              <c:strCache>
                <c:ptCount val="5"/>
                <c:pt idx="0">
                  <c:v>FY 2019</c:v>
                </c:pt>
                <c:pt idx="1">
                  <c:v>FY 2020</c:v>
                </c:pt>
                <c:pt idx="2">
                  <c:v>FY 2021</c:v>
                </c:pt>
                <c:pt idx="3">
                  <c:v>FY2022</c:v>
                </c:pt>
                <c:pt idx="4">
                  <c:v>FY2023</c:v>
                </c:pt>
              </c:strCache>
            </c:strRef>
          </c:cat>
          <c:val>
            <c:numRef>
              <c:f>AvgCollectbyFY!$F$18:$J$18</c:f>
              <c:numCache>
                <c:formatCode>_("$"* #,##0.00_);_("$"* \(#,##0.00\);_("$"* "-"??_);_(@_)</c:formatCode>
                <c:ptCount val="5"/>
                <c:pt idx="0">
                  <c:v>10053559.564999999</c:v>
                </c:pt>
                <c:pt idx="1">
                  <c:v>10401835.884166667</c:v>
                </c:pt>
                <c:pt idx="2">
                  <c:v>10612788.720000001</c:v>
                </c:pt>
                <c:pt idx="3">
                  <c:v>10789258.355833335</c:v>
                </c:pt>
                <c:pt idx="4">
                  <c:v>10870638.530833334</c:v>
                </c:pt>
              </c:numCache>
            </c:numRef>
          </c:val>
          <c:extLst>
            <c:ext xmlns:c16="http://schemas.microsoft.com/office/drawing/2014/chart" uri="{C3380CC4-5D6E-409C-BE32-E72D297353CC}">
              <c16:uniqueId val="{00000000-5879-440F-8EC1-83C5CCABDC6E}"/>
            </c:ext>
          </c:extLst>
        </c:ser>
        <c:dLbls>
          <c:showLegendKey val="0"/>
          <c:showVal val="0"/>
          <c:showCatName val="0"/>
          <c:showSerName val="0"/>
          <c:showPercent val="0"/>
          <c:showBubbleSize val="0"/>
        </c:dLbls>
        <c:gapWidth val="219"/>
        <c:overlap val="-27"/>
        <c:axId val="1637425040"/>
        <c:axId val="1637424208"/>
      </c:barChart>
      <c:catAx>
        <c:axId val="16374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37424208"/>
        <c:crosses val="autoZero"/>
        <c:auto val="1"/>
        <c:lblAlgn val="ctr"/>
        <c:lblOffset val="100"/>
        <c:noMultiLvlLbl val="0"/>
      </c:catAx>
      <c:valAx>
        <c:axId val="16374242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374250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2000" b="1" dirty="0"/>
              <a:t>Monthly Average of Collections Available for Distribution</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spPr>
            <a:solidFill>
              <a:srgbClr val="6BA42C"/>
            </a:solidFill>
            <a:ln>
              <a:solidFill>
                <a:srgbClr val="6BA42C">
                  <a:alpha val="96000"/>
                </a:srgbClr>
              </a:solidFill>
            </a:ln>
            <a:effectLst/>
          </c:spPr>
          <c:invertIfNegative val="0"/>
          <c:dLbls>
            <c:spPr>
              <a:noFill/>
              <a:ln>
                <a:noFill/>
              </a:ln>
              <a:effectLst/>
            </c:spPr>
            <c:txPr>
              <a:bodyPr rot="-5400000" spcFirstLastPara="1" vertOverflow="ellipsis"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noFill/>
                <a:prstDash val="sysDot"/>
              </a:ln>
              <a:effectLst/>
            </c:spPr>
            <c:trendlineType val="linear"/>
            <c:dispRSqr val="0"/>
            <c:dispEq val="0"/>
          </c:trendline>
          <c:trendline>
            <c:spPr>
              <a:ln w="38100" cap="rnd">
                <a:solidFill>
                  <a:srgbClr val="FF6600"/>
                </a:solidFill>
                <a:prstDash val="sysDot"/>
              </a:ln>
              <a:effectLst/>
            </c:spPr>
            <c:trendlineType val="linear"/>
            <c:dispRSqr val="0"/>
            <c:dispEq val="0"/>
          </c:trendline>
          <c:cat>
            <c:strRef>
              <c:f>AvgCollectbyFY!$B$2:$E$3</c:f>
              <c:strCache>
                <c:ptCount val="4"/>
                <c:pt idx="0">
                  <c:v>FY2015</c:v>
                </c:pt>
                <c:pt idx="1">
                  <c:v>FY2016</c:v>
                </c:pt>
                <c:pt idx="2">
                  <c:v>FY2017</c:v>
                </c:pt>
                <c:pt idx="3">
                  <c:v>FY2018</c:v>
                </c:pt>
              </c:strCache>
            </c:strRef>
          </c:cat>
          <c:val>
            <c:numRef>
              <c:f>AvgCollectbyFY!$B$18:$E$18</c:f>
              <c:numCache>
                <c:formatCode>_("$"* #,##0.00_);_("$"* \(#,##0.00\);_("$"* "-"??_);_(@_)</c:formatCode>
                <c:ptCount val="4"/>
                <c:pt idx="0">
                  <c:v>9671544.2925000004</c:v>
                </c:pt>
                <c:pt idx="1">
                  <c:v>9662073.5325000007</c:v>
                </c:pt>
                <c:pt idx="2">
                  <c:v>9522613.698333336</c:v>
                </c:pt>
                <c:pt idx="3">
                  <c:v>9681021.6849999987</c:v>
                </c:pt>
              </c:numCache>
            </c:numRef>
          </c:val>
          <c:extLst>
            <c:ext xmlns:c16="http://schemas.microsoft.com/office/drawing/2014/chart" uri="{C3380CC4-5D6E-409C-BE32-E72D297353CC}">
              <c16:uniqueId val="{00000002-B6E3-47D1-973B-4E9FAA7275FB}"/>
            </c:ext>
          </c:extLst>
        </c:ser>
        <c:dLbls>
          <c:showLegendKey val="0"/>
          <c:showVal val="0"/>
          <c:showCatName val="0"/>
          <c:showSerName val="0"/>
          <c:showPercent val="0"/>
          <c:showBubbleSize val="0"/>
        </c:dLbls>
        <c:gapWidth val="219"/>
        <c:overlap val="-27"/>
        <c:axId val="1637425040"/>
        <c:axId val="1637424208"/>
      </c:barChart>
      <c:catAx>
        <c:axId val="16374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37424208"/>
        <c:crosses val="autoZero"/>
        <c:auto val="1"/>
        <c:lblAlgn val="ctr"/>
        <c:lblOffset val="100"/>
        <c:noMultiLvlLbl val="0"/>
      </c:catAx>
      <c:valAx>
        <c:axId val="163742420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374250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27520-8B1F-42FA-8CDC-BAA7CEB86ED1}" type="doc">
      <dgm:prSet loTypeId="urn:microsoft.com/office/officeart/2005/8/layout/equation2" loCatId="process" qsTypeId="urn:microsoft.com/office/officeart/2005/8/quickstyle/simple1" qsCatId="simple" csTypeId="urn:microsoft.com/office/officeart/2005/8/colors/accent0_1" csCatId="mainScheme" phldr="1"/>
      <dgm:spPr/>
    </dgm:pt>
    <dgm:pt modelId="{F56CF575-7BF5-49E4-8378-D995A865748F}">
      <dgm:prSet phldrT="[Text]"/>
      <dgm:spPr>
        <a:xfrm>
          <a:off x="1892915" y="1238"/>
          <a:ext cx="578995" cy="578995"/>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gm:spPr>
      <dgm:t>
        <a:bodyPr/>
        <a:lstStyle/>
        <a:p>
          <a:pPr>
            <a:buNone/>
          </a:pPr>
          <a:r>
            <a:rPr lang="en-US"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gm:t>
    </dgm:pt>
    <dgm:pt modelId="{2C5EF47C-7C7A-4FCD-A472-50677E19480B}" type="parTrans" cxnId="{26FA29F0-FC17-4E6D-A97E-09A7BC0D88AF}">
      <dgm:prSet/>
      <dgm:spPr/>
      <dgm:t>
        <a:bodyPr/>
        <a:lstStyle/>
        <a:p>
          <a:endParaRPr lang="en-US">
            <a:latin typeface="Times New Roman" panose="02020603050405020304" pitchFamily="18" charset="0"/>
            <a:cs typeface="Times New Roman" panose="02020603050405020304" pitchFamily="18" charset="0"/>
          </a:endParaRPr>
        </a:p>
      </dgm:t>
    </dgm:pt>
    <dgm:pt modelId="{1EC1071C-CD83-4723-8355-51FB21F694A9}" type="sibTrans" cxnId="{26FA29F0-FC17-4E6D-A97E-09A7BC0D88AF}">
      <dgm:prSet/>
      <dgm:spPr>
        <a:xfrm>
          <a:off x="2014504" y="627249"/>
          <a:ext cx="335817" cy="335817"/>
        </a:xfrm>
        <a:prstGeom prst="mathPlus">
          <a:avLst/>
        </a:prstGeom>
        <a:solidFill>
          <a:sysClr val="windowText" lastClr="000000">
            <a:tint val="60000"/>
            <a:hueOff val="0"/>
            <a:satOff val="0"/>
            <a:lumOff val="0"/>
            <a:alphaOff val="0"/>
          </a:sysClr>
        </a:solidFill>
        <a:ln>
          <a:noFill/>
        </a:ln>
        <a:effectLst/>
      </dgm:spPr>
      <dgm:t>
        <a:bodyPr/>
        <a:lstStyle/>
        <a:p>
          <a:pPr>
            <a:buNone/>
          </a:pPr>
          <a:endParaRPr lang="en-US">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BDBD2D16-D944-4CD1-A2E5-86C2CE1D84B3}">
      <dgm:prSet phldrT="[Text]"/>
      <dgm:spPr>
        <a:xfrm>
          <a:off x="1892915" y="1010081"/>
          <a:ext cx="578995" cy="578995"/>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gm:spPr>
      <dgm:t>
        <a:bodyPr/>
        <a:lstStyle/>
        <a:p>
          <a:pPr>
            <a:buNone/>
          </a:pPr>
          <a:r>
            <a:rPr lang="en-US"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gm:t>
    </dgm:pt>
    <dgm:pt modelId="{A7D7FEF6-12B8-4DA1-AB48-8A5611D01503}" type="parTrans" cxnId="{00CBC0EE-162A-44E6-99E7-A7515F4F489D}">
      <dgm:prSet/>
      <dgm:spPr/>
      <dgm:t>
        <a:bodyPr/>
        <a:lstStyle/>
        <a:p>
          <a:endParaRPr lang="en-US">
            <a:latin typeface="Times New Roman" panose="02020603050405020304" pitchFamily="18" charset="0"/>
            <a:cs typeface="Times New Roman" panose="02020603050405020304" pitchFamily="18" charset="0"/>
          </a:endParaRPr>
        </a:p>
      </dgm:t>
    </dgm:pt>
    <dgm:pt modelId="{46ED05D4-090B-4A6F-B441-84522EA513C2}" type="sibTrans" cxnId="{00CBC0EE-162A-44E6-99E7-A7515F4F489D}">
      <dgm:prSet/>
      <dgm:spPr>
        <a:xfrm>
          <a:off x="2014504" y="1636091"/>
          <a:ext cx="335817" cy="335817"/>
        </a:xfrm>
        <a:prstGeom prst="mathPlus">
          <a:avLst/>
        </a:prstGeom>
        <a:solidFill>
          <a:sysClr val="windowText" lastClr="000000">
            <a:tint val="60000"/>
            <a:hueOff val="0"/>
            <a:satOff val="0"/>
            <a:lumOff val="0"/>
            <a:alphaOff val="0"/>
          </a:sysClr>
        </a:solidFill>
        <a:ln>
          <a:noFill/>
        </a:ln>
        <a:effectLst/>
      </dgm:spPr>
      <dgm:t>
        <a:bodyPr/>
        <a:lstStyle/>
        <a:p>
          <a:pPr>
            <a:buNone/>
          </a:pPr>
          <a:endParaRPr lang="en-US">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EF6AEE9F-973A-4A57-87B2-B54EBC89E1C8}">
      <dgm:prSet phldrT="[Text]"/>
      <dgm:spPr>
        <a:xfrm>
          <a:off x="257645" y="1757727"/>
          <a:ext cx="1157991" cy="1157991"/>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gm:spPr>
      <dgm:t>
        <a:bodyPr/>
        <a:lstStyle/>
        <a:p>
          <a:pPr>
            <a:buNone/>
          </a:pPr>
          <a:r>
            <a:rPr lang="en-US"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9-1-1 Fund</a:t>
          </a:r>
        </a:p>
      </dgm:t>
    </dgm:pt>
    <dgm:pt modelId="{29104FE0-4F44-4300-B525-E174B524B813}" type="parTrans" cxnId="{B40F3D2A-BAAB-4820-88E0-344F1B517570}">
      <dgm:prSet/>
      <dgm:spPr/>
      <dgm:t>
        <a:bodyPr/>
        <a:lstStyle/>
        <a:p>
          <a:endParaRPr lang="en-US">
            <a:latin typeface="Times New Roman" panose="02020603050405020304" pitchFamily="18" charset="0"/>
            <a:cs typeface="Times New Roman" panose="02020603050405020304" pitchFamily="18" charset="0"/>
          </a:endParaRPr>
        </a:p>
      </dgm:t>
    </dgm:pt>
    <dgm:pt modelId="{09BED45D-1891-4F03-8076-AF9B001C258A}" type="sibTrans" cxnId="{B40F3D2A-BAAB-4820-88E0-344F1B517570}">
      <dgm:prSet/>
      <dgm:spPr/>
      <dgm:t>
        <a:bodyPr/>
        <a:lstStyle/>
        <a:p>
          <a:endParaRPr lang="en-US">
            <a:latin typeface="Times New Roman" panose="02020603050405020304" pitchFamily="18" charset="0"/>
            <a:cs typeface="Times New Roman" panose="02020603050405020304" pitchFamily="18" charset="0"/>
          </a:endParaRPr>
        </a:p>
      </dgm:t>
    </dgm:pt>
    <dgm:pt modelId="{E97E5BB4-DB66-4579-8482-E065EEEDBBBA}">
      <dgm:prSet phldrT="[Text]"/>
      <dgm:spPr>
        <a:xfrm>
          <a:off x="1892915" y="2018923"/>
          <a:ext cx="578995" cy="578995"/>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gm:spPr>
      <dgm:t>
        <a:bodyPr/>
        <a:lstStyle/>
        <a:p>
          <a:pPr>
            <a:buNone/>
          </a:pPr>
          <a:r>
            <a:rPr lang="en-US"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gm:t>
    </dgm:pt>
    <dgm:pt modelId="{9054C92F-3365-4ACD-84B0-D84454DE0490}" type="parTrans" cxnId="{E969ED52-FB3F-40FE-9F90-618B99AEB28A}">
      <dgm:prSet/>
      <dgm:spPr/>
      <dgm:t>
        <a:bodyPr/>
        <a:lstStyle/>
        <a:p>
          <a:endParaRPr lang="en-US">
            <a:latin typeface="Times New Roman" panose="02020603050405020304" pitchFamily="18" charset="0"/>
            <a:cs typeface="Times New Roman" panose="02020603050405020304" pitchFamily="18" charset="0"/>
          </a:endParaRPr>
        </a:p>
      </dgm:t>
    </dgm:pt>
    <dgm:pt modelId="{FE61F4DC-002A-4A76-9459-5409B221B116}" type="sibTrans" cxnId="{E969ED52-FB3F-40FE-9F90-618B99AEB28A}">
      <dgm:prSet/>
      <dgm:spPr>
        <a:xfrm>
          <a:off x="2014504" y="2644933"/>
          <a:ext cx="335817" cy="335817"/>
        </a:xfrm>
        <a:prstGeom prst="mathPlus">
          <a:avLst/>
        </a:prstGeom>
        <a:solidFill>
          <a:sysClr val="windowText" lastClr="000000">
            <a:tint val="60000"/>
            <a:hueOff val="0"/>
            <a:satOff val="0"/>
            <a:lumOff val="0"/>
            <a:alphaOff val="0"/>
          </a:sysClr>
        </a:solidFill>
        <a:ln>
          <a:noFill/>
        </a:ln>
        <a:effectLst/>
      </dgm:spPr>
      <dgm:t>
        <a:bodyPr/>
        <a:lstStyle/>
        <a:p>
          <a:pPr>
            <a:buNone/>
          </a:pPr>
          <a:endParaRPr lang="en-US">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D5EEAFD-CB45-44C2-ABD8-4B4CC243F39A}">
      <dgm:prSet phldrT="[Text]"/>
      <dgm:spPr>
        <a:xfrm>
          <a:off x="1892915" y="3027765"/>
          <a:ext cx="578995" cy="578995"/>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gm:spPr>
      <dgm:t>
        <a:bodyPr/>
        <a:lstStyle/>
        <a:p>
          <a:pPr>
            <a:buNone/>
          </a:pPr>
          <a:r>
            <a:rPr lang="en-US"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gm:t>
    </dgm:pt>
    <dgm:pt modelId="{9A75D2AD-CB9F-4523-BCEC-7B1430930609}" type="parTrans" cxnId="{3A2B83BB-1A2A-447E-8EF2-7EDED9C0A2E0}">
      <dgm:prSet/>
      <dgm:spPr/>
      <dgm:t>
        <a:bodyPr/>
        <a:lstStyle/>
        <a:p>
          <a:endParaRPr lang="en-US">
            <a:latin typeface="Times New Roman" panose="02020603050405020304" pitchFamily="18" charset="0"/>
            <a:cs typeface="Times New Roman" panose="02020603050405020304" pitchFamily="18" charset="0"/>
          </a:endParaRPr>
        </a:p>
      </dgm:t>
    </dgm:pt>
    <dgm:pt modelId="{DF45C7A2-FD79-4847-A99F-FED6E9F2F706}" type="sibTrans" cxnId="{3A2B83BB-1A2A-447E-8EF2-7EDED9C0A2E0}">
      <dgm:prSet/>
      <dgm:spPr>
        <a:xfrm>
          <a:off x="2014504" y="3653776"/>
          <a:ext cx="335817" cy="335817"/>
        </a:xfrm>
        <a:prstGeom prst="mathPlus">
          <a:avLst/>
        </a:prstGeom>
        <a:solidFill>
          <a:sysClr val="windowText" lastClr="000000">
            <a:tint val="60000"/>
            <a:hueOff val="0"/>
            <a:satOff val="0"/>
            <a:lumOff val="0"/>
            <a:alphaOff val="0"/>
          </a:sysClr>
        </a:solidFill>
        <a:ln>
          <a:noFill/>
        </a:ln>
        <a:effectLst/>
      </dgm:spPr>
      <dgm:t>
        <a:bodyPr/>
        <a:lstStyle/>
        <a:p>
          <a:pPr>
            <a:buNone/>
          </a:pPr>
          <a:endParaRPr lang="en-US">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48A291DE-A740-4A16-934C-C89C11038443}">
      <dgm:prSet phldrT="[Text]"/>
      <dgm:spPr>
        <a:xfrm>
          <a:off x="1892915" y="4036608"/>
          <a:ext cx="578995" cy="578995"/>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gm:spPr>
      <dgm:t>
        <a:bodyPr/>
        <a:lstStyle/>
        <a:p>
          <a:pPr>
            <a:buNone/>
          </a:pPr>
          <a:r>
            <a:rPr lang="en-US"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gm:t>
    </dgm:pt>
    <dgm:pt modelId="{4D109FB5-ADB8-4588-A2BE-D72C6EF811D8}" type="parTrans" cxnId="{7B3816DC-2DAA-44B8-8E8C-5073BCF4C51D}">
      <dgm:prSet/>
      <dgm:spPr/>
      <dgm:t>
        <a:bodyPr/>
        <a:lstStyle/>
        <a:p>
          <a:endParaRPr lang="en-US">
            <a:latin typeface="Times New Roman" panose="02020603050405020304" pitchFamily="18" charset="0"/>
            <a:cs typeface="Times New Roman" panose="02020603050405020304" pitchFamily="18" charset="0"/>
          </a:endParaRPr>
        </a:p>
      </dgm:t>
    </dgm:pt>
    <dgm:pt modelId="{9BB32C7E-1166-4ED9-B2B2-786EEDB82DC8}" type="sibTrans" cxnId="{7B3816DC-2DAA-44B8-8E8C-5073BCF4C51D}">
      <dgm:prSet/>
      <dgm:spPr>
        <a:xfrm rot="21600000">
          <a:off x="1520510" y="2171644"/>
          <a:ext cx="253081" cy="215386"/>
        </a:xfrm>
        <a:prstGeom prst="rightArrow">
          <a:avLst>
            <a:gd name="adj1" fmla="val 60000"/>
            <a:gd name="adj2" fmla="val 50000"/>
          </a:avLst>
        </a:prstGeom>
        <a:solidFill>
          <a:sysClr val="windowText" lastClr="000000">
            <a:tint val="60000"/>
            <a:hueOff val="0"/>
            <a:satOff val="0"/>
            <a:lumOff val="0"/>
            <a:alphaOff val="0"/>
          </a:sysClr>
        </a:solidFill>
        <a:ln>
          <a:noFill/>
        </a:ln>
        <a:effectLst/>
      </dgm:spPr>
      <dgm:t>
        <a:bodyPr/>
        <a:lstStyle/>
        <a:p>
          <a:pPr>
            <a:buNone/>
          </a:pPr>
          <a:endParaRPr lang="en-US">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5DF6A947-2104-4A1C-A545-B1E4240173C4}" type="pres">
      <dgm:prSet presAssocID="{ABA27520-8B1F-42FA-8CDC-BAA7CEB86ED1}" presName="Name0" presStyleCnt="0">
        <dgm:presLayoutVars>
          <dgm:dir/>
          <dgm:resizeHandles val="exact"/>
        </dgm:presLayoutVars>
      </dgm:prSet>
      <dgm:spPr/>
    </dgm:pt>
    <dgm:pt modelId="{ED2D7888-2A80-49CC-9E28-B666EE4864CF}" type="pres">
      <dgm:prSet presAssocID="{ABA27520-8B1F-42FA-8CDC-BAA7CEB86ED1}" presName="vNodes" presStyleCnt="0"/>
      <dgm:spPr/>
    </dgm:pt>
    <dgm:pt modelId="{2CE5F0BC-AAB1-43E8-840E-18954BAF1E3E}" type="pres">
      <dgm:prSet presAssocID="{F56CF575-7BF5-49E4-8378-D995A865748F}" presName="node" presStyleLbl="node1" presStyleIdx="0" presStyleCnt="6">
        <dgm:presLayoutVars>
          <dgm:bulletEnabled val="1"/>
        </dgm:presLayoutVars>
      </dgm:prSet>
      <dgm:spPr/>
    </dgm:pt>
    <dgm:pt modelId="{6D486226-3F17-47A3-B30E-7D60633A7659}" type="pres">
      <dgm:prSet presAssocID="{1EC1071C-CD83-4723-8355-51FB21F694A9}" presName="spacerT" presStyleCnt="0"/>
      <dgm:spPr/>
    </dgm:pt>
    <dgm:pt modelId="{1BB8928C-6A2E-4ED8-B52A-5A00B887DECB}" type="pres">
      <dgm:prSet presAssocID="{1EC1071C-CD83-4723-8355-51FB21F694A9}" presName="sibTrans" presStyleLbl="sibTrans2D1" presStyleIdx="0" presStyleCnt="5"/>
      <dgm:spPr/>
    </dgm:pt>
    <dgm:pt modelId="{9D12142B-789C-44F1-B551-619F029F86A4}" type="pres">
      <dgm:prSet presAssocID="{1EC1071C-CD83-4723-8355-51FB21F694A9}" presName="spacerB" presStyleCnt="0"/>
      <dgm:spPr/>
    </dgm:pt>
    <dgm:pt modelId="{322A0C96-5D9F-4D54-A9F6-CA08722E5765}" type="pres">
      <dgm:prSet presAssocID="{BDBD2D16-D944-4CD1-A2E5-86C2CE1D84B3}" presName="node" presStyleLbl="node1" presStyleIdx="1" presStyleCnt="6">
        <dgm:presLayoutVars>
          <dgm:bulletEnabled val="1"/>
        </dgm:presLayoutVars>
      </dgm:prSet>
      <dgm:spPr/>
    </dgm:pt>
    <dgm:pt modelId="{0D4DD8AB-96DA-4AE0-B5B7-0863A7947038}" type="pres">
      <dgm:prSet presAssocID="{46ED05D4-090B-4A6F-B441-84522EA513C2}" presName="spacerT" presStyleCnt="0"/>
      <dgm:spPr/>
    </dgm:pt>
    <dgm:pt modelId="{AA7C724F-7E41-4053-905C-1FD67FF488A6}" type="pres">
      <dgm:prSet presAssocID="{46ED05D4-090B-4A6F-B441-84522EA513C2}" presName="sibTrans" presStyleLbl="sibTrans2D1" presStyleIdx="1" presStyleCnt="5"/>
      <dgm:spPr/>
    </dgm:pt>
    <dgm:pt modelId="{4F71A04F-C639-4766-A4FA-340F269E1E1B}" type="pres">
      <dgm:prSet presAssocID="{46ED05D4-090B-4A6F-B441-84522EA513C2}" presName="spacerB" presStyleCnt="0"/>
      <dgm:spPr/>
    </dgm:pt>
    <dgm:pt modelId="{66B07E06-0B22-4AB0-BF1F-095AD53A0F99}" type="pres">
      <dgm:prSet presAssocID="{E97E5BB4-DB66-4579-8482-E065EEEDBBBA}" presName="node" presStyleLbl="node1" presStyleIdx="2" presStyleCnt="6">
        <dgm:presLayoutVars>
          <dgm:bulletEnabled val="1"/>
        </dgm:presLayoutVars>
      </dgm:prSet>
      <dgm:spPr/>
    </dgm:pt>
    <dgm:pt modelId="{2DA591A7-9DC8-4DA9-83B2-E8A72FF25500}" type="pres">
      <dgm:prSet presAssocID="{FE61F4DC-002A-4A76-9459-5409B221B116}" presName="spacerT" presStyleCnt="0"/>
      <dgm:spPr/>
    </dgm:pt>
    <dgm:pt modelId="{9BFDC544-B50F-4272-8594-6554A0BB2F7C}" type="pres">
      <dgm:prSet presAssocID="{FE61F4DC-002A-4A76-9459-5409B221B116}" presName="sibTrans" presStyleLbl="sibTrans2D1" presStyleIdx="2" presStyleCnt="5"/>
      <dgm:spPr/>
    </dgm:pt>
    <dgm:pt modelId="{4C6B77CB-2CE7-4BA2-B53E-A7F9F433A651}" type="pres">
      <dgm:prSet presAssocID="{FE61F4DC-002A-4A76-9459-5409B221B116}" presName="spacerB" presStyleCnt="0"/>
      <dgm:spPr/>
    </dgm:pt>
    <dgm:pt modelId="{B9960AD1-1B95-484A-9B23-CDC4F78FBADF}" type="pres">
      <dgm:prSet presAssocID="{AD5EEAFD-CB45-44C2-ABD8-4B4CC243F39A}" presName="node" presStyleLbl="node1" presStyleIdx="3" presStyleCnt="6">
        <dgm:presLayoutVars>
          <dgm:bulletEnabled val="1"/>
        </dgm:presLayoutVars>
      </dgm:prSet>
      <dgm:spPr/>
    </dgm:pt>
    <dgm:pt modelId="{B485590F-4CE8-439A-9E33-912885AB3F1C}" type="pres">
      <dgm:prSet presAssocID="{DF45C7A2-FD79-4847-A99F-FED6E9F2F706}" presName="spacerT" presStyleCnt="0"/>
      <dgm:spPr/>
    </dgm:pt>
    <dgm:pt modelId="{F5490960-F4F0-43D1-9BED-D71242779191}" type="pres">
      <dgm:prSet presAssocID="{DF45C7A2-FD79-4847-A99F-FED6E9F2F706}" presName="sibTrans" presStyleLbl="sibTrans2D1" presStyleIdx="3" presStyleCnt="5"/>
      <dgm:spPr/>
    </dgm:pt>
    <dgm:pt modelId="{DB927393-43F6-4176-A13F-E87ED12FF441}" type="pres">
      <dgm:prSet presAssocID="{DF45C7A2-FD79-4847-A99F-FED6E9F2F706}" presName="spacerB" presStyleCnt="0"/>
      <dgm:spPr/>
    </dgm:pt>
    <dgm:pt modelId="{1B0B74E0-B914-49A4-B6D1-A833469CD157}" type="pres">
      <dgm:prSet presAssocID="{48A291DE-A740-4A16-934C-C89C11038443}" presName="node" presStyleLbl="node1" presStyleIdx="4" presStyleCnt="6">
        <dgm:presLayoutVars>
          <dgm:bulletEnabled val="1"/>
        </dgm:presLayoutVars>
      </dgm:prSet>
      <dgm:spPr/>
    </dgm:pt>
    <dgm:pt modelId="{E56FFF01-F506-472D-A6B7-A931FCB86BCB}" type="pres">
      <dgm:prSet presAssocID="{ABA27520-8B1F-42FA-8CDC-BAA7CEB86ED1}" presName="sibTransLast" presStyleLbl="sibTrans2D1" presStyleIdx="4" presStyleCnt="5" custAng="10872284" custLinFactNeighborY="-18730"/>
      <dgm:spPr/>
    </dgm:pt>
    <dgm:pt modelId="{B23443E6-8F8D-41CC-A8E2-4300F86D64C5}" type="pres">
      <dgm:prSet presAssocID="{ABA27520-8B1F-42FA-8CDC-BAA7CEB86ED1}" presName="connectorText" presStyleLbl="sibTrans2D1" presStyleIdx="4" presStyleCnt="5"/>
      <dgm:spPr/>
    </dgm:pt>
    <dgm:pt modelId="{3BA21E9D-AB02-4DB9-92B9-76F0A54CA784}" type="pres">
      <dgm:prSet presAssocID="{ABA27520-8B1F-42FA-8CDC-BAA7CEB86ED1}" presName="lastNode" presStyleLbl="node1" presStyleIdx="5" presStyleCnt="6" custLinFactX="-161216" custLinFactNeighborX="-200000" custLinFactNeighborY="2444">
        <dgm:presLayoutVars>
          <dgm:bulletEnabled val="1"/>
        </dgm:presLayoutVars>
      </dgm:prSet>
      <dgm:spPr/>
    </dgm:pt>
  </dgm:ptLst>
  <dgm:cxnLst>
    <dgm:cxn modelId="{2D557105-BCF0-457C-B44F-5476A5311EC3}" type="presOf" srcId="{DF45C7A2-FD79-4847-A99F-FED6E9F2F706}" destId="{F5490960-F4F0-43D1-9BED-D71242779191}" srcOrd="0" destOrd="0" presId="urn:microsoft.com/office/officeart/2005/8/layout/equation2"/>
    <dgm:cxn modelId="{13AD4709-295E-4B87-A3B9-DFF834D7EA97}" type="presOf" srcId="{ABA27520-8B1F-42FA-8CDC-BAA7CEB86ED1}" destId="{5DF6A947-2104-4A1C-A545-B1E4240173C4}" srcOrd="0" destOrd="0" presId="urn:microsoft.com/office/officeart/2005/8/layout/equation2"/>
    <dgm:cxn modelId="{B40F3D2A-BAAB-4820-88E0-344F1B517570}" srcId="{ABA27520-8B1F-42FA-8CDC-BAA7CEB86ED1}" destId="{EF6AEE9F-973A-4A57-87B2-B54EBC89E1C8}" srcOrd="5" destOrd="0" parTransId="{29104FE0-4F44-4300-B525-E174B524B813}" sibTransId="{09BED45D-1891-4F03-8076-AF9B001C258A}"/>
    <dgm:cxn modelId="{91D97933-2246-4CE3-BAFC-CD6E5726C467}" type="presOf" srcId="{FE61F4DC-002A-4A76-9459-5409B221B116}" destId="{9BFDC544-B50F-4272-8594-6554A0BB2F7C}" srcOrd="0" destOrd="0" presId="urn:microsoft.com/office/officeart/2005/8/layout/equation2"/>
    <dgm:cxn modelId="{6C40533F-367C-4679-8775-2277C65E30C6}" type="presOf" srcId="{AD5EEAFD-CB45-44C2-ABD8-4B4CC243F39A}" destId="{B9960AD1-1B95-484A-9B23-CDC4F78FBADF}" srcOrd="0" destOrd="0" presId="urn:microsoft.com/office/officeart/2005/8/layout/equation2"/>
    <dgm:cxn modelId="{26299549-B724-43DE-92BF-B324552D1D75}" type="presOf" srcId="{E97E5BB4-DB66-4579-8482-E065EEEDBBBA}" destId="{66B07E06-0B22-4AB0-BF1F-095AD53A0F99}" srcOrd="0" destOrd="0" presId="urn:microsoft.com/office/officeart/2005/8/layout/equation2"/>
    <dgm:cxn modelId="{D019FF69-918C-4FE3-80AB-92C2C0A2430B}" type="presOf" srcId="{48A291DE-A740-4A16-934C-C89C11038443}" destId="{1B0B74E0-B914-49A4-B6D1-A833469CD157}" srcOrd="0" destOrd="0" presId="urn:microsoft.com/office/officeart/2005/8/layout/equation2"/>
    <dgm:cxn modelId="{6BB0E76B-8751-4F28-B5EB-3B9B61632547}" type="presOf" srcId="{BDBD2D16-D944-4CD1-A2E5-86C2CE1D84B3}" destId="{322A0C96-5D9F-4D54-A9F6-CA08722E5765}" srcOrd="0" destOrd="0" presId="urn:microsoft.com/office/officeart/2005/8/layout/equation2"/>
    <dgm:cxn modelId="{A84B1B6D-5DB9-4989-A3D7-7B1D22FC091C}" type="presOf" srcId="{1EC1071C-CD83-4723-8355-51FB21F694A9}" destId="{1BB8928C-6A2E-4ED8-B52A-5A00B887DECB}" srcOrd="0" destOrd="0" presId="urn:microsoft.com/office/officeart/2005/8/layout/equation2"/>
    <dgm:cxn modelId="{E969ED52-FB3F-40FE-9F90-618B99AEB28A}" srcId="{ABA27520-8B1F-42FA-8CDC-BAA7CEB86ED1}" destId="{E97E5BB4-DB66-4579-8482-E065EEEDBBBA}" srcOrd="2" destOrd="0" parTransId="{9054C92F-3365-4ACD-84B0-D84454DE0490}" sibTransId="{FE61F4DC-002A-4A76-9459-5409B221B116}"/>
    <dgm:cxn modelId="{42B1429A-701F-4856-AE2F-9100B84F596E}" type="presOf" srcId="{9BB32C7E-1166-4ED9-B2B2-786EEDB82DC8}" destId="{E56FFF01-F506-472D-A6B7-A931FCB86BCB}" srcOrd="0" destOrd="0" presId="urn:microsoft.com/office/officeart/2005/8/layout/equation2"/>
    <dgm:cxn modelId="{A29F93A2-8F5F-4238-AAC7-5B470C267D8C}" type="presOf" srcId="{F56CF575-7BF5-49E4-8378-D995A865748F}" destId="{2CE5F0BC-AAB1-43E8-840E-18954BAF1E3E}" srcOrd="0" destOrd="0" presId="urn:microsoft.com/office/officeart/2005/8/layout/equation2"/>
    <dgm:cxn modelId="{322521AD-AAAF-4B9E-B349-D1114E882A15}" type="presOf" srcId="{EF6AEE9F-973A-4A57-87B2-B54EBC89E1C8}" destId="{3BA21E9D-AB02-4DB9-92B9-76F0A54CA784}" srcOrd="0" destOrd="0" presId="urn:microsoft.com/office/officeart/2005/8/layout/equation2"/>
    <dgm:cxn modelId="{3A2B83BB-1A2A-447E-8EF2-7EDED9C0A2E0}" srcId="{ABA27520-8B1F-42FA-8CDC-BAA7CEB86ED1}" destId="{AD5EEAFD-CB45-44C2-ABD8-4B4CC243F39A}" srcOrd="3" destOrd="0" parTransId="{9A75D2AD-CB9F-4523-BCEC-7B1430930609}" sibTransId="{DF45C7A2-FD79-4847-A99F-FED6E9F2F706}"/>
    <dgm:cxn modelId="{7B3816DC-2DAA-44B8-8E8C-5073BCF4C51D}" srcId="{ABA27520-8B1F-42FA-8CDC-BAA7CEB86ED1}" destId="{48A291DE-A740-4A16-934C-C89C11038443}" srcOrd="4" destOrd="0" parTransId="{4D109FB5-ADB8-4588-A2BE-D72C6EF811D8}" sibTransId="{9BB32C7E-1166-4ED9-B2B2-786EEDB82DC8}"/>
    <dgm:cxn modelId="{C6C660DE-9907-446D-83D8-870457B09C92}" type="presOf" srcId="{46ED05D4-090B-4A6F-B441-84522EA513C2}" destId="{AA7C724F-7E41-4053-905C-1FD67FF488A6}" srcOrd="0" destOrd="0" presId="urn:microsoft.com/office/officeart/2005/8/layout/equation2"/>
    <dgm:cxn modelId="{00CBC0EE-162A-44E6-99E7-A7515F4F489D}" srcId="{ABA27520-8B1F-42FA-8CDC-BAA7CEB86ED1}" destId="{BDBD2D16-D944-4CD1-A2E5-86C2CE1D84B3}" srcOrd="1" destOrd="0" parTransId="{A7D7FEF6-12B8-4DA1-AB48-8A5611D01503}" sibTransId="{46ED05D4-090B-4A6F-B441-84522EA513C2}"/>
    <dgm:cxn modelId="{26FA29F0-FC17-4E6D-A97E-09A7BC0D88AF}" srcId="{ABA27520-8B1F-42FA-8CDC-BAA7CEB86ED1}" destId="{F56CF575-7BF5-49E4-8378-D995A865748F}" srcOrd="0" destOrd="0" parTransId="{2C5EF47C-7C7A-4FCD-A472-50677E19480B}" sibTransId="{1EC1071C-CD83-4723-8355-51FB21F694A9}"/>
    <dgm:cxn modelId="{54D0F7F2-0029-4246-ACB2-847FFBDA201E}" type="presOf" srcId="{9BB32C7E-1166-4ED9-B2B2-786EEDB82DC8}" destId="{B23443E6-8F8D-41CC-A8E2-4300F86D64C5}" srcOrd="1" destOrd="0" presId="urn:microsoft.com/office/officeart/2005/8/layout/equation2"/>
    <dgm:cxn modelId="{ACC2E201-1CF4-44B2-B9E6-2839A0D391FC}" type="presParOf" srcId="{5DF6A947-2104-4A1C-A545-B1E4240173C4}" destId="{ED2D7888-2A80-49CC-9E28-B666EE4864CF}" srcOrd="0" destOrd="0" presId="urn:microsoft.com/office/officeart/2005/8/layout/equation2"/>
    <dgm:cxn modelId="{BFEFF15A-6964-47CD-BE3E-89FAA0EE6695}" type="presParOf" srcId="{ED2D7888-2A80-49CC-9E28-B666EE4864CF}" destId="{2CE5F0BC-AAB1-43E8-840E-18954BAF1E3E}" srcOrd="0" destOrd="0" presId="urn:microsoft.com/office/officeart/2005/8/layout/equation2"/>
    <dgm:cxn modelId="{843F0617-F551-4717-82CB-BBC00DD3869F}" type="presParOf" srcId="{ED2D7888-2A80-49CC-9E28-B666EE4864CF}" destId="{6D486226-3F17-47A3-B30E-7D60633A7659}" srcOrd="1" destOrd="0" presId="urn:microsoft.com/office/officeart/2005/8/layout/equation2"/>
    <dgm:cxn modelId="{439556C1-3777-420F-BDD2-665CF7B8D48D}" type="presParOf" srcId="{ED2D7888-2A80-49CC-9E28-B666EE4864CF}" destId="{1BB8928C-6A2E-4ED8-B52A-5A00B887DECB}" srcOrd="2" destOrd="0" presId="urn:microsoft.com/office/officeart/2005/8/layout/equation2"/>
    <dgm:cxn modelId="{DF0D71FB-9A12-4ADD-8A51-35D6E9414EE1}" type="presParOf" srcId="{ED2D7888-2A80-49CC-9E28-B666EE4864CF}" destId="{9D12142B-789C-44F1-B551-619F029F86A4}" srcOrd="3" destOrd="0" presId="urn:microsoft.com/office/officeart/2005/8/layout/equation2"/>
    <dgm:cxn modelId="{EA76C941-65F1-4C54-B034-3FD94BD4FC32}" type="presParOf" srcId="{ED2D7888-2A80-49CC-9E28-B666EE4864CF}" destId="{322A0C96-5D9F-4D54-A9F6-CA08722E5765}" srcOrd="4" destOrd="0" presId="urn:microsoft.com/office/officeart/2005/8/layout/equation2"/>
    <dgm:cxn modelId="{0800F67D-A7F8-4B78-A3B7-C9943FFF397F}" type="presParOf" srcId="{ED2D7888-2A80-49CC-9E28-B666EE4864CF}" destId="{0D4DD8AB-96DA-4AE0-B5B7-0863A7947038}" srcOrd="5" destOrd="0" presId="urn:microsoft.com/office/officeart/2005/8/layout/equation2"/>
    <dgm:cxn modelId="{C5E65C47-E786-4D1D-BD32-8FF9C253A743}" type="presParOf" srcId="{ED2D7888-2A80-49CC-9E28-B666EE4864CF}" destId="{AA7C724F-7E41-4053-905C-1FD67FF488A6}" srcOrd="6" destOrd="0" presId="urn:microsoft.com/office/officeart/2005/8/layout/equation2"/>
    <dgm:cxn modelId="{7C721322-9A63-43B7-B344-68165CD6BA6E}" type="presParOf" srcId="{ED2D7888-2A80-49CC-9E28-B666EE4864CF}" destId="{4F71A04F-C639-4766-A4FA-340F269E1E1B}" srcOrd="7" destOrd="0" presId="urn:microsoft.com/office/officeart/2005/8/layout/equation2"/>
    <dgm:cxn modelId="{7660CC6B-A328-448C-B00A-F891F3077AB6}" type="presParOf" srcId="{ED2D7888-2A80-49CC-9E28-B666EE4864CF}" destId="{66B07E06-0B22-4AB0-BF1F-095AD53A0F99}" srcOrd="8" destOrd="0" presId="urn:microsoft.com/office/officeart/2005/8/layout/equation2"/>
    <dgm:cxn modelId="{C65BC706-868F-4612-A039-DF024A16D01C}" type="presParOf" srcId="{ED2D7888-2A80-49CC-9E28-B666EE4864CF}" destId="{2DA591A7-9DC8-4DA9-83B2-E8A72FF25500}" srcOrd="9" destOrd="0" presId="urn:microsoft.com/office/officeart/2005/8/layout/equation2"/>
    <dgm:cxn modelId="{6972E712-7ED8-46C1-9569-D9EF6EBEFB8C}" type="presParOf" srcId="{ED2D7888-2A80-49CC-9E28-B666EE4864CF}" destId="{9BFDC544-B50F-4272-8594-6554A0BB2F7C}" srcOrd="10" destOrd="0" presId="urn:microsoft.com/office/officeart/2005/8/layout/equation2"/>
    <dgm:cxn modelId="{378A8AB4-5A70-47C9-941D-2C8C795DB630}" type="presParOf" srcId="{ED2D7888-2A80-49CC-9E28-B666EE4864CF}" destId="{4C6B77CB-2CE7-4BA2-B53E-A7F9F433A651}" srcOrd="11" destOrd="0" presId="urn:microsoft.com/office/officeart/2005/8/layout/equation2"/>
    <dgm:cxn modelId="{FC2C1D16-8864-4F09-AAA1-ECD31891542E}" type="presParOf" srcId="{ED2D7888-2A80-49CC-9E28-B666EE4864CF}" destId="{B9960AD1-1B95-484A-9B23-CDC4F78FBADF}" srcOrd="12" destOrd="0" presId="urn:microsoft.com/office/officeart/2005/8/layout/equation2"/>
    <dgm:cxn modelId="{24A47889-2A4B-4FAB-AD8C-F1496AEB6659}" type="presParOf" srcId="{ED2D7888-2A80-49CC-9E28-B666EE4864CF}" destId="{B485590F-4CE8-439A-9E33-912885AB3F1C}" srcOrd="13" destOrd="0" presId="urn:microsoft.com/office/officeart/2005/8/layout/equation2"/>
    <dgm:cxn modelId="{34C0611F-1472-4191-B39F-01008D261959}" type="presParOf" srcId="{ED2D7888-2A80-49CC-9E28-B666EE4864CF}" destId="{F5490960-F4F0-43D1-9BED-D71242779191}" srcOrd="14" destOrd="0" presId="urn:microsoft.com/office/officeart/2005/8/layout/equation2"/>
    <dgm:cxn modelId="{90A7885F-0BE8-4F37-985D-E8A444A236B6}" type="presParOf" srcId="{ED2D7888-2A80-49CC-9E28-B666EE4864CF}" destId="{DB927393-43F6-4176-A13F-E87ED12FF441}" srcOrd="15" destOrd="0" presId="urn:microsoft.com/office/officeart/2005/8/layout/equation2"/>
    <dgm:cxn modelId="{52E14111-6215-4C50-949B-B40553346F50}" type="presParOf" srcId="{ED2D7888-2A80-49CC-9E28-B666EE4864CF}" destId="{1B0B74E0-B914-49A4-B6D1-A833469CD157}" srcOrd="16" destOrd="0" presId="urn:microsoft.com/office/officeart/2005/8/layout/equation2"/>
    <dgm:cxn modelId="{92CDD1C6-9E33-42DE-921A-027BCB16AAB2}" type="presParOf" srcId="{5DF6A947-2104-4A1C-A545-B1E4240173C4}" destId="{E56FFF01-F506-472D-A6B7-A931FCB86BCB}" srcOrd="1" destOrd="0" presId="urn:microsoft.com/office/officeart/2005/8/layout/equation2"/>
    <dgm:cxn modelId="{CA1524AB-E48B-4AB5-9383-84C0A342E4F7}" type="presParOf" srcId="{E56FFF01-F506-472D-A6B7-A931FCB86BCB}" destId="{B23443E6-8F8D-41CC-A8E2-4300F86D64C5}" srcOrd="0" destOrd="0" presId="urn:microsoft.com/office/officeart/2005/8/layout/equation2"/>
    <dgm:cxn modelId="{F95438D2-D77E-43BC-815F-CED71381418A}" type="presParOf" srcId="{5DF6A947-2104-4A1C-A545-B1E4240173C4}" destId="{3BA21E9D-AB02-4DB9-92B9-76F0A54CA784}" srcOrd="2" destOrd="0" presId="urn:microsoft.com/office/officeart/2005/8/layout/equati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5F0BC-AAB1-43E8-840E-18954BAF1E3E}">
      <dsp:nvSpPr>
        <dsp:cNvPr id="0" name=""/>
        <dsp:cNvSpPr/>
      </dsp:nvSpPr>
      <dsp:spPr>
        <a:xfrm>
          <a:off x="1530770" y="1001"/>
          <a:ext cx="468224" cy="468224"/>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sp:txBody>
      <dsp:txXfrm>
        <a:off x="1599340" y="69571"/>
        <a:ext cx="331084" cy="331084"/>
      </dsp:txXfrm>
    </dsp:sp>
    <dsp:sp modelId="{1BB8928C-6A2E-4ED8-B52A-5A00B887DECB}">
      <dsp:nvSpPr>
        <dsp:cNvPr id="0" name=""/>
        <dsp:cNvSpPr/>
      </dsp:nvSpPr>
      <dsp:spPr>
        <a:xfrm>
          <a:off x="1629097" y="507246"/>
          <a:ext cx="271570" cy="271570"/>
        </a:xfrm>
        <a:prstGeom prst="mathPlus">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665094" y="611094"/>
        <a:ext cx="199576" cy="63874"/>
      </dsp:txXfrm>
    </dsp:sp>
    <dsp:sp modelId="{322A0C96-5D9F-4D54-A9F6-CA08722E5765}">
      <dsp:nvSpPr>
        <dsp:cNvPr id="0" name=""/>
        <dsp:cNvSpPr/>
      </dsp:nvSpPr>
      <dsp:spPr>
        <a:xfrm>
          <a:off x="1530770" y="816836"/>
          <a:ext cx="468224" cy="468224"/>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sp:txBody>
      <dsp:txXfrm>
        <a:off x="1599340" y="885406"/>
        <a:ext cx="331084" cy="331084"/>
      </dsp:txXfrm>
    </dsp:sp>
    <dsp:sp modelId="{AA7C724F-7E41-4053-905C-1FD67FF488A6}">
      <dsp:nvSpPr>
        <dsp:cNvPr id="0" name=""/>
        <dsp:cNvSpPr/>
      </dsp:nvSpPr>
      <dsp:spPr>
        <a:xfrm>
          <a:off x="1629097" y="1323080"/>
          <a:ext cx="271570" cy="271570"/>
        </a:xfrm>
        <a:prstGeom prst="mathPlus">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665094" y="1426928"/>
        <a:ext cx="199576" cy="63874"/>
      </dsp:txXfrm>
    </dsp:sp>
    <dsp:sp modelId="{66B07E06-0B22-4AB0-BF1F-095AD53A0F99}">
      <dsp:nvSpPr>
        <dsp:cNvPr id="0" name=""/>
        <dsp:cNvSpPr/>
      </dsp:nvSpPr>
      <dsp:spPr>
        <a:xfrm>
          <a:off x="1530770" y="1632671"/>
          <a:ext cx="468224" cy="468224"/>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sp:txBody>
      <dsp:txXfrm>
        <a:off x="1599340" y="1701241"/>
        <a:ext cx="331084" cy="331084"/>
      </dsp:txXfrm>
    </dsp:sp>
    <dsp:sp modelId="{9BFDC544-B50F-4272-8594-6554A0BB2F7C}">
      <dsp:nvSpPr>
        <dsp:cNvPr id="0" name=""/>
        <dsp:cNvSpPr/>
      </dsp:nvSpPr>
      <dsp:spPr>
        <a:xfrm>
          <a:off x="1629097" y="2138915"/>
          <a:ext cx="271570" cy="271570"/>
        </a:xfrm>
        <a:prstGeom prst="mathPlus">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665094" y="2242763"/>
        <a:ext cx="199576" cy="63874"/>
      </dsp:txXfrm>
    </dsp:sp>
    <dsp:sp modelId="{B9960AD1-1B95-484A-9B23-CDC4F78FBADF}">
      <dsp:nvSpPr>
        <dsp:cNvPr id="0" name=""/>
        <dsp:cNvSpPr/>
      </dsp:nvSpPr>
      <dsp:spPr>
        <a:xfrm>
          <a:off x="1530770" y="2448505"/>
          <a:ext cx="468224" cy="468224"/>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sp:txBody>
      <dsp:txXfrm>
        <a:off x="1599340" y="2517075"/>
        <a:ext cx="331084" cy="331084"/>
      </dsp:txXfrm>
    </dsp:sp>
    <dsp:sp modelId="{F5490960-F4F0-43D1-9BED-D71242779191}">
      <dsp:nvSpPr>
        <dsp:cNvPr id="0" name=""/>
        <dsp:cNvSpPr/>
      </dsp:nvSpPr>
      <dsp:spPr>
        <a:xfrm>
          <a:off x="1629097" y="2954750"/>
          <a:ext cx="271570" cy="271570"/>
        </a:xfrm>
        <a:prstGeom prst="mathPlus">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1665094" y="3058598"/>
        <a:ext cx="199576" cy="63874"/>
      </dsp:txXfrm>
    </dsp:sp>
    <dsp:sp modelId="{1B0B74E0-B914-49A4-B6D1-A833469CD157}">
      <dsp:nvSpPr>
        <dsp:cNvPr id="0" name=""/>
        <dsp:cNvSpPr/>
      </dsp:nvSpPr>
      <dsp:spPr>
        <a:xfrm>
          <a:off x="1530770" y="3264340"/>
          <a:ext cx="468224" cy="468224"/>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ECDs</a:t>
          </a:r>
        </a:p>
      </dsp:txBody>
      <dsp:txXfrm>
        <a:off x="1599340" y="3332910"/>
        <a:ext cx="331084" cy="331084"/>
      </dsp:txXfrm>
    </dsp:sp>
    <dsp:sp modelId="{E56FFF01-F506-472D-A6B7-A931FCB86BCB}">
      <dsp:nvSpPr>
        <dsp:cNvPr id="0" name=""/>
        <dsp:cNvSpPr/>
      </dsp:nvSpPr>
      <dsp:spPr>
        <a:xfrm rot="21600000">
          <a:off x="1229612" y="1756174"/>
          <a:ext cx="204662" cy="174179"/>
        </a:xfrm>
        <a:prstGeom prst="rightArrow">
          <a:avLst>
            <a:gd name="adj1" fmla="val 60000"/>
            <a:gd name="adj2" fmla="val 50000"/>
          </a:avLst>
        </a:prstGeom>
        <a:solidFill>
          <a:sysClr val="windowText" lastClr="000000">
            <a:tint val="60000"/>
            <a:hueOff val="0"/>
            <a:satOff val="0"/>
            <a:lumOff val="0"/>
            <a:alphaOff val="0"/>
          </a:sys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rot="-10800000">
        <a:off x="1229612" y="1791010"/>
        <a:ext cx="152408" cy="104507"/>
      </dsp:txXfrm>
    </dsp:sp>
    <dsp:sp modelId="{3BA21E9D-AB02-4DB9-92B9-76F0A54CA784}">
      <dsp:nvSpPr>
        <dsp:cNvPr id="0" name=""/>
        <dsp:cNvSpPr/>
      </dsp:nvSpPr>
      <dsp:spPr>
        <a:xfrm>
          <a:off x="208353" y="1421445"/>
          <a:ext cx="936449" cy="936449"/>
        </a:xfrm>
        <a:prstGeom prst="ellipse">
          <a:avLst/>
        </a:prstGeom>
        <a:solidFill>
          <a:sysClr val="window" lastClr="FFFFFF">
            <a:hueOff val="0"/>
            <a:satOff val="0"/>
            <a:lumOff val="0"/>
            <a:alphaOff val="0"/>
          </a:sysClr>
        </a:solidFill>
        <a:ln w="12700" cap="flat" cmpd="sng" algn="ctr">
          <a:solidFill>
            <a:sysClr val="windowText" lastClr="000000">
              <a:shade val="80000"/>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9-1-1 Fund</a:t>
          </a:r>
        </a:p>
      </dsp:txBody>
      <dsp:txXfrm>
        <a:off x="345493" y="1558585"/>
        <a:ext cx="662169" cy="662169"/>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AC69B-9B87-4E97-8AD9-009DF4897656}"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C2FB3-1757-4CEA-9EA8-0F86E42787FC}" type="slidenum">
              <a:rPr lang="en-US" smtClean="0"/>
              <a:t>‹#›</a:t>
            </a:fld>
            <a:endParaRPr lang="en-US"/>
          </a:p>
        </p:txBody>
      </p:sp>
    </p:spTree>
    <p:extLst>
      <p:ext uri="{BB962C8B-B14F-4D97-AF65-F5344CB8AC3E}">
        <p14:creationId xmlns:p14="http://schemas.microsoft.com/office/powerpoint/2010/main" val="210514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rc-sos.state.al.us/PAC/SOSACPDF.001/A0009308.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6675" y="914400"/>
            <a:ext cx="4387850" cy="2468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A1D7B-90CF-495B-B027-39E0DE2113A5}" type="slidenum">
              <a:rPr lang="en-US" smtClean="0"/>
              <a:t>1</a:t>
            </a:fld>
            <a:endParaRPr lang="en-US"/>
          </a:p>
        </p:txBody>
      </p:sp>
    </p:spTree>
    <p:extLst>
      <p:ext uri="{BB962C8B-B14F-4D97-AF65-F5344CB8AC3E}">
        <p14:creationId xmlns:p14="http://schemas.microsoft.com/office/powerpoint/2010/main" val="2026374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11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440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1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6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34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A1D7B-90CF-495B-B027-39E0DE2113A5}" type="slidenum">
              <a:rPr lang="en-US" smtClean="0"/>
              <a:t>16</a:t>
            </a:fld>
            <a:endParaRPr lang="en-US"/>
          </a:p>
        </p:txBody>
      </p:sp>
    </p:spTree>
    <p:extLst>
      <p:ext uri="{BB962C8B-B14F-4D97-AF65-F5344CB8AC3E}">
        <p14:creationId xmlns:p14="http://schemas.microsoft.com/office/powerpoint/2010/main" val="72352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7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8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335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7938" y="877888"/>
            <a:ext cx="4213225" cy="2370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435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02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79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65700" y="731838"/>
            <a:ext cx="3509963" cy="1974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607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24</a:t>
            </a:fld>
            <a:endParaRPr lang="en-US"/>
          </a:p>
        </p:txBody>
      </p:sp>
    </p:spTree>
    <p:extLst>
      <p:ext uri="{BB962C8B-B14F-4D97-AF65-F5344CB8AC3E}">
        <p14:creationId xmlns:p14="http://schemas.microsoft.com/office/powerpoint/2010/main" val="181031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3A1D7B-90CF-495B-B027-39E0DE2113A5}" type="slidenum">
              <a:rPr lang="en-US" smtClean="0"/>
              <a:t>25</a:t>
            </a:fld>
            <a:endParaRPr lang="en-US"/>
          </a:p>
        </p:txBody>
      </p:sp>
    </p:spTree>
    <p:extLst>
      <p:ext uri="{BB962C8B-B14F-4D97-AF65-F5344CB8AC3E}">
        <p14:creationId xmlns:p14="http://schemas.microsoft.com/office/powerpoint/2010/main" val="230097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3</a:t>
            </a:fld>
            <a:endParaRPr lang="en-US"/>
          </a:p>
        </p:txBody>
      </p:sp>
    </p:spTree>
    <p:extLst>
      <p:ext uri="{BB962C8B-B14F-4D97-AF65-F5344CB8AC3E}">
        <p14:creationId xmlns:p14="http://schemas.microsoft.com/office/powerpoint/2010/main" val="85841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4</a:t>
            </a:fld>
            <a:endParaRPr lang="en-US"/>
          </a:p>
        </p:txBody>
      </p:sp>
    </p:spTree>
    <p:extLst>
      <p:ext uri="{BB962C8B-B14F-4D97-AF65-F5344CB8AC3E}">
        <p14:creationId xmlns:p14="http://schemas.microsoft.com/office/powerpoint/2010/main" val="1974440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3A1D7B-90CF-495B-B027-39E0DE2113A5}" type="slidenum">
              <a:rPr lang="en-US" smtClean="0"/>
              <a:t>5</a:t>
            </a:fld>
            <a:endParaRPr lang="en-US"/>
          </a:p>
        </p:txBody>
      </p:sp>
    </p:spTree>
    <p:extLst>
      <p:ext uri="{BB962C8B-B14F-4D97-AF65-F5344CB8AC3E}">
        <p14:creationId xmlns:p14="http://schemas.microsoft.com/office/powerpoint/2010/main" val="106326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000000"/>
                </a:solidFill>
                <a:effectLst/>
                <a:latin typeface="PT Serif"/>
              </a:rPr>
              <a:t>ACCA’s Final legislative report 2012 re: 9-1-1 funding</a:t>
            </a:r>
            <a:br>
              <a:rPr lang="en-US" dirty="0"/>
            </a:br>
            <a:r>
              <a:rPr lang="en-US" b="0" i="0" u="sng" dirty="0">
                <a:solidFill>
                  <a:srgbClr val="1F55F7"/>
                </a:solidFill>
                <a:effectLst/>
                <a:latin typeface="PT Serif"/>
                <a:hlinkClick r:id="rId3"/>
              </a:rPr>
              <a:t>Act 2012-293</a:t>
            </a:r>
            <a:r>
              <a:rPr lang="en-US" b="0" i="0" dirty="0">
                <a:solidFill>
                  <a:srgbClr val="000000"/>
                </a:solidFill>
                <a:effectLst/>
                <a:latin typeface="PT Serif"/>
              </a:rPr>
              <a:t> (HB 89 Mike </a:t>
            </a:r>
            <a:r>
              <a:rPr lang="en-US" b="0" i="0" dirty="0" err="1">
                <a:solidFill>
                  <a:srgbClr val="000000"/>
                </a:solidFill>
                <a:effectLst/>
                <a:latin typeface="PT Serif"/>
              </a:rPr>
              <a:t>Millican</a:t>
            </a:r>
            <a:r>
              <a:rPr lang="en-US" b="0" i="0" dirty="0">
                <a:solidFill>
                  <a:srgbClr val="000000"/>
                </a:solidFill>
                <a:effectLst/>
                <a:latin typeface="PT Serif"/>
              </a:rPr>
              <a:t> &amp; Del Marsh)</a:t>
            </a:r>
            <a:br>
              <a:rPr lang="en-US" dirty="0"/>
            </a:br>
            <a:r>
              <a:rPr lang="en-US" b="0" i="0" dirty="0">
                <a:solidFill>
                  <a:srgbClr val="000000"/>
                </a:solidFill>
                <a:effectLst/>
                <a:latin typeface="PT Serif"/>
              </a:rPr>
              <a:t>This act, which was developed after two years of negotiations, will establish a statewide 9-1-1 service charge intended to adequately fund the state’s 9-1-1 districts. It also alters the makeup and duties of the statewide 9-1-1 coordinating board. The effective dates for this act are staggered, with portions becoming effective on May 8, 2012; Sept. 1, 2012; and Oct. 1, 2013.  The new flat, statewide fee that will fund each 9-1-1 district in Alabama is not effective until Oct. 1, 2013. In the meantime, each district will continue to collect its local fee on landline phones.</a:t>
            </a:r>
          </a:p>
          <a:p>
            <a:endParaRPr lang="en-US" dirty="0"/>
          </a:p>
        </p:txBody>
      </p:sp>
      <p:sp>
        <p:nvSpPr>
          <p:cNvPr id="4" name="Slide Number Placeholder 3"/>
          <p:cNvSpPr>
            <a:spLocks noGrp="1"/>
          </p:cNvSpPr>
          <p:nvPr>
            <p:ph type="sldNum" sz="quarter" idx="5"/>
          </p:nvPr>
        </p:nvSpPr>
        <p:spPr/>
        <p:txBody>
          <a:bodyPr/>
          <a:lstStyle/>
          <a:p>
            <a:fld id="{4D3A1D7B-90CF-495B-B027-39E0DE2113A5}" type="slidenum">
              <a:rPr lang="en-US" smtClean="0"/>
              <a:t>6</a:t>
            </a:fld>
            <a:endParaRPr lang="en-US"/>
          </a:p>
        </p:txBody>
      </p:sp>
    </p:spTree>
    <p:extLst>
      <p:ext uri="{BB962C8B-B14F-4D97-AF65-F5344CB8AC3E}">
        <p14:creationId xmlns:p14="http://schemas.microsoft.com/office/powerpoint/2010/main" val="348153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A1D7B-90CF-495B-B027-39E0DE2113A5}" type="slidenum">
              <a:rPr lang="en-US" smtClean="0"/>
              <a:t>7</a:t>
            </a:fld>
            <a:endParaRPr lang="en-US"/>
          </a:p>
        </p:txBody>
      </p:sp>
    </p:spTree>
    <p:extLst>
      <p:ext uri="{BB962C8B-B14F-4D97-AF65-F5344CB8AC3E}">
        <p14:creationId xmlns:p14="http://schemas.microsoft.com/office/powerpoint/2010/main" val="3883223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40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sz="2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3A1D7B-90CF-495B-B027-39E0DE2113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485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67" indent="0" algn="ctr">
              <a:buNone/>
              <a:defRPr sz="24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5030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682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373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1"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167" indent="0" algn="ctr">
              <a:buNone/>
              <a:defRPr sz="2400"/>
            </a:lvl2pPr>
            <a:lvl3pPr marL="914332" indent="0" algn="ctr">
              <a:buNone/>
              <a:defRPr sz="2400"/>
            </a:lvl3pPr>
            <a:lvl4pPr marL="1371498" indent="0" algn="ctr">
              <a:buNone/>
              <a:defRPr sz="2000"/>
            </a:lvl4pPr>
            <a:lvl5pPr marL="1828664" indent="0" algn="ctr">
              <a:buNone/>
              <a:defRPr sz="2000"/>
            </a:lvl5pPr>
            <a:lvl6pPr marL="2285830" indent="0" algn="ctr">
              <a:buNone/>
              <a:defRPr sz="2000"/>
            </a:lvl6pPr>
            <a:lvl7pPr marL="2742994" indent="0" algn="ctr">
              <a:buNone/>
              <a:defRPr sz="2000"/>
            </a:lvl7pPr>
            <a:lvl8pPr marL="3200160" indent="0" algn="ctr">
              <a:buNone/>
              <a:defRPr sz="2000"/>
            </a:lvl8pPr>
            <a:lvl9pPr marL="3657327"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5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262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71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91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1191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453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692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86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20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596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775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4784"/>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15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167" indent="0">
              <a:buNone/>
              <a:defRPr sz="1800">
                <a:solidFill>
                  <a:schemeClr val="tx1">
                    <a:tint val="75000"/>
                  </a:schemeClr>
                </a:solidFill>
              </a:defRPr>
            </a:lvl2pPr>
            <a:lvl3pPr marL="914332"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30" indent="0">
              <a:buNone/>
              <a:defRPr sz="1400">
                <a:solidFill>
                  <a:schemeClr val="tx1">
                    <a:tint val="75000"/>
                  </a:schemeClr>
                </a:solidFill>
              </a:defRPr>
            </a:lvl6pPr>
            <a:lvl7pPr marL="2742994" indent="0">
              <a:buNone/>
              <a:defRPr sz="1400">
                <a:solidFill>
                  <a:schemeClr val="tx1">
                    <a:tint val="75000"/>
                  </a:schemeClr>
                </a:solidFill>
              </a:defRPr>
            </a:lvl7pPr>
            <a:lvl8pPr marL="3200160" indent="0">
              <a:buNone/>
              <a:defRPr sz="1400">
                <a:solidFill>
                  <a:schemeClr val="tx1">
                    <a:tint val="75000"/>
                  </a:schemeClr>
                </a:solidFill>
              </a:defRPr>
            </a:lvl8pPr>
            <a:lvl9pPr marL="365732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7645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101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92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045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8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0"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26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1"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5" y="6459791"/>
            <a:ext cx="2618511" cy="365125"/>
          </a:xfrm>
        </p:spPr>
        <p:txBody>
          <a:bodyPr/>
          <a:lstStyle>
            <a:lvl1pPr algn="l">
              <a:defRPr/>
            </a:lvl1p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a:xfrm>
            <a:off x="4800600" y="6459791"/>
            <a:ext cx="4648200" cy="365125"/>
          </a:xfrm>
        </p:spPr>
        <p:txBody>
          <a:bodyPr/>
          <a:lstStyle>
            <a:lvl1pPr algn="l">
              <a:defRPr>
                <a:solidFill>
                  <a:schemeClr val="tx2"/>
                </a:solidFill>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184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0"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0"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549C9B-7E0F-4F86-B4A0-430F24975F27}"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D0AAA3-575E-4784-BC68-121399FBDEA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2801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332"/>
            <a:fld id="{89549C9B-7E0F-4F86-B4A0-430F24975F27}" type="datetimeFigureOut">
              <a:rPr lang="en-US" smtClean="0">
                <a:solidFill>
                  <a:prstClr val="black">
                    <a:tint val="75000"/>
                  </a:prstClr>
                </a:solidFill>
              </a:rPr>
              <a:pPr defTabSz="914332"/>
              <a:t>10/19/2023</a:t>
            </a:fld>
            <a:endParaRPr lang="en-US">
              <a:solidFill>
                <a:prstClr val="black">
                  <a:tint val="75000"/>
                </a:prstClr>
              </a:solidFill>
            </a:endParaRPr>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332"/>
            <a:endParaRPr lang="en-US">
              <a:solidFill>
                <a:prstClr val="black">
                  <a:tint val="75000"/>
                </a:prstClr>
              </a:solidFill>
            </a:endParaRP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pPr defTabSz="914332"/>
            <a:fld id="{C3D0AAA3-575E-4784-BC68-121399FBDEAC}" type="slidenum">
              <a:rPr lang="en-US" smtClean="0">
                <a:solidFill>
                  <a:prstClr val="black">
                    <a:tint val="75000"/>
                  </a:prstClr>
                </a:solidFill>
              </a:rPr>
              <a:pPr defTabSz="914332"/>
              <a:t>‹#›</a:t>
            </a:fld>
            <a:endParaRPr 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080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7"/>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5" y="6459791"/>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332"/>
            <a:fld id="{89549C9B-7E0F-4F86-B4A0-430F24975F27}" type="datetimeFigureOut">
              <a:rPr lang="en-US" smtClean="0">
                <a:solidFill>
                  <a:prstClr val="black">
                    <a:tint val="75000"/>
                  </a:prstClr>
                </a:solidFill>
              </a:rPr>
              <a:pPr defTabSz="914332"/>
              <a:t>10/19/2023</a:t>
            </a:fld>
            <a:endParaRPr lang="en-US">
              <a:solidFill>
                <a:prstClr val="black">
                  <a:tint val="75000"/>
                </a:prstClr>
              </a:solidFill>
            </a:endParaRPr>
          </a:p>
        </p:txBody>
      </p:sp>
      <p:sp>
        <p:nvSpPr>
          <p:cNvPr id="5" name="Footer Placeholder 4"/>
          <p:cNvSpPr>
            <a:spLocks noGrp="1"/>
          </p:cNvSpPr>
          <p:nvPr>
            <p:ph type="ftr" sz="quarter" idx="3"/>
          </p:nvPr>
        </p:nvSpPr>
        <p:spPr>
          <a:xfrm>
            <a:off x="3686187" y="6459791"/>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332"/>
            <a:endParaRPr lang="en-US">
              <a:solidFill>
                <a:prstClr val="black">
                  <a:tint val="75000"/>
                </a:prstClr>
              </a:solidFill>
            </a:endParaRPr>
          </a:p>
        </p:txBody>
      </p:sp>
      <p:sp>
        <p:nvSpPr>
          <p:cNvPr id="6" name="Slide Number Placeholder 5"/>
          <p:cNvSpPr>
            <a:spLocks noGrp="1"/>
          </p:cNvSpPr>
          <p:nvPr>
            <p:ph type="sldNum" sz="quarter" idx="4"/>
          </p:nvPr>
        </p:nvSpPr>
        <p:spPr>
          <a:xfrm>
            <a:off x="9900462" y="6459791"/>
            <a:ext cx="1312025" cy="365125"/>
          </a:xfrm>
          <a:prstGeom prst="rect">
            <a:avLst/>
          </a:prstGeom>
        </p:spPr>
        <p:txBody>
          <a:bodyPr vert="horz" lIns="91440" tIns="45720" rIns="91440" bIns="45720" rtlCol="0" anchor="ctr"/>
          <a:lstStyle>
            <a:lvl1pPr algn="r">
              <a:defRPr sz="1051">
                <a:solidFill>
                  <a:srgbClr val="FFFFFF"/>
                </a:solidFill>
              </a:defRPr>
            </a:lvl1pPr>
          </a:lstStyle>
          <a:p>
            <a:pPr defTabSz="914332"/>
            <a:fld id="{C3D0AAA3-575E-4784-BC68-121399FBDEAC}" type="slidenum">
              <a:rPr lang="en-US" smtClean="0">
                <a:solidFill>
                  <a:prstClr val="black">
                    <a:tint val="75000"/>
                  </a:prstClr>
                </a:solidFill>
              </a:rPr>
              <a:pPr defTabSz="914332"/>
              <a:t>‹#›</a:t>
            </a:fld>
            <a:endParaRPr lang="en-US">
              <a:solidFill>
                <a:prstClr val="black">
                  <a:tint val="75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4289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332"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4" indent="-91434" algn="l" defTabSz="91433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20" indent="-182866" algn="l" defTabSz="914332"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886"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52"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19" indent="-182866"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19"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0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888"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874" indent="-228584" algn="l" defTabSz="91433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chart" Target="../charts/chart5.xml"/><Relationship Id="rId5" Type="http://schemas.openxmlformats.org/officeDocument/2006/relationships/image" Target="../media/image3.PN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image" Target="../media/image12.png"/><Relationship Id="rId12"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diagramQuickStyle" Target="../diagrams/quickStyle1.xml"/><Relationship Id="rId5" Type="http://schemas.openxmlformats.org/officeDocument/2006/relationships/image" Target="../media/image10.png"/><Relationship Id="rId10" Type="http://schemas.openxmlformats.org/officeDocument/2006/relationships/diagramLayout" Target="../diagrams/layout1.xml"/><Relationship Id="rId4" Type="http://schemas.openxmlformats.org/officeDocument/2006/relationships/image" Target="../media/image9.png"/><Relationship Id="rId9" Type="http://schemas.openxmlformats.org/officeDocument/2006/relationships/diagramData" Target="../diagrams/data1.xml"/><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mailto:leah@al911board.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2957473" y="1681769"/>
            <a:ext cx="6289675" cy="2043112"/>
          </a:xfrm>
        </p:spPr>
      </p:pic>
      <p:sp>
        <p:nvSpPr>
          <p:cNvPr id="7" name="Title 6"/>
          <p:cNvSpPr>
            <a:spLocks noGrp="1"/>
          </p:cNvSpPr>
          <p:nvPr>
            <p:ph type="title" idx="4294967295"/>
          </p:nvPr>
        </p:nvSpPr>
        <p:spPr>
          <a:xfrm>
            <a:off x="832152" y="4304370"/>
            <a:ext cx="10515600" cy="1416206"/>
          </a:xfrm>
        </p:spPr>
        <p:txBody>
          <a:bodyPr>
            <a:normAutofit fontScale="90000"/>
          </a:bodyPr>
          <a:lstStyle/>
          <a:p>
            <a:pPr algn="ctr">
              <a:lnSpc>
                <a:spcPct val="150000"/>
              </a:lnSpc>
              <a:spcBef>
                <a:spcPts val="0"/>
              </a:spcBef>
              <a:spcAft>
                <a:spcPts val="1200"/>
              </a:spcAft>
            </a:pPr>
            <a:r>
              <a:rPr lang="en-US" sz="4000" b="1" dirty="0">
                <a:solidFill>
                  <a:schemeClr val="bg1">
                    <a:lumMod val="50000"/>
                  </a:schemeClr>
                </a:solidFill>
                <a:latin typeface="Times New Roman" panose="02020603050405020304" pitchFamily="18" charset="0"/>
                <a:cs typeface="Times New Roman" panose="02020603050405020304" pitchFamily="18" charset="0"/>
              </a:rPr>
              <a:t>Let’s Talk About the 911 Fund</a:t>
            </a:r>
            <a:br>
              <a:rPr lang="en-US" sz="4000" b="1" dirty="0">
                <a:solidFill>
                  <a:schemeClr val="bg1">
                    <a:lumMod val="50000"/>
                  </a:schemeClr>
                </a:solidFill>
                <a:latin typeface="Times New Roman" panose="02020603050405020304" pitchFamily="18" charset="0"/>
                <a:cs typeface="Times New Roman" panose="02020603050405020304" pitchFamily="18" charset="0"/>
              </a:rPr>
            </a:br>
            <a:r>
              <a:rPr lang="en-US" sz="3200" b="1" dirty="0">
                <a:solidFill>
                  <a:schemeClr val="bg1">
                    <a:lumMod val="50000"/>
                  </a:schemeClr>
                </a:solidFill>
                <a:latin typeface="Times New Roman" panose="02020603050405020304" pitchFamily="18" charset="0"/>
                <a:cs typeface="Times New Roman" panose="02020603050405020304" pitchFamily="18" charset="0"/>
              </a:rPr>
              <a:t>2023 ALNENA Gulf Coast Conference</a:t>
            </a:r>
            <a:endParaRPr lang="en-US" sz="6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15218E02-8D7F-4747-CA2B-E077BE8D6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579326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4358"/>
            <a:ext cx="3200400" cy="5491481"/>
          </a:xfrm>
        </p:spPr>
        <p:txBody>
          <a:bodyPr vert="horz" lIns="91440" tIns="45720" rIns="91440" bIns="45720" rtlCol="0" anchor="t">
            <a:normAutofit/>
          </a:bodyPr>
          <a:lstStyle/>
          <a:p>
            <a:pPr algn="ctr" defTabSz="914400"/>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COLLECTION AND DISBURSEMENT OF SERVICE CHARGES</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Chapter Number: 585-X-4</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Rule Number: .09</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1400" b="1" i="0" dirty="0">
                <a:solidFill>
                  <a:srgbClr val="363636"/>
                </a:solidFill>
                <a:effectLst/>
              </a:rPr>
              <a:t>History:</a:t>
            </a:r>
            <a:r>
              <a:rPr lang="en-US" sz="1400" b="0" i="0" dirty="0">
                <a:solidFill>
                  <a:srgbClr val="222D39"/>
                </a:solidFill>
                <a:effectLst/>
              </a:rPr>
              <a:t> New Rule: Filed May 16, 2018; effective June 30, 2018. </a:t>
            </a:r>
            <a:br>
              <a:rPr lang="en-US" sz="1400" dirty="0">
                <a:solidFill>
                  <a:srgbClr val="222D39"/>
                </a:solidFill>
              </a:rPr>
            </a:br>
            <a:r>
              <a:rPr lang="en-US" sz="1400" b="0" i="0" dirty="0">
                <a:solidFill>
                  <a:srgbClr val="222D39"/>
                </a:solidFill>
                <a:effectLst/>
              </a:rPr>
              <a:t>Amended: Filed March 11, 2020; effective July 13, 2020</a:t>
            </a:r>
            <a:endParaRPr lang="en-US" sz="2800" spc="-50" dirty="0">
              <a:solidFill>
                <a:schemeClr val="tx1">
                  <a:lumMod val="85000"/>
                  <a:lumOff val="15000"/>
                </a:schemeClr>
              </a:solidFill>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6235" y="6467472"/>
            <a:ext cx="385765" cy="390528"/>
          </a:xfrm>
          <a:prstGeom prst="rect">
            <a:avLst/>
          </a:prstGeom>
        </p:spPr>
      </p:pic>
      <p:sp>
        <p:nvSpPr>
          <p:cNvPr id="8" name="TextBox 7">
            <a:extLst>
              <a:ext uri="{FF2B5EF4-FFF2-40B4-BE49-F238E27FC236}">
                <a16:creationId xmlns:a16="http://schemas.microsoft.com/office/drawing/2014/main" id="{FE562B83-200F-6CDE-A8AB-61EEEBC9710A}"/>
              </a:ext>
            </a:extLst>
          </p:cNvPr>
          <p:cNvSpPr txBox="1"/>
          <p:nvPr/>
        </p:nvSpPr>
        <p:spPr>
          <a:xfrm>
            <a:off x="4140200" y="101600"/>
            <a:ext cx="8051800" cy="6863417"/>
          </a:xfrm>
          <a:prstGeom prst="rect">
            <a:avLst/>
          </a:prstGeom>
          <a:noFill/>
        </p:spPr>
        <p:txBody>
          <a:bodyPr wrap="square" rtlCol="0">
            <a:spAutoFit/>
          </a:bodyPr>
          <a:lstStyle/>
          <a:p>
            <a:pPr algn="l" fontAlgn="base">
              <a:spcBef>
                <a:spcPts val="600"/>
              </a:spcBef>
              <a:spcAft>
                <a:spcPts val="600"/>
              </a:spcAft>
              <a:buFont typeface="+mj-lt"/>
              <a:buAutoNum type="arabicPeriod" startAt="7"/>
            </a:pPr>
            <a:r>
              <a:rPr lang="en-US" sz="2000" b="0" i="0" dirty="0">
                <a:solidFill>
                  <a:srgbClr val="222D39"/>
                </a:solidFill>
                <a:effectLst/>
                <a:latin typeface="+mj-lt"/>
              </a:rPr>
              <a:t>  If after compliance with (3), (4), (5), and (6) above, the Board will review the balance in the Cost Recovery Fund beginning in November, 2018 and at least annually thereafter, to determine if there are additional funds that may be distributed to the ECDs. If the Board determines there are additional funds for distribution, then any distribution the Board makes from the Cost Recovery Fund shall be done on the following basis:</a:t>
            </a:r>
          </a:p>
          <a:p>
            <a:pPr marL="457200" lvl="2" fontAlgn="base">
              <a:spcBef>
                <a:spcPts val="600"/>
              </a:spcBef>
              <a:spcAft>
                <a:spcPts val="600"/>
              </a:spcAft>
              <a:buFont typeface="+mj-lt"/>
              <a:buAutoNum type="arabicPeriod"/>
            </a:pPr>
            <a:r>
              <a:rPr lang="en-US" sz="2000" b="0" i="0" dirty="0">
                <a:solidFill>
                  <a:srgbClr val="222D39"/>
                </a:solidFill>
                <a:effectLst/>
                <a:latin typeface="+mj-lt"/>
              </a:rPr>
              <a:t>  One half (1/2) of the total amount the Board determines that may be distributed to the ECDs shall be made to each ECD formed and validly operating as of September 30, 2011 and which is currently existing and operating within the state, based on the distribution formula used when calculating the per capita distribution amount due a particular ECD.</a:t>
            </a:r>
          </a:p>
          <a:p>
            <a:pPr marL="457200" lvl="2" fontAlgn="base">
              <a:spcBef>
                <a:spcPts val="600"/>
              </a:spcBef>
              <a:spcAft>
                <a:spcPts val="600"/>
              </a:spcAft>
              <a:buFont typeface="+mj-lt"/>
              <a:buAutoNum type="arabicPeriod"/>
            </a:pPr>
            <a:r>
              <a:rPr lang="en-US" sz="2000" b="0" i="0" dirty="0">
                <a:solidFill>
                  <a:srgbClr val="222D39"/>
                </a:solidFill>
                <a:effectLst/>
                <a:latin typeface="+mj-lt"/>
              </a:rPr>
              <a:t>  One half (1/2) of the total amount the Board determines that may be distributed to the ECDs shall be made in equal parts to each ECD which was formed and operating as of September 11, 2011 and which is currently existing and operating within the state.</a:t>
            </a:r>
          </a:p>
          <a:p>
            <a:pPr algn="l" fontAlgn="base">
              <a:spcBef>
                <a:spcPts val="600"/>
              </a:spcBef>
              <a:spcAft>
                <a:spcPts val="600"/>
              </a:spcAft>
              <a:buFont typeface="+mj-lt"/>
              <a:buAutoNum type="arabicPeriod" startAt="7"/>
            </a:pPr>
            <a:r>
              <a:rPr lang="en-US" sz="2000" b="0" i="0" dirty="0">
                <a:solidFill>
                  <a:srgbClr val="222D39"/>
                </a:solidFill>
                <a:effectLst/>
                <a:latin typeface="+mj-lt"/>
              </a:rPr>
              <a:t>  In the event two or more ECDs have consolidated during the preceding fiscal year or consolidated before a Board decision regarding additional distributions to ECDs in November, then if a distribution is made, the distribution that an ECD would have received prior to consolidation shall be made to the consolidated, surviving ECD.</a:t>
            </a:r>
          </a:p>
        </p:txBody>
      </p:sp>
    </p:spTree>
    <p:extLst>
      <p:ext uri="{BB962C8B-B14F-4D97-AF65-F5344CB8AC3E}">
        <p14:creationId xmlns:p14="http://schemas.microsoft.com/office/powerpoint/2010/main" val="9402772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extLst>
              <p:ext uri="{D42A27DB-BD31-4B8C-83A1-F6EECF244321}">
                <p14:modId xmlns:p14="http://schemas.microsoft.com/office/powerpoint/2010/main" val="4210125830"/>
              </p:ext>
            </p:extLst>
          </p:nvPr>
        </p:nvGraphicFramePr>
        <p:xfrm>
          <a:off x="94927" y="0"/>
          <a:ext cx="12002145" cy="5786296"/>
        </p:xfrm>
        <a:graphic>
          <a:graphicData uri="http://schemas.openxmlformats.org/drawingml/2006/table">
            <a:tbl>
              <a:tblPr/>
              <a:tblGrid>
                <a:gridCol w="2971800">
                  <a:extLst>
                    <a:ext uri="{9D8B030D-6E8A-4147-A177-3AD203B41FA5}">
                      <a16:colId xmlns:a16="http://schemas.microsoft.com/office/drawing/2014/main" val="1887814064"/>
                    </a:ext>
                  </a:extLst>
                </a:gridCol>
                <a:gridCol w="1806069">
                  <a:extLst>
                    <a:ext uri="{9D8B030D-6E8A-4147-A177-3AD203B41FA5}">
                      <a16:colId xmlns:a16="http://schemas.microsoft.com/office/drawing/2014/main" val="2717088356"/>
                    </a:ext>
                  </a:extLst>
                </a:gridCol>
                <a:gridCol w="1806069">
                  <a:extLst>
                    <a:ext uri="{9D8B030D-6E8A-4147-A177-3AD203B41FA5}">
                      <a16:colId xmlns:a16="http://schemas.microsoft.com/office/drawing/2014/main" val="429953953"/>
                    </a:ext>
                  </a:extLst>
                </a:gridCol>
                <a:gridCol w="1806069">
                  <a:extLst>
                    <a:ext uri="{9D8B030D-6E8A-4147-A177-3AD203B41FA5}">
                      <a16:colId xmlns:a16="http://schemas.microsoft.com/office/drawing/2014/main" val="913517895"/>
                    </a:ext>
                  </a:extLst>
                </a:gridCol>
                <a:gridCol w="1806069">
                  <a:extLst>
                    <a:ext uri="{9D8B030D-6E8A-4147-A177-3AD203B41FA5}">
                      <a16:colId xmlns:a16="http://schemas.microsoft.com/office/drawing/2014/main" val="2421204934"/>
                    </a:ext>
                  </a:extLst>
                </a:gridCol>
                <a:gridCol w="1806069">
                  <a:extLst>
                    <a:ext uri="{9D8B030D-6E8A-4147-A177-3AD203B41FA5}">
                      <a16:colId xmlns:a16="http://schemas.microsoft.com/office/drawing/2014/main" val="2978480550"/>
                    </a:ext>
                  </a:extLst>
                </a:gridCol>
              </a:tblGrid>
              <a:tr h="723287">
                <a:tc>
                  <a:txBody>
                    <a:body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$9,454,486.64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94,544.87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$1,484,354.40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$7,819,587.37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(795,381.17)</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3" name="Picture 2">
            <a:extLst>
              <a:ext uri="{FF2B5EF4-FFF2-40B4-BE49-F238E27FC236}">
                <a16:creationId xmlns:a16="http://schemas.microsoft.com/office/drawing/2014/main" id="{C2EAC13B-856A-7F81-5B32-C5905EFB5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661063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extLst>
              <p:ext uri="{D42A27DB-BD31-4B8C-83A1-F6EECF244321}">
                <p14:modId xmlns:p14="http://schemas.microsoft.com/office/powerpoint/2010/main" val="3978907001"/>
              </p:ext>
            </p:extLst>
          </p:nvPr>
        </p:nvGraphicFramePr>
        <p:xfrm>
          <a:off x="94927" y="0"/>
          <a:ext cx="12002145" cy="5786296"/>
        </p:xfrm>
        <a:graphic>
          <a:graphicData uri="http://schemas.openxmlformats.org/drawingml/2006/table">
            <a:tbl>
              <a:tblPr/>
              <a:tblGrid>
                <a:gridCol w="2971800">
                  <a:extLst>
                    <a:ext uri="{9D8B030D-6E8A-4147-A177-3AD203B41FA5}">
                      <a16:colId xmlns:a16="http://schemas.microsoft.com/office/drawing/2014/main" val="1887814064"/>
                    </a:ext>
                  </a:extLst>
                </a:gridCol>
                <a:gridCol w="1806069">
                  <a:extLst>
                    <a:ext uri="{9D8B030D-6E8A-4147-A177-3AD203B41FA5}">
                      <a16:colId xmlns:a16="http://schemas.microsoft.com/office/drawing/2014/main" val="2717088356"/>
                    </a:ext>
                  </a:extLst>
                </a:gridCol>
                <a:gridCol w="1806069">
                  <a:extLst>
                    <a:ext uri="{9D8B030D-6E8A-4147-A177-3AD203B41FA5}">
                      <a16:colId xmlns:a16="http://schemas.microsoft.com/office/drawing/2014/main" val="429953953"/>
                    </a:ext>
                  </a:extLst>
                </a:gridCol>
                <a:gridCol w="1806069">
                  <a:extLst>
                    <a:ext uri="{9D8B030D-6E8A-4147-A177-3AD203B41FA5}">
                      <a16:colId xmlns:a16="http://schemas.microsoft.com/office/drawing/2014/main" val="913517895"/>
                    </a:ext>
                  </a:extLst>
                </a:gridCol>
                <a:gridCol w="1806069">
                  <a:extLst>
                    <a:ext uri="{9D8B030D-6E8A-4147-A177-3AD203B41FA5}">
                      <a16:colId xmlns:a16="http://schemas.microsoft.com/office/drawing/2014/main" val="2421204934"/>
                    </a:ext>
                  </a:extLst>
                </a:gridCol>
                <a:gridCol w="1806069">
                  <a:extLst>
                    <a:ext uri="{9D8B030D-6E8A-4147-A177-3AD203B41FA5}">
                      <a16:colId xmlns:a16="http://schemas.microsoft.com/office/drawing/2014/main" val="2978480550"/>
                    </a:ext>
                  </a:extLst>
                </a:gridCol>
              </a:tblGrid>
              <a:tr h="723287">
                <a:tc>
                  <a:txBody>
                    <a:body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$9,454,486.64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$ 10,230,821.59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94,544.87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102,308.22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$1,484,354.40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1,606,238.99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$7,819,587.37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8,466,274.38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(795,381.17)</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FF0000"/>
                          </a:solidFill>
                          <a:effectLst/>
                          <a:latin typeface="Times New Roman" panose="02020603050405020304" pitchFamily="18" charset="0"/>
                        </a:rPr>
                        <a:t>$     (148,694.16)</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3" name="Picture 2">
            <a:extLst>
              <a:ext uri="{FF2B5EF4-FFF2-40B4-BE49-F238E27FC236}">
                <a16:creationId xmlns:a16="http://schemas.microsoft.com/office/drawing/2014/main" id="{C2EAC13B-856A-7F81-5B32-C5905EFB5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22278291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extLst>
              <p:ext uri="{D42A27DB-BD31-4B8C-83A1-F6EECF244321}">
                <p14:modId xmlns:p14="http://schemas.microsoft.com/office/powerpoint/2010/main" val="82394899"/>
              </p:ext>
            </p:extLst>
          </p:nvPr>
        </p:nvGraphicFramePr>
        <p:xfrm>
          <a:off x="87086" y="0"/>
          <a:ext cx="12002145" cy="5786296"/>
        </p:xfrm>
        <a:graphic>
          <a:graphicData uri="http://schemas.openxmlformats.org/drawingml/2006/table">
            <a:tbl>
              <a:tblPr/>
              <a:tblGrid>
                <a:gridCol w="2971800">
                  <a:extLst>
                    <a:ext uri="{9D8B030D-6E8A-4147-A177-3AD203B41FA5}">
                      <a16:colId xmlns:a16="http://schemas.microsoft.com/office/drawing/2014/main" val="1887814064"/>
                    </a:ext>
                  </a:extLst>
                </a:gridCol>
                <a:gridCol w="1806069">
                  <a:extLst>
                    <a:ext uri="{9D8B030D-6E8A-4147-A177-3AD203B41FA5}">
                      <a16:colId xmlns:a16="http://schemas.microsoft.com/office/drawing/2014/main" val="2717088356"/>
                    </a:ext>
                  </a:extLst>
                </a:gridCol>
                <a:gridCol w="1806069">
                  <a:extLst>
                    <a:ext uri="{9D8B030D-6E8A-4147-A177-3AD203B41FA5}">
                      <a16:colId xmlns:a16="http://schemas.microsoft.com/office/drawing/2014/main" val="429953953"/>
                    </a:ext>
                  </a:extLst>
                </a:gridCol>
                <a:gridCol w="1806069">
                  <a:extLst>
                    <a:ext uri="{9D8B030D-6E8A-4147-A177-3AD203B41FA5}">
                      <a16:colId xmlns:a16="http://schemas.microsoft.com/office/drawing/2014/main" val="913517895"/>
                    </a:ext>
                  </a:extLst>
                </a:gridCol>
                <a:gridCol w="1806069">
                  <a:extLst>
                    <a:ext uri="{9D8B030D-6E8A-4147-A177-3AD203B41FA5}">
                      <a16:colId xmlns:a16="http://schemas.microsoft.com/office/drawing/2014/main" val="2421204934"/>
                    </a:ext>
                  </a:extLst>
                </a:gridCol>
                <a:gridCol w="1806069">
                  <a:extLst>
                    <a:ext uri="{9D8B030D-6E8A-4147-A177-3AD203B41FA5}">
                      <a16:colId xmlns:a16="http://schemas.microsoft.com/office/drawing/2014/main" val="2978480550"/>
                    </a:ext>
                  </a:extLst>
                </a:gridCol>
              </a:tblGrid>
              <a:tr h="723287">
                <a:tc>
                  <a:txBody>
                    <a:body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$9,454,486.64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$ 10,230,821.59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$10,365,470.68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94,544.87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102,308.22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104,419.19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83,200.00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$1,484,354.40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1,606,238.99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1,639,390.71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$7,819,587.37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8,466,274.38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8,538,460.78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(795,381.17)</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FF0000"/>
                          </a:solidFill>
                          <a:effectLst/>
                          <a:latin typeface="Times New Roman" panose="02020603050405020304" pitchFamily="18" charset="0"/>
                        </a:rPr>
                        <a:t>$     (148,694.16)</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(76,507.76)</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3" name="Picture 2">
            <a:extLst>
              <a:ext uri="{FF2B5EF4-FFF2-40B4-BE49-F238E27FC236}">
                <a16:creationId xmlns:a16="http://schemas.microsoft.com/office/drawing/2014/main" id="{C2EAC13B-856A-7F81-5B32-C5905EFB5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305093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extLst>
              <p:ext uri="{D42A27DB-BD31-4B8C-83A1-F6EECF244321}">
                <p14:modId xmlns:p14="http://schemas.microsoft.com/office/powerpoint/2010/main" val="1324596125"/>
              </p:ext>
            </p:extLst>
          </p:nvPr>
        </p:nvGraphicFramePr>
        <p:xfrm>
          <a:off x="87086" y="0"/>
          <a:ext cx="12002145" cy="5786296"/>
        </p:xfrm>
        <a:graphic>
          <a:graphicData uri="http://schemas.openxmlformats.org/drawingml/2006/table">
            <a:tbl>
              <a:tblPr/>
              <a:tblGrid>
                <a:gridCol w="2971800">
                  <a:extLst>
                    <a:ext uri="{9D8B030D-6E8A-4147-A177-3AD203B41FA5}">
                      <a16:colId xmlns:a16="http://schemas.microsoft.com/office/drawing/2014/main" val="1887814064"/>
                    </a:ext>
                  </a:extLst>
                </a:gridCol>
                <a:gridCol w="1806069">
                  <a:extLst>
                    <a:ext uri="{9D8B030D-6E8A-4147-A177-3AD203B41FA5}">
                      <a16:colId xmlns:a16="http://schemas.microsoft.com/office/drawing/2014/main" val="2717088356"/>
                    </a:ext>
                  </a:extLst>
                </a:gridCol>
                <a:gridCol w="1806069">
                  <a:extLst>
                    <a:ext uri="{9D8B030D-6E8A-4147-A177-3AD203B41FA5}">
                      <a16:colId xmlns:a16="http://schemas.microsoft.com/office/drawing/2014/main" val="429953953"/>
                    </a:ext>
                  </a:extLst>
                </a:gridCol>
                <a:gridCol w="1806069">
                  <a:extLst>
                    <a:ext uri="{9D8B030D-6E8A-4147-A177-3AD203B41FA5}">
                      <a16:colId xmlns:a16="http://schemas.microsoft.com/office/drawing/2014/main" val="913517895"/>
                    </a:ext>
                  </a:extLst>
                </a:gridCol>
                <a:gridCol w="1806069">
                  <a:extLst>
                    <a:ext uri="{9D8B030D-6E8A-4147-A177-3AD203B41FA5}">
                      <a16:colId xmlns:a16="http://schemas.microsoft.com/office/drawing/2014/main" val="2421204934"/>
                    </a:ext>
                  </a:extLst>
                </a:gridCol>
                <a:gridCol w="1806069">
                  <a:extLst>
                    <a:ext uri="{9D8B030D-6E8A-4147-A177-3AD203B41FA5}">
                      <a16:colId xmlns:a16="http://schemas.microsoft.com/office/drawing/2014/main" val="2978480550"/>
                    </a:ext>
                  </a:extLst>
                </a:gridCol>
              </a:tblGrid>
              <a:tr h="723287">
                <a:tc>
                  <a:txBody>
                    <a:body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endParaRPr lang="en-US"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$9,454,486.64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$ 10,230,821.59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$10,365,470.68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$10,138,142.13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94,544.87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102,308.22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104,419.19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104,419.19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83,200.00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83,200.00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$1,484,354.40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1,606,238.99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1,639,390.71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1,639,390.71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$7,819,587.37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8,466,274.38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8,538,460.78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8,311,132.23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(795,381.17)</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FF0000"/>
                          </a:solidFill>
                          <a:effectLst/>
                          <a:latin typeface="Times New Roman" panose="02020603050405020304" pitchFamily="18" charset="0"/>
                        </a:rPr>
                        <a:t>$     (148,694.16)</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(76,507.76)</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FF0000"/>
                          </a:solidFill>
                          <a:effectLst/>
                          <a:latin typeface="Times New Roman" panose="02020603050405020304" pitchFamily="18" charset="0"/>
                        </a:rPr>
                        <a:t> $    (303,836.31)</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3" name="Picture 2">
            <a:extLst>
              <a:ext uri="{FF2B5EF4-FFF2-40B4-BE49-F238E27FC236}">
                <a16:creationId xmlns:a16="http://schemas.microsoft.com/office/drawing/2014/main" id="{C2EAC13B-856A-7F81-5B32-C5905EFB5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955969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nvGraphicFramePr>
        <p:xfrm>
          <a:off x="87086" y="0"/>
          <a:ext cx="12002145" cy="5786296"/>
        </p:xfrm>
        <a:graphic>
          <a:graphicData uri="http://schemas.openxmlformats.org/drawingml/2006/table">
            <a:tbl>
              <a:tblPr/>
              <a:tblGrid>
                <a:gridCol w="2971800">
                  <a:extLst>
                    <a:ext uri="{9D8B030D-6E8A-4147-A177-3AD203B41FA5}">
                      <a16:colId xmlns:a16="http://schemas.microsoft.com/office/drawing/2014/main" val="1887814064"/>
                    </a:ext>
                  </a:extLst>
                </a:gridCol>
                <a:gridCol w="1806069">
                  <a:extLst>
                    <a:ext uri="{9D8B030D-6E8A-4147-A177-3AD203B41FA5}">
                      <a16:colId xmlns:a16="http://schemas.microsoft.com/office/drawing/2014/main" val="2717088356"/>
                    </a:ext>
                  </a:extLst>
                </a:gridCol>
                <a:gridCol w="1806069">
                  <a:extLst>
                    <a:ext uri="{9D8B030D-6E8A-4147-A177-3AD203B41FA5}">
                      <a16:colId xmlns:a16="http://schemas.microsoft.com/office/drawing/2014/main" val="429953953"/>
                    </a:ext>
                  </a:extLst>
                </a:gridCol>
                <a:gridCol w="1806069">
                  <a:extLst>
                    <a:ext uri="{9D8B030D-6E8A-4147-A177-3AD203B41FA5}">
                      <a16:colId xmlns:a16="http://schemas.microsoft.com/office/drawing/2014/main" val="913517895"/>
                    </a:ext>
                  </a:extLst>
                </a:gridCol>
                <a:gridCol w="1806069">
                  <a:extLst>
                    <a:ext uri="{9D8B030D-6E8A-4147-A177-3AD203B41FA5}">
                      <a16:colId xmlns:a16="http://schemas.microsoft.com/office/drawing/2014/main" val="2421204934"/>
                    </a:ext>
                  </a:extLst>
                </a:gridCol>
                <a:gridCol w="1806069">
                  <a:extLst>
                    <a:ext uri="{9D8B030D-6E8A-4147-A177-3AD203B41FA5}">
                      <a16:colId xmlns:a16="http://schemas.microsoft.com/office/drawing/2014/main" val="2978480550"/>
                    </a:ext>
                  </a:extLst>
                </a:gridCol>
              </a:tblGrid>
              <a:tr h="723287">
                <a:tc>
                  <a:txBody>
                    <a:bodyPr/>
                    <a:lstStyle/>
                    <a:p>
                      <a:pPr algn="l" fontAlgn="b"/>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Nov-18</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Nov-19</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Nov-20</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Nov-21</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r" fontAlgn="b"/>
                      <a:r>
                        <a:rPr lang="en-US" sz="2400" b="1" i="0" u="none" strike="noStrike" dirty="0">
                          <a:solidFill>
                            <a:srgbClr val="000000"/>
                          </a:solidFill>
                          <a:effectLst/>
                          <a:latin typeface="Times New Roman" panose="02020603050405020304" pitchFamily="18" charset="0"/>
                          <a:cs typeface="Times New Roman" panose="02020603050405020304" pitchFamily="18" charset="0"/>
                        </a:rPr>
                        <a:t>Nov-22</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$9,454,486.64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$ 10,230,821.59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$10,365,470.68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$10,138,142.13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$10,861,369.33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94,544.87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102,308.22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104,419.19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104,419.19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104,419.19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56,000.00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83,200.00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83,200.00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83,200.00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$1,484,354.40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1,606,238.99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1,639,390.71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1,639,390.71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1,639,390.71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$7,819,587.37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8,466,274.38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8,538,460.78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8,311,132.23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9,034,359.43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72328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72328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(795,381.17)</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FF0000"/>
                          </a:solidFill>
                          <a:effectLst/>
                          <a:latin typeface="Times New Roman" panose="02020603050405020304" pitchFamily="18" charset="0"/>
                        </a:rPr>
                        <a:t>$     (148,694.16)</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(76,507.76)</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FF0000"/>
                          </a:solidFill>
                          <a:effectLst/>
                          <a:latin typeface="Times New Roman" panose="02020603050405020304" pitchFamily="18" charset="0"/>
                        </a:rPr>
                        <a:t> $    (303,836.31)</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419,390.89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sp>
        <p:nvSpPr>
          <p:cNvPr id="2" name="Rectangle: Rounded Corners 1">
            <a:extLst>
              <a:ext uri="{FF2B5EF4-FFF2-40B4-BE49-F238E27FC236}">
                <a16:creationId xmlns:a16="http://schemas.microsoft.com/office/drawing/2014/main" id="{D91491E3-7925-C501-46AC-7766B06EB463}"/>
              </a:ext>
            </a:extLst>
          </p:cNvPr>
          <p:cNvSpPr/>
          <p:nvPr/>
        </p:nvSpPr>
        <p:spPr>
          <a:xfrm>
            <a:off x="3069772" y="3701141"/>
            <a:ext cx="7231390" cy="584071"/>
          </a:xfrm>
          <a:custGeom>
            <a:avLst/>
            <a:gdLst>
              <a:gd name="connsiteX0" fmla="*/ 0 w 7231390"/>
              <a:gd name="connsiteY0" fmla="*/ 97347 h 584071"/>
              <a:gd name="connsiteX1" fmla="*/ 97347 w 7231390"/>
              <a:gd name="connsiteY1" fmla="*/ 0 h 584071"/>
              <a:gd name="connsiteX2" fmla="*/ 613371 w 7231390"/>
              <a:gd name="connsiteY2" fmla="*/ 0 h 584071"/>
              <a:gd name="connsiteX3" fmla="*/ 1340497 w 7231390"/>
              <a:gd name="connsiteY3" fmla="*/ 0 h 584071"/>
              <a:gd name="connsiteX4" fmla="*/ 1786154 w 7231390"/>
              <a:gd name="connsiteY4" fmla="*/ 0 h 584071"/>
              <a:gd name="connsiteX5" fmla="*/ 2372545 w 7231390"/>
              <a:gd name="connsiteY5" fmla="*/ 0 h 584071"/>
              <a:gd name="connsiteX6" fmla="*/ 2958937 w 7231390"/>
              <a:gd name="connsiteY6" fmla="*/ 0 h 584071"/>
              <a:gd name="connsiteX7" fmla="*/ 3474961 w 7231390"/>
              <a:gd name="connsiteY7" fmla="*/ 0 h 584071"/>
              <a:gd name="connsiteX8" fmla="*/ 4131719 w 7231390"/>
              <a:gd name="connsiteY8" fmla="*/ 0 h 584071"/>
              <a:gd name="connsiteX9" fmla="*/ 4788478 w 7231390"/>
              <a:gd name="connsiteY9" fmla="*/ 0 h 584071"/>
              <a:gd name="connsiteX10" fmla="*/ 5304502 w 7231390"/>
              <a:gd name="connsiteY10" fmla="*/ 0 h 584071"/>
              <a:gd name="connsiteX11" fmla="*/ 5750159 w 7231390"/>
              <a:gd name="connsiteY11" fmla="*/ 0 h 584071"/>
              <a:gd name="connsiteX12" fmla="*/ 6125450 w 7231390"/>
              <a:gd name="connsiteY12" fmla="*/ 0 h 584071"/>
              <a:gd name="connsiteX13" fmla="*/ 6571107 w 7231390"/>
              <a:gd name="connsiteY13" fmla="*/ 0 h 584071"/>
              <a:gd name="connsiteX14" fmla="*/ 7134043 w 7231390"/>
              <a:gd name="connsiteY14" fmla="*/ 0 h 584071"/>
              <a:gd name="connsiteX15" fmla="*/ 7231390 w 7231390"/>
              <a:gd name="connsiteY15" fmla="*/ 97347 h 584071"/>
              <a:gd name="connsiteX16" fmla="*/ 7231390 w 7231390"/>
              <a:gd name="connsiteY16" fmla="*/ 486724 h 584071"/>
              <a:gd name="connsiteX17" fmla="*/ 7134043 w 7231390"/>
              <a:gd name="connsiteY17" fmla="*/ 584071 h 584071"/>
              <a:gd name="connsiteX18" fmla="*/ 6477285 w 7231390"/>
              <a:gd name="connsiteY18" fmla="*/ 584071 h 584071"/>
              <a:gd name="connsiteX19" fmla="*/ 6031627 w 7231390"/>
              <a:gd name="connsiteY19" fmla="*/ 584071 h 584071"/>
              <a:gd name="connsiteX20" fmla="*/ 5374869 w 7231390"/>
              <a:gd name="connsiteY20" fmla="*/ 584071 h 584071"/>
              <a:gd name="connsiteX21" fmla="*/ 4788478 w 7231390"/>
              <a:gd name="connsiteY21" fmla="*/ 584071 h 584071"/>
              <a:gd name="connsiteX22" fmla="*/ 4131719 w 7231390"/>
              <a:gd name="connsiteY22" fmla="*/ 584071 h 584071"/>
              <a:gd name="connsiteX23" fmla="*/ 3474961 w 7231390"/>
              <a:gd name="connsiteY23" fmla="*/ 584071 h 584071"/>
              <a:gd name="connsiteX24" fmla="*/ 3029304 w 7231390"/>
              <a:gd name="connsiteY24" fmla="*/ 584071 h 584071"/>
              <a:gd name="connsiteX25" fmla="*/ 2513279 w 7231390"/>
              <a:gd name="connsiteY25" fmla="*/ 584071 h 584071"/>
              <a:gd name="connsiteX26" fmla="*/ 1786154 w 7231390"/>
              <a:gd name="connsiteY26" fmla="*/ 584071 h 584071"/>
              <a:gd name="connsiteX27" fmla="*/ 1129396 w 7231390"/>
              <a:gd name="connsiteY27" fmla="*/ 584071 h 584071"/>
              <a:gd name="connsiteX28" fmla="*/ 754105 w 7231390"/>
              <a:gd name="connsiteY28" fmla="*/ 584071 h 584071"/>
              <a:gd name="connsiteX29" fmla="*/ 97347 w 7231390"/>
              <a:gd name="connsiteY29" fmla="*/ 584071 h 584071"/>
              <a:gd name="connsiteX30" fmla="*/ 0 w 7231390"/>
              <a:gd name="connsiteY30" fmla="*/ 486724 h 584071"/>
              <a:gd name="connsiteX31" fmla="*/ 0 w 7231390"/>
              <a:gd name="connsiteY31" fmla="*/ 97347 h 58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231390" h="584071" extrusionOk="0">
                <a:moveTo>
                  <a:pt x="0" y="97347"/>
                </a:moveTo>
                <a:cubicBezTo>
                  <a:pt x="2254" y="43914"/>
                  <a:pt x="29889" y="-7111"/>
                  <a:pt x="97347" y="0"/>
                </a:cubicBezTo>
                <a:cubicBezTo>
                  <a:pt x="317790" y="-13629"/>
                  <a:pt x="427412" y="2681"/>
                  <a:pt x="613371" y="0"/>
                </a:cubicBezTo>
                <a:cubicBezTo>
                  <a:pt x="799330" y="-2681"/>
                  <a:pt x="1099917" y="75005"/>
                  <a:pt x="1340497" y="0"/>
                </a:cubicBezTo>
                <a:cubicBezTo>
                  <a:pt x="1581077" y="-75005"/>
                  <a:pt x="1657205" y="41497"/>
                  <a:pt x="1786154" y="0"/>
                </a:cubicBezTo>
                <a:cubicBezTo>
                  <a:pt x="1915103" y="-41497"/>
                  <a:pt x="2220500" y="16625"/>
                  <a:pt x="2372545" y="0"/>
                </a:cubicBezTo>
                <a:cubicBezTo>
                  <a:pt x="2524590" y="-16625"/>
                  <a:pt x="2674132" y="58472"/>
                  <a:pt x="2958937" y="0"/>
                </a:cubicBezTo>
                <a:cubicBezTo>
                  <a:pt x="3243742" y="-58472"/>
                  <a:pt x="3322222" y="56213"/>
                  <a:pt x="3474961" y="0"/>
                </a:cubicBezTo>
                <a:cubicBezTo>
                  <a:pt x="3627700" y="-56213"/>
                  <a:pt x="3985105" y="16633"/>
                  <a:pt x="4131719" y="0"/>
                </a:cubicBezTo>
                <a:cubicBezTo>
                  <a:pt x="4278333" y="-16633"/>
                  <a:pt x="4633257" y="13561"/>
                  <a:pt x="4788478" y="0"/>
                </a:cubicBezTo>
                <a:cubicBezTo>
                  <a:pt x="4943699" y="-13561"/>
                  <a:pt x="5109985" y="33747"/>
                  <a:pt x="5304502" y="0"/>
                </a:cubicBezTo>
                <a:cubicBezTo>
                  <a:pt x="5499019" y="-33747"/>
                  <a:pt x="5576573" y="29431"/>
                  <a:pt x="5750159" y="0"/>
                </a:cubicBezTo>
                <a:cubicBezTo>
                  <a:pt x="5923745" y="-29431"/>
                  <a:pt x="5974099" y="41600"/>
                  <a:pt x="6125450" y="0"/>
                </a:cubicBezTo>
                <a:cubicBezTo>
                  <a:pt x="6276801" y="-41600"/>
                  <a:pt x="6390910" y="10884"/>
                  <a:pt x="6571107" y="0"/>
                </a:cubicBezTo>
                <a:cubicBezTo>
                  <a:pt x="6751304" y="-10884"/>
                  <a:pt x="6908332" y="52131"/>
                  <a:pt x="7134043" y="0"/>
                </a:cubicBezTo>
                <a:cubicBezTo>
                  <a:pt x="7200507" y="-4166"/>
                  <a:pt x="7231644" y="52986"/>
                  <a:pt x="7231390" y="97347"/>
                </a:cubicBezTo>
                <a:cubicBezTo>
                  <a:pt x="7238580" y="182681"/>
                  <a:pt x="7230735" y="378793"/>
                  <a:pt x="7231390" y="486724"/>
                </a:cubicBezTo>
                <a:cubicBezTo>
                  <a:pt x="7227191" y="538609"/>
                  <a:pt x="7180934" y="592503"/>
                  <a:pt x="7134043" y="584071"/>
                </a:cubicBezTo>
                <a:cubicBezTo>
                  <a:pt x="6845481" y="646475"/>
                  <a:pt x="6635268" y="508557"/>
                  <a:pt x="6477285" y="584071"/>
                </a:cubicBezTo>
                <a:cubicBezTo>
                  <a:pt x="6319302" y="659585"/>
                  <a:pt x="6155623" y="563002"/>
                  <a:pt x="6031627" y="584071"/>
                </a:cubicBezTo>
                <a:cubicBezTo>
                  <a:pt x="5907631" y="605140"/>
                  <a:pt x="5543905" y="544890"/>
                  <a:pt x="5374869" y="584071"/>
                </a:cubicBezTo>
                <a:cubicBezTo>
                  <a:pt x="5205833" y="623252"/>
                  <a:pt x="5002283" y="571483"/>
                  <a:pt x="4788478" y="584071"/>
                </a:cubicBezTo>
                <a:cubicBezTo>
                  <a:pt x="4574673" y="596659"/>
                  <a:pt x="4427739" y="530126"/>
                  <a:pt x="4131719" y="584071"/>
                </a:cubicBezTo>
                <a:cubicBezTo>
                  <a:pt x="3835699" y="638016"/>
                  <a:pt x="3682120" y="545751"/>
                  <a:pt x="3474961" y="584071"/>
                </a:cubicBezTo>
                <a:cubicBezTo>
                  <a:pt x="3267802" y="622391"/>
                  <a:pt x="3132049" y="577187"/>
                  <a:pt x="3029304" y="584071"/>
                </a:cubicBezTo>
                <a:cubicBezTo>
                  <a:pt x="2926559" y="590955"/>
                  <a:pt x="2686254" y="526790"/>
                  <a:pt x="2513279" y="584071"/>
                </a:cubicBezTo>
                <a:cubicBezTo>
                  <a:pt x="2340304" y="641352"/>
                  <a:pt x="2074056" y="575200"/>
                  <a:pt x="1786154" y="584071"/>
                </a:cubicBezTo>
                <a:cubicBezTo>
                  <a:pt x="1498253" y="592942"/>
                  <a:pt x="1352717" y="571058"/>
                  <a:pt x="1129396" y="584071"/>
                </a:cubicBezTo>
                <a:cubicBezTo>
                  <a:pt x="906075" y="597084"/>
                  <a:pt x="866488" y="575886"/>
                  <a:pt x="754105" y="584071"/>
                </a:cubicBezTo>
                <a:cubicBezTo>
                  <a:pt x="641722" y="592256"/>
                  <a:pt x="364501" y="560037"/>
                  <a:pt x="97347" y="584071"/>
                </a:cubicBezTo>
                <a:cubicBezTo>
                  <a:pt x="55096" y="585291"/>
                  <a:pt x="5468" y="541045"/>
                  <a:pt x="0" y="486724"/>
                </a:cubicBezTo>
                <a:cubicBezTo>
                  <a:pt x="-18952" y="345606"/>
                  <a:pt x="271" y="248545"/>
                  <a:pt x="0" y="97347"/>
                </a:cubicBezTo>
                <a:close/>
              </a:path>
            </a:pathLst>
          </a:custGeom>
          <a:noFill/>
          <a:ln w="38100">
            <a:solidFill>
              <a:srgbClr val="6BA42C"/>
            </a:solidFill>
            <a:extLst>
              <a:ext uri="{C807C97D-BFC1-408E-A445-0C87EB9F89A2}">
                <ask:lineSketchStyleProps xmlns:ask="http://schemas.microsoft.com/office/drawing/2018/sketchyshapes" sd="2673434123">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EAC13B-856A-7F81-5B32-C5905EFB5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725250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1980BEB-A4AC-4400-989D-813C36B18298}"/>
              </a:ext>
            </a:extLst>
          </p:cNvPr>
          <p:cNvGraphicFramePr>
            <a:graphicFrameLocks/>
          </p:cNvGraphicFramePr>
          <p:nvPr/>
        </p:nvGraphicFramePr>
        <p:xfrm>
          <a:off x="0" y="1"/>
          <a:ext cx="12192000" cy="6329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B9F9342F-6053-4F03-981D-E1A7B67A9004}"/>
              </a:ext>
            </a:extLst>
          </p:cNvPr>
          <p:cNvGraphicFramePr>
            <a:graphicFrameLocks/>
          </p:cNvGraphicFramePr>
          <p:nvPr>
            <p:extLst>
              <p:ext uri="{D42A27DB-BD31-4B8C-83A1-F6EECF244321}">
                <p14:modId xmlns:p14="http://schemas.microsoft.com/office/powerpoint/2010/main" val="1953582531"/>
              </p:ext>
            </p:extLst>
          </p:nvPr>
        </p:nvGraphicFramePr>
        <p:xfrm>
          <a:off x="5954486" y="1"/>
          <a:ext cx="6237513" cy="6329362"/>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383782B7-8034-9102-8CAE-27BA71370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graphicFrame>
        <p:nvGraphicFramePr>
          <p:cNvPr id="5" name="Chart 4">
            <a:extLst>
              <a:ext uri="{FF2B5EF4-FFF2-40B4-BE49-F238E27FC236}">
                <a16:creationId xmlns:a16="http://schemas.microsoft.com/office/drawing/2014/main" id="{C38D44A3-1036-7D87-51A3-56F49B36510C}"/>
              </a:ext>
            </a:extLst>
          </p:cNvPr>
          <p:cNvGraphicFramePr>
            <a:graphicFrameLocks/>
          </p:cNvGraphicFramePr>
          <p:nvPr>
            <p:extLst>
              <p:ext uri="{D42A27DB-BD31-4B8C-83A1-F6EECF244321}">
                <p14:modId xmlns:p14="http://schemas.microsoft.com/office/powerpoint/2010/main" val="1618274027"/>
              </p:ext>
            </p:extLst>
          </p:nvPr>
        </p:nvGraphicFramePr>
        <p:xfrm>
          <a:off x="1" y="1"/>
          <a:ext cx="6096000" cy="63293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13980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extLst>
              <p:ext uri="{D42A27DB-BD31-4B8C-83A1-F6EECF244321}">
                <p14:modId xmlns:p14="http://schemas.microsoft.com/office/powerpoint/2010/main" val="1108918681"/>
              </p:ext>
            </p:extLst>
          </p:nvPr>
        </p:nvGraphicFramePr>
        <p:xfrm>
          <a:off x="0" y="108858"/>
          <a:ext cx="12140618" cy="5812016"/>
        </p:xfrm>
        <a:graphic>
          <a:graphicData uri="http://schemas.openxmlformats.org/drawingml/2006/table">
            <a:tbl>
              <a:tblPr/>
              <a:tblGrid>
                <a:gridCol w="2915650">
                  <a:extLst>
                    <a:ext uri="{9D8B030D-6E8A-4147-A177-3AD203B41FA5}">
                      <a16:colId xmlns:a16="http://schemas.microsoft.com/office/drawing/2014/main" val="1887814064"/>
                    </a:ext>
                  </a:extLst>
                </a:gridCol>
                <a:gridCol w="2306242">
                  <a:extLst>
                    <a:ext uri="{9D8B030D-6E8A-4147-A177-3AD203B41FA5}">
                      <a16:colId xmlns:a16="http://schemas.microsoft.com/office/drawing/2014/main" val="2421204934"/>
                    </a:ext>
                  </a:extLst>
                </a:gridCol>
                <a:gridCol w="2306242">
                  <a:extLst>
                    <a:ext uri="{9D8B030D-6E8A-4147-A177-3AD203B41FA5}">
                      <a16:colId xmlns:a16="http://schemas.microsoft.com/office/drawing/2014/main" val="2978480550"/>
                    </a:ext>
                  </a:extLst>
                </a:gridCol>
                <a:gridCol w="2306242">
                  <a:extLst>
                    <a:ext uri="{9D8B030D-6E8A-4147-A177-3AD203B41FA5}">
                      <a16:colId xmlns:a16="http://schemas.microsoft.com/office/drawing/2014/main" val="394727256"/>
                    </a:ext>
                  </a:extLst>
                </a:gridCol>
                <a:gridCol w="2306242">
                  <a:extLst>
                    <a:ext uri="{9D8B030D-6E8A-4147-A177-3AD203B41FA5}">
                      <a16:colId xmlns:a16="http://schemas.microsoft.com/office/drawing/2014/main" val="3345354100"/>
                    </a:ext>
                  </a:extLst>
                </a:gridCol>
              </a:tblGrid>
              <a:tr h="1342923">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Oct-23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$10,959,003.02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58059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109,590.03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865334">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1,894,010.15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8,955,402.84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340,434.30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7" name="Picture 6">
            <a:extLst>
              <a:ext uri="{FF2B5EF4-FFF2-40B4-BE49-F238E27FC236}">
                <a16:creationId xmlns:a16="http://schemas.microsoft.com/office/drawing/2014/main" id="{F8A238C1-066D-5631-4D08-E12677416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4105405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extLst>
              <p:ext uri="{D42A27DB-BD31-4B8C-83A1-F6EECF244321}">
                <p14:modId xmlns:p14="http://schemas.microsoft.com/office/powerpoint/2010/main" val="1449354375"/>
              </p:ext>
            </p:extLst>
          </p:nvPr>
        </p:nvGraphicFramePr>
        <p:xfrm>
          <a:off x="0" y="108858"/>
          <a:ext cx="12140618" cy="5812016"/>
        </p:xfrm>
        <a:graphic>
          <a:graphicData uri="http://schemas.openxmlformats.org/drawingml/2006/table">
            <a:tbl>
              <a:tblPr/>
              <a:tblGrid>
                <a:gridCol w="2915650">
                  <a:extLst>
                    <a:ext uri="{9D8B030D-6E8A-4147-A177-3AD203B41FA5}">
                      <a16:colId xmlns:a16="http://schemas.microsoft.com/office/drawing/2014/main" val="1887814064"/>
                    </a:ext>
                  </a:extLst>
                </a:gridCol>
                <a:gridCol w="2306242">
                  <a:extLst>
                    <a:ext uri="{9D8B030D-6E8A-4147-A177-3AD203B41FA5}">
                      <a16:colId xmlns:a16="http://schemas.microsoft.com/office/drawing/2014/main" val="2421204934"/>
                    </a:ext>
                  </a:extLst>
                </a:gridCol>
                <a:gridCol w="2306242">
                  <a:extLst>
                    <a:ext uri="{9D8B030D-6E8A-4147-A177-3AD203B41FA5}">
                      <a16:colId xmlns:a16="http://schemas.microsoft.com/office/drawing/2014/main" val="2978480550"/>
                    </a:ext>
                  </a:extLst>
                </a:gridCol>
                <a:gridCol w="2306242">
                  <a:extLst>
                    <a:ext uri="{9D8B030D-6E8A-4147-A177-3AD203B41FA5}">
                      <a16:colId xmlns:a16="http://schemas.microsoft.com/office/drawing/2014/main" val="394727256"/>
                    </a:ext>
                  </a:extLst>
                </a:gridCol>
                <a:gridCol w="2306242">
                  <a:extLst>
                    <a:ext uri="{9D8B030D-6E8A-4147-A177-3AD203B41FA5}">
                      <a16:colId xmlns:a16="http://schemas.microsoft.com/office/drawing/2014/main" val="3345354100"/>
                    </a:ext>
                  </a:extLst>
                </a:gridCol>
              </a:tblGrid>
              <a:tr h="1342923">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Oct-23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What if we lose 5% of our revenues?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$10,959,003.02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$10,411,052.87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58059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109,590.03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104,110.53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865334">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1,894,010.15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1,799,309.65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8,955,402.84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8,507,632.69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340,434.30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(107,335.85)</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7" name="Picture 6">
            <a:extLst>
              <a:ext uri="{FF2B5EF4-FFF2-40B4-BE49-F238E27FC236}">
                <a16:creationId xmlns:a16="http://schemas.microsoft.com/office/drawing/2014/main" id="{F8A238C1-066D-5631-4D08-E12677416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180049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extLst>
              <p:ext uri="{D42A27DB-BD31-4B8C-83A1-F6EECF244321}">
                <p14:modId xmlns:p14="http://schemas.microsoft.com/office/powerpoint/2010/main" val="2151342379"/>
              </p:ext>
            </p:extLst>
          </p:nvPr>
        </p:nvGraphicFramePr>
        <p:xfrm>
          <a:off x="0" y="108858"/>
          <a:ext cx="12140618" cy="5812016"/>
        </p:xfrm>
        <a:graphic>
          <a:graphicData uri="http://schemas.openxmlformats.org/drawingml/2006/table">
            <a:tbl>
              <a:tblPr/>
              <a:tblGrid>
                <a:gridCol w="2915650">
                  <a:extLst>
                    <a:ext uri="{9D8B030D-6E8A-4147-A177-3AD203B41FA5}">
                      <a16:colId xmlns:a16="http://schemas.microsoft.com/office/drawing/2014/main" val="1887814064"/>
                    </a:ext>
                  </a:extLst>
                </a:gridCol>
                <a:gridCol w="2306242">
                  <a:extLst>
                    <a:ext uri="{9D8B030D-6E8A-4147-A177-3AD203B41FA5}">
                      <a16:colId xmlns:a16="http://schemas.microsoft.com/office/drawing/2014/main" val="2421204934"/>
                    </a:ext>
                  </a:extLst>
                </a:gridCol>
                <a:gridCol w="2306242">
                  <a:extLst>
                    <a:ext uri="{9D8B030D-6E8A-4147-A177-3AD203B41FA5}">
                      <a16:colId xmlns:a16="http://schemas.microsoft.com/office/drawing/2014/main" val="2978480550"/>
                    </a:ext>
                  </a:extLst>
                </a:gridCol>
                <a:gridCol w="2306242">
                  <a:extLst>
                    <a:ext uri="{9D8B030D-6E8A-4147-A177-3AD203B41FA5}">
                      <a16:colId xmlns:a16="http://schemas.microsoft.com/office/drawing/2014/main" val="394727256"/>
                    </a:ext>
                  </a:extLst>
                </a:gridCol>
                <a:gridCol w="2306242">
                  <a:extLst>
                    <a:ext uri="{9D8B030D-6E8A-4147-A177-3AD203B41FA5}">
                      <a16:colId xmlns:a16="http://schemas.microsoft.com/office/drawing/2014/main" val="3345354100"/>
                    </a:ext>
                  </a:extLst>
                </a:gridCol>
              </a:tblGrid>
              <a:tr h="1342923">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Oct-23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What if we lose 5% of our revenues?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What if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DoR</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check doesn’t get to us in time?</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endParaRPr lang="en-U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$10,959,003.02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$10,411,052.87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8,967,408.01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58059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109,590.03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104,110.53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89,674.08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865334">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1,894,010.15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1,799,309.65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1,499,674.34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8,955,402.84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8,507,632.69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7,378,059.59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00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340,434.30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(107,335.85)</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$(1,236,908.95)</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endParaRPr lang="en-US" sz="2000" b="0" i="0" u="none" strike="noStrike" dirty="0">
                        <a:solidFill>
                          <a:srgbClr val="FF0000"/>
                        </a:solidFill>
                        <a:effectLst/>
                        <a:latin typeface="Times New Roman" panose="02020603050405020304" pitchFamily="18" charset="0"/>
                      </a:endParaRP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7" name="Picture 6">
            <a:extLst>
              <a:ext uri="{FF2B5EF4-FFF2-40B4-BE49-F238E27FC236}">
                <a16:creationId xmlns:a16="http://schemas.microsoft.com/office/drawing/2014/main" id="{F8A238C1-066D-5631-4D08-E12677416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942163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E5EAB7-BE69-488B-A474-8A6C9FE48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pic>
        <p:nvPicPr>
          <p:cNvPr id="7" name="Picture 6">
            <a:extLst>
              <a:ext uri="{FF2B5EF4-FFF2-40B4-BE49-F238E27FC236}">
                <a16:creationId xmlns:a16="http://schemas.microsoft.com/office/drawing/2014/main" id="{9B6516FB-2599-4BD0-AAE8-E142F08CA6E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662979" y="5845203"/>
            <a:ext cx="385765" cy="387957"/>
          </a:xfrm>
          <a:prstGeom prst="rect">
            <a:avLst/>
          </a:prstGeom>
        </p:spPr>
      </p:pic>
      <p:sp>
        <p:nvSpPr>
          <p:cNvPr id="4" name="Content Placeholder 1">
            <a:extLst>
              <a:ext uri="{FF2B5EF4-FFF2-40B4-BE49-F238E27FC236}">
                <a16:creationId xmlns:a16="http://schemas.microsoft.com/office/drawing/2014/main" id="{C7019D1A-8FDC-75C2-5A24-0150842EDD9D}"/>
              </a:ext>
            </a:extLst>
          </p:cNvPr>
          <p:cNvSpPr txBox="1">
            <a:spLocks/>
          </p:cNvSpPr>
          <p:nvPr/>
        </p:nvSpPr>
        <p:spPr>
          <a:xfrm>
            <a:off x="1485144" y="1080358"/>
            <a:ext cx="4102392" cy="4938851"/>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3600" b="1" dirty="0">
                <a:solidFill>
                  <a:schemeClr val="tx1"/>
                </a:solidFill>
                <a:latin typeface="Times New Roman" panose="02020603050405020304" pitchFamily="18" charset="0"/>
                <a:cs typeface="Times New Roman" panose="02020603050405020304" pitchFamily="18" charset="0"/>
              </a:rPr>
              <a:t>Leah Missildine</a:t>
            </a:r>
          </a:p>
          <a:p>
            <a:pPr marL="0" indent="0">
              <a:buFont typeface="Calibri" panose="020F0502020204030204" pitchFamily="34" charset="0"/>
              <a:buNone/>
            </a:pPr>
            <a:r>
              <a:rPr lang="en-US" sz="2400" b="1" dirty="0">
                <a:solidFill>
                  <a:schemeClr val="tx1"/>
                </a:solidFill>
                <a:latin typeface="Times New Roman" panose="02020603050405020304" pitchFamily="18" charset="0"/>
                <a:cs typeface="Times New Roman" panose="02020603050405020304" pitchFamily="18" charset="0"/>
              </a:rPr>
              <a:t>Executive Director for the Alabama 9-1-1 Board</a:t>
            </a:r>
          </a:p>
          <a:p>
            <a:pPr marL="0" indent="0">
              <a:buFont typeface="Calibri" panose="020F0502020204030204" pitchFamily="34" charset="0"/>
              <a:buNone/>
            </a:pPr>
            <a:r>
              <a:rPr lang="en-US" sz="2400" dirty="0">
                <a:solidFill>
                  <a:schemeClr val="tx1"/>
                </a:solidFill>
                <a:latin typeface="Times New Roman" panose="02020603050405020304" pitchFamily="18" charset="0"/>
                <a:cs typeface="Times New Roman" panose="02020603050405020304" pitchFamily="18" charset="0"/>
              </a:rPr>
              <a:t>Email: 	leah@al911board.com</a:t>
            </a:r>
          </a:p>
          <a:p>
            <a:pPr marL="0" indent="0">
              <a:spcAft>
                <a:spcPts val="1200"/>
              </a:spcAft>
              <a:buFont typeface="Calibri" panose="020F0502020204030204" pitchFamily="34" charset="0"/>
              <a:buNone/>
            </a:pPr>
            <a:r>
              <a:rPr lang="en-US" sz="2400" dirty="0">
                <a:solidFill>
                  <a:schemeClr val="tx1"/>
                </a:solidFill>
                <a:latin typeface="Times New Roman" panose="02020603050405020304" pitchFamily="18" charset="0"/>
                <a:cs typeface="Times New Roman" panose="02020603050405020304" pitchFamily="18" charset="0"/>
              </a:rPr>
              <a:t>Phone:	334-440-7911</a:t>
            </a:r>
          </a:p>
        </p:txBody>
      </p:sp>
      <p:sp>
        <p:nvSpPr>
          <p:cNvPr id="5" name="TextBox 4">
            <a:extLst>
              <a:ext uri="{FF2B5EF4-FFF2-40B4-BE49-F238E27FC236}">
                <a16:creationId xmlns:a16="http://schemas.microsoft.com/office/drawing/2014/main" id="{291CA2CA-AD23-A5DD-AE7E-C5DCA0314C3B}"/>
              </a:ext>
            </a:extLst>
          </p:cNvPr>
          <p:cNvSpPr txBox="1"/>
          <p:nvPr/>
        </p:nvSpPr>
        <p:spPr>
          <a:xfrm>
            <a:off x="436863" y="380835"/>
            <a:ext cx="5667375" cy="492443"/>
          </a:xfrm>
          <a:prstGeom prst="rect">
            <a:avLst/>
          </a:prstGeom>
          <a:noFill/>
        </p:spPr>
        <p:txBody>
          <a:bodyPr wrap="square" rtlCol="0">
            <a:spAutoFit/>
          </a:bodyPr>
          <a:lstStyle/>
          <a:p>
            <a:r>
              <a:rPr lang="en-US" sz="2600" b="1" u="sng" dirty="0"/>
              <a:t>Introduction &amp; Contact Information</a:t>
            </a:r>
          </a:p>
        </p:txBody>
      </p:sp>
      <p:pic>
        <p:nvPicPr>
          <p:cNvPr id="8" name="Picture 7">
            <a:extLst>
              <a:ext uri="{FF2B5EF4-FFF2-40B4-BE49-F238E27FC236}">
                <a16:creationId xmlns:a16="http://schemas.microsoft.com/office/drawing/2014/main" id="{AD5927BC-7FA4-41CE-BB75-EDCEC384A7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6096000" y="380835"/>
            <a:ext cx="5667375" cy="5667375"/>
          </a:xfrm>
          <a:prstGeom prst="rect">
            <a:avLst/>
          </a:prstGeom>
          <a:noFill/>
          <a:ln>
            <a:noFill/>
          </a:ln>
        </p:spPr>
      </p:pic>
    </p:spTree>
    <p:extLst>
      <p:ext uri="{BB962C8B-B14F-4D97-AF65-F5344CB8AC3E}">
        <p14:creationId xmlns:p14="http://schemas.microsoft.com/office/powerpoint/2010/main" val="290812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2" y="5920873"/>
            <a:ext cx="385765" cy="390528"/>
          </a:xfrm>
          <a:prstGeom prst="rect">
            <a:avLst/>
          </a:prstGeom>
        </p:spPr>
      </p:pic>
      <p:graphicFrame>
        <p:nvGraphicFramePr>
          <p:cNvPr id="6" name="Table 5">
            <a:extLst>
              <a:ext uri="{FF2B5EF4-FFF2-40B4-BE49-F238E27FC236}">
                <a16:creationId xmlns:a16="http://schemas.microsoft.com/office/drawing/2014/main" id="{C50677DD-FF83-350C-FA7A-F14331EB0944}"/>
              </a:ext>
            </a:extLst>
          </p:cNvPr>
          <p:cNvGraphicFramePr>
            <a:graphicFrameLocks noGrp="1"/>
          </p:cNvGraphicFramePr>
          <p:nvPr/>
        </p:nvGraphicFramePr>
        <p:xfrm>
          <a:off x="0" y="108858"/>
          <a:ext cx="12140618" cy="5812016"/>
        </p:xfrm>
        <a:graphic>
          <a:graphicData uri="http://schemas.openxmlformats.org/drawingml/2006/table">
            <a:tbl>
              <a:tblPr/>
              <a:tblGrid>
                <a:gridCol w="2915650">
                  <a:extLst>
                    <a:ext uri="{9D8B030D-6E8A-4147-A177-3AD203B41FA5}">
                      <a16:colId xmlns:a16="http://schemas.microsoft.com/office/drawing/2014/main" val="1887814064"/>
                    </a:ext>
                  </a:extLst>
                </a:gridCol>
                <a:gridCol w="2306242">
                  <a:extLst>
                    <a:ext uri="{9D8B030D-6E8A-4147-A177-3AD203B41FA5}">
                      <a16:colId xmlns:a16="http://schemas.microsoft.com/office/drawing/2014/main" val="2421204934"/>
                    </a:ext>
                  </a:extLst>
                </a:gridCol>
                <a:gridCol w="2306242">
                  <a:extLst>
                    <a:ext uri="{9D8B030D-6E8A-4147-A177-3AD203B41FA5}">
                      <a16:colId xmlns:a16="http://schemas.microsoft.com/office/drawing/2014/main" val="2978480550"/>
                    </a:ext>
                  </a:extLst>
                </a:gridCol>
                <a:gridCol w="2306242">
                  <a:extLst>
                    <a:ext uri="{9D8B030D-6E8A-4147-A177-3AD203B41FA5}">
                      <a16:colId xmlns:a16="http://schemas.microsoft.com/office/drawing/2014/main" val="394727256"/>
                    </a:ext>
                  </a:extLst>
                </a:gridCol>
                <a:gridCol w="2306242">
                  <a:extLst>
                    <a:ext uri="{9D8B030D-6E8A-4147-A177-3AD203B41FA5}">
                      <a16:colId xmlns:a16="http://schemas.microsoft.com/office/drawing/2014/main" val="3345354100"/>
                    </a:ext>
                  </a:extLst>
                </a:gridCol>
              </a:tblGrid>
              <a:tr h="1342923">
                <a:tc>
                  <a:txBody>
                    <a:bodyPr/>
                    <a:lstStyle/>
                    <a:p>
                      <a:pPr algn="l" fontAlgn="b"/>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Oct-23</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What if we lose 5% of our revenues?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What if </a:t>
                      </a:r>
                      <a:r>
                        <a:rPr lang="en-US" sz="1800" b="1" i="0" u="none" strike="noStrike" dirty="0" err="1">
                          <a:solidFill>
                            <a:srgbClr val="000000"/>
                          </a:solidFill>
                          <a:effectLst/>
                          <a:latin typeface="Times New Roman" panose="02020603050405020304" pitchFamily="18" charset="0"/>
                          <a:cs typeface="Times New Roman" panose="02020603050405020304" pitchFamily="18" charset="0"/>
                        </a:rPr>
                        <a:t>DoR</a:t>
                      </a:r>
                      <a:r>
                        <a:rPr lang="en-US" sz="1800" b="1" i="0" u="none" strike="noStrike" dirty="0">
                          <a:solidFill>
                            <a:srgbClr val="000000"/>
                          </a:solidFill>
                          <a:effectLst/>
                          <a:latin typeface="Times New Roman" panose="02020603050405020304" pitchFamily="18" charset="0"/>
                          <a:cs typeface="Times New Roman" panose="02020603050405020304" pitchFamily="18" charset="0"/>
                        </a:rPr>
                        <a:t> check doesn’t get to us in time?</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tc>
                  <a:txBody>
                    <a:bodyPr/>
                    <a:lstStyle/>
                    <a:p>
                      <a:pPr algn="ctr" fontAlgn="b"/>
                      <a:r>
                        <a:rPr lang="en-US" sz="1800" b="1" i="0" u="none" strike="noStrike" dirty="0">
                          <a:solidFill>
                            <a:srgbClr val="000000"/>
                          </a:solidFill>
                          <a:effectLst/>
                          <a:latin typeface="Times New Roman" panose="02020603050405020304" pitchFamily="18" charset="0"/>
                          <a:cs typeface="Times New Roman" panose="02020603050405020304" pitchFamily="18" charset="0"/>
                        </a:rPr>
                        <a:t>What if one big carrier doesn’t pay in any given month?</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6BA42C"/>
                    </a:solidFill>
                  </a:tcPr>
                </a:tc>
                <a:extLst>
                  <a:ext uri="{0D108BD9-81ED-4DB2-BD59-A6C34878D82A}">
                    <a16:rowId xmlns:a16="http://schemas.microsoft.com/office/drawing/2014/main" val="192346837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Collections available for distribution [§11-98-5.2(a)]</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$10,959,003.02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$10,411,052.87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8,967,408.01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$10,459,003.02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487800898"/>
                  </a:ext>
                </a:extLst>
              </a:tr>
              <a:tr h="580597">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Administrative Allowance [§11-98-5.2(b)]</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109,590.03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104,110.53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89,674.08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104,590.03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921782183"/>
                  </a:ext>
                </a:extLst>
              </a:tr>
              <a:tr h="865334">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for Dept of Examiners of Public Accounts Fees [§11-98-15]</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0637626"/>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Reserve from CMRS Providers [§11-98-5.2(b)(7)]</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1,894,010.15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000000"/>
                          </a:solidFill>
                          <a:effectLst/>
                          <a:latin typeface="Times New Roman" panose="02020603050405020304" pitchFamily="18" charset="0"/>
                        </a:rPr>
                        <a:t> $  1,799,309.65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1,499,674.34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1,810,392.10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123703964"/>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Amount to be Distributed to Districts</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8,955,402.84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8,507,632.69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7,378,059.59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8,544,020.89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2997765"/>
                  </a:ext>
                </a:extLst>
              </a:tr>
              <a:tr h="580597">
                <a:tc>
                  <a:txBody>
                    <a:bodyPr/>
                    <a:lstStyle/>
                    <a:p>
                      <a:pPr algn="l" fontAlgn="b"/>
                      <a:r>
                        <a:rPr lang="en-US" sz="1600" b="1" i="0" u="none" strike="noStrike">
                          <a:solidFill>
                            <a:srgbClr val="000000"/>
                          </a:solidFill>
                          <a:effectLst/>
                          <a:latin typeface="Times New Roman" panose="02020603050405020304" pitchFamily="18" charset="0"/>
                          <a:cs typeface="Times New Roman" panose="02020603050405020304" pitchFamily="18" charset="0"/>
                        </a:rPr>
                        <a:t>Monthly Base Distribution Amount</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8,614,968.54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120501628"/>
                  </a:ext>
                </a:extLst>
              </a:tr>
              <a:tr h="620656">
                <a:tc>
                  <a:txBody>
                    <a:bodyPr/>
                    <a:lstStyle/>
                    <a:p>
                      <a:pPr algn="l" fontAlgn="b"/>
                      <a:r>
                        <a:rPr lang="en-US" sz="1600" b="1" i="0" u="none" strike="noStrike" dirty="0">
                          <a:solidFill>
                            <a:srgbClr val="000000"/>
                          </a:solidFill>
                          <a:effectLst/>
                          <a:latin typeface="Times New Roman" panose="02020603050405020304" pitchFamily="18" charset="0"/>
                          <a:cs typeface="Times New Roman" panose="02020603050405020304" pitchFamily="18" charset="0"/>
                        </a:rPr>
                        <a:t>Remaining Amount to be Distributed by Population</a:t>
                      </a:r>
                    </a:p>
                  </a:txBody>
                  <a:tcPr marL="9525" marR="9525" marT="9525"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000000"/>
                          </a:solidFill>
                          <a:effectLst/>
                          <a:latin typeface="Times New Roman" panose="02020603050405020304" pitchFamily="18" charset="0"/>
                        </a:rPr>
                        <a:t> $     340,434.30 </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    (107,335.85)</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a:solidFill>
                            <a:srgbClr val="FF0000"/>
                          </a:solidFill>
                          <a:effectLst/>
                          <a:latin typeface="Times New Roman" panose="02020603050405020304" pitchFamily="18" charset="0"/>
                        </a:rPr>
                        <a:t> $(1,236,908.95)</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rtl="0" fontAlgn="b"/>
                      <a:r>
                        <a:rPr lang="en-US" sz="2000" b="0" i="0" u="none" strike="noStrike" dirty="0">
                          <a:solidFill>
                            <a:srgbClr val="FF0000"/>
                          </a:solidFill>
                          <a:effectLst/>
                          <a:latin typeface="Times New Roman" panose="02020603050405020304" pitchFamily="18" charset="0"/>
                        </a:rPr>
                        <a:t> $      (70,947.65)</a:t>
                      </a:r>
                    </a:p>
                  </a:txBody>
                  <a:tcPr marL="7620" marR="7620" marT="7620"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080103633"/>
                  </a:ext>
                </a:extLst>
              </a:tr>
            </a:tbl>
          </a:graphicData>
        </a:graphic>
      </p:graphicFrame>
      <p:pic>
        <p:nvPicPr>
          <p:cNvPr id="7" name="Picture 6">
            <a:extLst>
              <a:ext uri="{FF2B5EF4-FFF2-40B4-BE49-F238E27FC236}">
                <a16:creationId xmlns:a16="http://schemas.microsoft.com/office/drawing/2014/main" id="{F8A238C1-066D-5631-4D08-E12677416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763906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504239" y="1455236"/>
            <a:ext cx="11250612" cy="4465637"/>
          </a:xfrm>
        </p:spPr>
        <p:txBody>
          <a:bodyPr>
            <a:normAutofit/>
          </a:bodyPr>
          <a:lstStyle/>
          <a:p>
            <a:pPr marL="384048" lvl="2" indent="0">
              <a:buNone/>
            </a:pPr>
            <a:endParaRPr lang="en-US" sz="3200" b="1"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4851" y="5920873"/>
            <a:ext cx="385765" cy="390528"/>
          </a:xfrm>
          <a:prstGeom prst="rect">
            <a:avLst/>
          </a:prstGeom>
        </p:spPr>
      </p:pic>
      <p:sp>
        <p:nvSpPr>
          <p:cNvPr id="12" name="TextBox 11">
            <a:extLst>
              <a:ext uri="{FF2B5EF4-FFF2-40B4-BE49-F238E27FC236}">
                <a16:creationId xmlns:a16="http://schemas.microsoft.com/office/drawing/2014/main" id="{A18E618E-4270-4B8A-ADE1-95258B888871}"/>
              </a:ext>
            </a:extLst>
          </p:cNvPr>
          <p:cNvSpPr txBox="1"/>
          <p:nvPr/>
        </p:nvSpPr>
        <p:spPr>
          <a:xfrm>
            <a:off x="-3504" y="3419953"/>
            <a:ext cx="112506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Bureau of Labor Statistics as of 01/13/2023.</a:t>
            </a:r>
          </a:p>
        </p:txBody>
      </p:sp>
      <p:graphicFrame>
        <p:nvGraphicFramePr>
          <p:cNvPr id="3" name="Table 2">
            <a:extLst>
              <a:ext uri="{FF2B5EF4-FFF2-40B4-BE49-F238E27FC236}">
                <a16:creationId xmlns:a16="http://schemas.microsoft.com/office/drawing/2014/main" id="{6A583B8C-821F-E52D-436D-A40EC915D1C8}"/>
              </a:ext>
            </a:extLst>
          </p:cNvPr>
          <p:cNvGraphicFramePr>
            <a:graphicFrameLocks noGrp="1"/>
          </p:cNvGraphicFramePr>
          <p:nvPr/>
        </p:nvGraphicFramePr>
        <p:xfrm>
          <a:off x="0" y="1"/>
          <a:ext cx="12192000" cy="3435933"/>
        </p:xfrm>
        <a:graphic>
          <a:graphicData uri="http://schemas.openxmlformats.org/drawingml/2006/table">
            <a:tbl>
              <a:tblPr bandRow="1"/>
              <a:tblGrid>
                <a:gridCol w="704232">
                  <a:extLst>
                    <a:ext uri="{9D8B030D-6E8A-4147-A177-3AD203B41FA5}">
                      <a16:colId xmlns:a16="http://schemas.microsoft.com/office/drawing/2014/main" val="1242472202"/>
                    </a:ext>
                  </a:extLst>
                </a:gridCol>
                <a:gridCol w="957314">
                  <a:extLst>
                    <a:ext uri="{9D8B030D-6E8A-4147-A177-3AD203B41FA5}">
                      <a16:colId xmlns:a16="http://schemas.microsoft.com/office/drawing/2014/main" val="3361858352"/>
                    </a:ext>
                  </a:extLst>
                </a:gridCol>
                <a:gridCol w="957314">
                  <a:extLst>
                    <a:ext uri="{9D8B030D-6E8A-4147-A177-3AD203B41FA5}">
                      <a16:colId xmlns:a16="http://schemas.microsoft.com/office/drawing/2014/main" val="459833929"/>
                    </a:ext>
                  </a:extLst>
                </a:gridCol>
                <a:gridCol w="957314">
                  <a:extLst>
                    <a:ext uri="{9D8B030D-6E8A-4147-A177-3AD203B41FA5}">
                      <a16:colId xmlns:a16="http://schemas.microsoft.com/office/drawing/2014/main" val="639535785"/>
                    </a:ext>
                  </a:extLst>
                </a:gridCol>
                <a:gridCol w="957314">
                  <a:extLst>
                    <a:ext uri="{9D8B030D-6E8A-4147-A177-3AD203B41FA5}">
                      <a16:colId xmlns:a16="http://schemas.microsoft.com/office/drawing/2014/main" val="2969633323"/>
                    </a:ext>
                  </a:extLst>
                </a:gridCol>
                <a:gridCol w="957314">
                  <a:extLst>
                    <a:ext uri="{9D8B030D-6E8A-4147-A177-3AD203B41FA5}">
                      <a16:colId xmlns:a16="http://schemas.microsoft.com/office/drawing/2014/main" val="3245261451"/>
                    </a:ext>
                  </a:extLst>
                </a:gridCol>
                <a:gridCol w="957314">
                  <a:extLst>
                    <a:ext uri="{9D8B030D-6E8A-4147-A177-3AD203B41FA5}">
                      <a16:colId xmlns:a16="http://schemas.microsoft.com/office/drawing/2014/main" val="618894959"/>
                    </a:ext>
                  </a:extLst>
                </a:gridCol>
                <a:gridCol w="957314">
                  <a:extLst>
                    <a:ext uri="{9D8B030D-6E8A-4147-A177-3AD203B41FA5}">
                      <a16:colId xmlns:a16="http://schemas.microsoft.com/office/drawing/2014/main" val="2096320662"/>
                    </a:ext>
                  </a:extLst>
                </a:gridCol>
                <a:gridCol w="957314">
                  <a:extLst>
                    <a:ext uri="{9D8B030D-6E8A-4147-A177-3AD203B41FA5}">
                      <a16:colId xmlns:a16="http://schemas.microsoft.com/office/drawing/2014/main" val="2778699936"/>
                    </a:ext>
                  </a:extLst>
                </a:gridCol>
                <a:gridCol w="957314">
                  <a:extLst>
                    <a:ext uri="{9D8B030D-6E8A-4147-A177-3AD203B41FA5}">
                      <a16:colId xmlns:a16="http://schemas.microsoft.com/office/drawing/2014/main" val="2428940071"/>
                    </a:ext>
                  </a:extLst>
                </a:gridCol>
                <a:gridCol w="957314">
                  <a:extLst>
                    <a:ext uri="{9D8B030D-6E8A-4147-A177-3AD203B41FA5}">
                      <a16:colId xmlns:a16="http://schemas.microsoft.com/office/drawing/2014/main" val="2336490400"/>
                    </a:ext>
                  </a:extLst>
                </a:gridCol>
                <a:gridCol w="957314">
                  <a:extLst>
                    <a:ext uri="{9D8B030D-6E8A-4147-A177-3AD203B41FA5}">
                      <a16:colId xmlns:a16="http://schemas.microsoft.com/office/drawing/2014/main" val="775250956"/>
                    </a:ext>
                  </a:extLst>
                </a:gridCol>
                <a:gridCol w="957314">
                  <a:extLst>
                    <a:ext uri="{9D8B030D-6E8A-4147-A177-3AD203B41FA5}">
                      <a16:colId xmlns:a16="http://schemas.microsoft.com/office/drawing/2014/main" val="1361150152"/>
                    </a:ext>
                  </a:extLst>
                </a:gridCol>
              </a:tblGrid>
              <a:tr h="489857">
                <a:tc gridSpan="4">
                  <a:txBody>
                    <a:bodyPr/>
                    <a:lstStyle/>
                    <a:p>
                      <a:pPr algn="ctr" rtl="0" fontAlgn="b"/>
                      <a:r>
                        <a:rPr lang="en-US" sz="1600" b="1" i="0" u="none" strike="noStrike" dirty="0">
                          <a:solidFill>
                            <a:srgbClr val="FFFFFF"/>
                          </a:solidFill>
                          <a:effectLst/>
                          <a:latin typeface="Times New Roman" panose="02020603050405020304" pitchFamily="18" charset="0"/>
                        </a:rPr>
                        <a:t>Historical Consumer Price Index (CPI-U) Data</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tc>
                  <a:txBody>
                    <a:bodyPr/>
                    <a:lstStyle/>
                    <a:p>
                      <a:pPr algn="l" fontAlgn="b"/>
                      <a:r>
                        <a:rPr lang="en-US" sz="1700" b="0" i="0" u="none" strike="noStrike">
                          <a:solidFill>
                            <a:srgbClr val="000000"/>
                          </a:solidFill>
                          <a:effectLst/>
                          <a:latin typeface="Arial" panose="020B0604020202020204" pitchFamily="34" charset="0"/>
                        </a:rPr>
                        <a:t> </a:t>
                      </a:r>
                    </a:p>
                  </a:txBody>
                  <a:tcPr marL="9111" marR="9111" marT="911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791303463"/>
                  </a:ext>
                </a:extLst>
              </a:tr>
              <a:tr h="489857">
                <a:tc>
                  <a:txBody>
                    <a:bodyPr/>
                    <a:lstStyle/>
                    <a:p>
                      <a:pPr algn="ctr" rtl="0" fontAlgn="b"/>
                      <a:r>
                        <a:rPr lang="en-US" sz="1400" b="1" i="0" u="none" strike="noStrike">
                          <a:solidFill>
                            <a:srgbClr val="000000"/>
                          </a:solidFill>
                          <a:effectLst/>
                          <a:latin typeface="Times New Roman" panose="02020603050405020304" pitchFamily="18" charset="0"/>
                        </a:rPr>
                        <a:t>YEAR</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JAN</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FEB</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MAR</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APR</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MAY</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JUN</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JUL</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AUG</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SEP</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OCT</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a:solidFill>
                            <a:srgbClr val="000000"/>
                          </a:solidFill>
                          <a:effectLst/>
                          <a:latin typeface="Times New Roman" panose="02020603050405020304" pitchFamily="18" charset="0"/>
                        </a:rPr>
                        <a:t>NOV</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b"/>
                      <a:r>
                        <a:rPr lang="en-US" sz="1400" b="1" i="0" u="none" strike="noStrike" dirty="0">
                          <a:solidFill>
                            <a:srgbClr val="000000"/>
                          </a:solidFill>
                          <a:effectLst/>
                          <a:latin typeface="Times New Roman" panose="02020603050405020304" pitchFamily="18" charset="0"/>
                        </a:rPr>
                        <a:t>DEC</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9206271"/>
                  </a:ext>
                </a:extLst>
              </a:tr>
              <a:tr h="489857">
                <a:tc>
                  <a:txBody>
                    <a:bodyPr/>
                    <a:lstStyle/>
                    <a:p>
                      <a:pPr algn="l" rtl="0" fontAlgn="ctr"/>
                      <a:r>
                        <a:rPr lang="en-US" sz="1700" b="0" i="0" u="none" strike="noStrike" dirty="0">
                          <a:solidFill>
                            <a:srgbClr val="333333"/>
                          </a:solidFill>
                          <a:effectLst/>
                          <a:latin typeface="Times New Roman" panose="02020603050405020304" pitchFamily="18" charset="0"/>
                        </a:rPr>
                        <a:t>2018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247.867</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248.991</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249.554</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250.546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251.588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251.989</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252.006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252.146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252.439</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252.885</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252.038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251.233</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308746550"/>
                  </a:ext>
                </a:extLst>
              </a:tr>
              <a:tr h="489857">
                <a:tc>
                  <a:txBody>
                    <a:bodyPr/>
                    <a:lstStyle/>
                    <a:p>
                      <a:pPr algn="l" rtl="0" fontAlgn="ctr"/>
                      <a:r>
                        <a:rPr lang="en-US" sz="1700" b="0" i="0" u="none" strike="noStrike">
                          <a:solidFill>
                            <a:srgbClr val="333333"/>
                          </a:solidFill>
                          <a:effectLst/>
                          <a:latin typeface="Times New Roman" panose="02020603050405020304" pitchFamily="18" charset="0"/>
                        </a:rPr>
                        <a:t>2019</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251.712</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252.776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254.202</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255.548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256.092</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256.143</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256.571</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256.558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256.759</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257.346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257.208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256.974</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99737291"/>
                  </a:ext>
                </a:extLst>
              </a:tr>
              <a:tr h="489857">
                <a:tc>
                  <a:txBody>
                    <a:bodyPr/>
                    <a:lstStyle/>
                    <a:p>
                      <a:pPr algn="l" rtl="0" fontAlgn="ctr"/>
                      <a:r>
                        <a:rPr lang="en-US" sz="1700" b="0" i="0" u="none" strike="noStrike">
                          <a:solidFill>
                            <a:srgbClr val="333333"/>
                          </a:solidFill>
                          <a:effectLst/>
                          <a:latin typeface="Times New Roman" panose="02020603050405020304" pitchFamily="18" charset="0"/>
                        </a:rPr>
                        <a:t>2020</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257.971</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258.678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258.115</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256.389</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256.394</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257.797</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259.101</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259.918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260.280</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260.388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260.229</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260.474</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635931150"/>
                  </a:ext>
                </a:extLst>
              </a:tr>
              <a:tr h="489857">
                <a:tc>
                  <a:txBody>
                    <a:bodyPr/>
                    <a:lstStyle/>
                    <a:p>
                      <a:pPr algn="l" rtl="0" fontAlgn="ctr"/>
                      <a:r>
                        <a:rPr lang="en-US" sz="1700" b="0" i="0" u="none" strike="noStrike">
                          <a:solidFill>
                            <a:srgbClr val="333333"/>
                          </a:solidFill>
                          <a:effectLst/>
                          <a:latin typeface="Times New Roman" panose="02020603050405020304" pitchFamily="18" charset="0"/>
                        </a:rPr>
                        <a:t>2021</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261.582</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263.014</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264.877</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267.054</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269.195</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271.696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273.003</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273.567</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274.310</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276.589</a:t>
                      </a:r>
                    </a:p>
                  </a:txBody>
                  <a:tcPr marL="9111" marR="9111" marT="91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277.948</a:t>
                      </a:r>
                    </a:p>
                  </a:txBody>
                  <a:tcPr marL="9111" marR="9111" marT="9111"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r" rtl="0" fontAlgn="ctr"/>
                      <a:r>
                        <a:rPr lang="en-US" sz="1700" b="0" i="0" u="none" strike="noStrike">
                          <a:solidFill>
                            <a:srgbClr val="000000"/>
                          </a:solidFill>
                          <a:effectLst/>
                          <a:latin typeface="Times New Roman" panose="02020603050405020304" pitchFamily="18" charset="0"/>
                        </a:rPr>
                        <a:t>278.802</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179446868"/>
                  </a:ext>
                </a:extLst>
              </a:tr>
              <a:tr h="489857">
                <a:tc>
                  <a:txBody>
                    <a:bodyPr/>
                    <a:lstStyle/>
                    <a:p>
                      <a:pPr algn="l" rtl="0" fontAlgn="ctr"/>
                      <a:r>
                        <a:rPr lang="en-US" sz="1700" b="0" i="0" u="none" strike="noStrike">
                          <a:solidFill>
                            <a:srgbClr val="333333"/>
                          </a:solidFill>
                          <a:effectLst/>
                          <a:latin typeface="Times New Roman" panose="02020603050405020304" pitchFamily="18" charset="0"/>
                        </a:rPr>
                        <a:t>2022</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281.148</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283.716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287.504</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289.109</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a:solidFill>
                            <a:srgbClr val="000000"/>
                          </a:solidFill>
                          <a:effectLst/>
                          <a:latin typeface="Times New Roman" panose="02020603050405020304" pitchFamily="18" charset="0"/>
                        </a:rPr>
                        <a:t>292.296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296.311</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296.276</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296.171</a:t>
                      </a:r>
                    </a:p>
                  </a:txBody>
                  <a:tcPr marL="9111" marR="9111" marT="91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296.808</a:t>
                      </a:r>
                    </a:p>
                  </a:txBody>
                  <a:tcPr marL="9111" marR="9111" marT="91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p>
                      <a:pPr algn="r" rtl="0" fontAlgn="ctr"/>
                      <a:r>
                        <a:rPr lang="en-US" sz="1700" b="0" i="0" u="none" strike="noStrike" dirty="0">
                          <a:solidFill>
                            <a:srgbClr val="000000"/>
                          </a:solidFill>
                          <a:effectLst/>
                          <a:latin typeface="Times New Roman" panose="02020603050405020304" pitchFamily="18" charset="0"/>
                        </a:rPr>
                        <a:t>298.012</a:t>
                      </a:r>
                    </a:p>
                  </a:txBody>
                  <a:tcPr marL="9111" marR="9111" marT="9111"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BCBCB"/>
                    </a:solidFill>
                  </a:tcPr>
                </a:tc>
                <a:tc>
                  <a:txBody>
                    <a:bodyPr/>
                    <a:lstStyle/>
                    <a:p>
                      <a:pPr algn="r" rtl="0" fontAlgn="t"/>
                      <a:r>
                        <a:rPr lang="en-US" sz="1700" b="0" i="0" u="none" strike="noStrike" dirty="0">
                          <a:solidFill>
                            <a:srgbClr val="000000"/>
                          </a:solidFill>
                          <a:effectLst/>
                          <a:latin typeface="+mj-lt"/>
                        </a:rPr>
                        <a:t>297.711</a:t>
                      </a:r>
                    </a:p>
                  </a:txBody>
                  <a:tcPr marL="9111" marR="9111" marT="9111"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r" fontAlgn="t"/>
                      <a:r>
                        <a:rPr lang="en-US" sz="1700" b="0" i="0" u="none" strike="noStrike" dirty="0">
                          <a:solidFill>
                            <a:srgbClr val="000000"/>
                          </a:solidFill>
                          <a:effectLst/>
                          <a:latin typeface="+mj-lt"/>
                        </a:rPr>
                        <a:t> 296.797</a:t>
                      </a:r>
                    </a:p>
                  </a:txBody>
                  <a:tcPr marL="9111" marR="9111" marT="911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923418426"/>
                  </a:ext>
                </a:extLst>
              </a:tr>
            </a:tbl>
          </a:graphicData>
        </a:graphic>
      </p:graphicFrame>
      <p:sp>
        <p:nvSpPr>
          <p:cNvPr id="11" name="Oval 10">
            <a:extLst>
              <a:ext uri="{FF2B5EF4-FFF2-40B4-BE49-F238E27FC236}">
                <a16:creationId xmlns:a16="http://schemas.microsoft.com/office/drawing/2014/main" id="{8747A7F2-84A3-4244-908A-373788232EFC}"/>
              </a:ext>
            </a:extLst>
          </p:cNvPr>
          <p:cNvSpPr/>
          <p:nvPr/>
        </p:nvSpPr>
        <p:spPr>
          <a:xfrm>
            <a:off x="11344947" y="2842628"/>
            <a:ext cx="914143" cy="769982"/>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4" name="Oval 3">
            <a:extLst>
              <a:ext uri="{FF2B5EF4-FFF2-40B4-BE49-F238E27FC236}">
                <a16:creationId xmlns:a16="http://schemas.microsoft.com/office/drawing/2014/main" id="{97813B4D-1C9E-B79F-DD0F-25E8DF05D7E9}"/>
              </a:ext>
            </a:extLst>
          </p:cNvPr>
          <p:cNvSpPr/>
          <p:nvPr/>
        </p:nvSpPr>
        <p:spPr>
          <a:xfrm>
            <a:off x="797961" y="856885"/>
            <a:ext cx="914143" cy="769982"/>
          </a:xfrm>
          <a:prstGeom prst="ellipse">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pic>
        <p:nvPicPr>
          <p:cNvPr id="8" name="Picture 7">
            <a:extLst>
              <a:ext uri="{FF2B5EF4-FFF2-40B4-BE49-F238E27FC236}">
                <a16:creationId xmlns:a16="http://schemas.microsoft.com/office/drawing/2014/main" id="{894BD4A0-F3D1-7E8A-270C-D181D176F3DE}"/>
              </a:ext>
            </a:extLst>
          </p:cNvPr>
          <p:cNvPicPr>
            <a:picLocks noChangeAspect="1"/>
          </p:cNvPicPr>
          <p:nvPr/>
        </p:nvPicPr>
        <p:blipFill>
          <a:blip r:embed="rId4"/>
          <a:stretch>
            <a:fillRect/>
          </a:stretch>
        </p:blipFill>
        <p:spPr>
          <a:xfrm>
            <a:off x="3437903" y="3688054"/>
            <a:ext cx="5238750" cy="2876550"/>
          </a:xfrm>
          <a:prstGeom prst="rect">
            <a:avLst/>
          </a:prstGeom>
        </p:spPr>
      </p:pic>
      <p:pic>
        <p:nvPicPr>
          <p:cNvPr id="7" name="Picture 6">
            <a:extLst>
              <a:ext uri="{FF2B5EF4-FFF2-40B4-BE49-F238E27FC236}">
                <a16:creationId xmlns:a16="http://schemas.microsoft.com/office/drawing/2014/main" id="{7B42B1D6-1D05-3F86-0DC9-08C70529F615}"/>
              </a:ext>
            </a:extLst>
          </p:cNvPr>
          <p:cNvPicPr>
            <a:picLocks noChangeAspect="1"/>
          </p:cNvPicPr>
          <p:nvPr/>
        </p:nvPicPr>
        <p:blipFill>
          <a:blip r:embed="rId5"/>
          <a:stretch>
            <a:fillRect/>
          </a:stretch>
        </p:blipFill>
        <p:spPr>
          <a:xfrm>
            <a:off x="8315997" y="3661276"/>
            <a:ext cx="3028950" cy="2324100"/>
          </a:xfrm>
          <a:prstGeom prst="rect">
            <a:avLst/>
          </a:prstGeom>
        </p:spPr>
      </p:pic>
      <p:pic>
        <p:nvPicPr>
          <p:cNvPr id="6" name="Picture 5">
            <a:extLst>
              <a:ext uri="{FF2B5EF4-FFF2-40B4-BE49-F238E27FC236}">
                <a16:creationId xmlns:a16="http://schemas.microsoft.com/office/drawing/2014/main" id="{108034B3-57F9-5089-889C-A8B492856E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9386192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2D9B8-3A47-4A11-8A50-DE7FBDF6C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03897"/>
            <a:ext cx="12192000" cy="454103"/>
          </a:xfrm>
          <a:prstGeom prst="rect">
            <a:avLst/>
          </a:prstGeom>
        </p:spPr>
      </p:pic>
      <p:sp>
        <p:nvSpPr>
          <p:cNvPr id="12" name="Title 1">
            <a:extLst>
              <a:ext uri="{FF2B5EF4-FFF2-40B4-BE49-F238E27FC236}">
                <a16:creationId xmlns:a16="http://schemas.microsoft.com/office/drawing/2014/main" id="{B987D33B-8DCB-41A6-BE1D-9390618E9018}"/>
              </a:ext>
            </a:extLst>
          </p:cNvPr>
          <p:cNvSpPr txBox="1">
            <a:spLocks/>
          </p:cNvSpPr>
          <p:nvPr/>
        </p:nvSpPr>
        <p:spPr>
          <a:xfrm>
            <a:off x="716398" y="208385"/>
            <a:ext cx="10759204" cy="108093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a:ea typeface="+mj-ea"/>
                <a:cs typeface="Times New Roman" panose="02020603050405020304" pitchFamily="18" charset="0"/>
              </a:rPr>
              <a:t>2023 CPI Implementation and Timeline</a:t>
            </a:r>
          </a:p>
        </p:txBody>
      </p:sp>
      <p:sp>
        <p:nvSpPr>
          <p:cNvPr id="13" name="Text Placeholder 2">
            <a:extLst>
              <a:ext uri="{FF2B5EF4-FFF2-40B4-BE49-F238E27FC236}">
                <a16:creationId xmlns:a16="http://schemas.microsoft.com/office/drawing/2014/main" id="{DAF7BB9F-BCC7-4810-8DBE-6A21FF697B1F}"/>
              </a:ext>
            </a:extLst>
          </p:cNvPr>
          <p:cNvSpPr txBox="1">
            <a:spLocks/>
          </p:cNvSpPr>
          <p:nvPr/>
        </p:nvSpPr>
        <p:spPr>
          <a:xfrm>
            <a:off x="391935" y="5515067"/>
            <a:ext cx="1349903" cy="365760"/>
          </a:xfrm>
          <a:prstGeom prst="rect">
            <a:avLst/>
          </a:prstGeom>
          <a:solidFill>
            <a:srgbClr val="6A9C41"/>
          </a:solidFill>
          <a:ln>
            <a:solidFill>
              <a:sysClr val="windowText" lastClr="00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spc="300">
                <a:solidFill>
                  <a:schemeClr val="tx1"/>
                </a:solidFill>
                <a:effectLst/>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300" normalizeH="0" baseline="0" noProof="0" dirty="0">
                <a:ln>
                  <a:noFill/>
                </a:ln>
                <a:solidFill>
                  <a:sysClr val="windowText" lastClr="000000"/>
                </a:solidFill>
                <a:effectLst/>
                <a:uLnTx/>
                <a:uFillTx/>
                <a:latin typeface="Times New Roman"/>
                <a:ea typeface="+mn-ea"/>
                <a:cs typeface="Times New Roman" panose="02020603050405020304" pitchFamily="18" charset="0"/>
              </a:rPr>
              <a:t>2023 – Q1</a:t>
            </a:r>
          </a:p>
        </p:txBody>
      </p:sp>
      <p:sp>
        <p:nvSpPr>
          <p:cNvPr id="18" name="Text Placeholder 3">
            <a:extLst>
              <a:ext uri="{FF2B5EF4-FFF2-40B4-BE49-F238E27FC236}">
                <a16:creationId xmlns:a16="http://schemas.microsoft.com/office/drawing/2014/main" id="{A30200D3-443A-4FFA-85D5-627FC5880F87}"/>
              </a:ext>
            </a:extLst>
          </p:cNvPr>
          <p:cNvSpPr txBox="1">
            <a:spLocks/>
          </p:cNvSpPr>
          <p:nvPr/>
        </p:nvSpPr>
        <p:spPr>
          <a:xfrm>
            <a:off x="1809342" y="5520928"/>
            <a:ext cx="1344166" cy="365760"/>
          </a:xfrm>
          <a:prstGeom prst="rect">
            <a:avLst/>
          </a:prstGeom>
          <a:solidFill>
            <a:srgbClr val="6A9C41"/>
          </a:solidFill>
          <a:ln>
            <a:solidFill>
              <a:sysClr val="windowText" lastClr="00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spc="300">
                <a:solidFill>
                  <a:schemeClr val="tx1"/>
                </a:solidFill>
                <a:effectLst/>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300" normalizeH="0" baseline="0" noProof="0" dirty="0">
                <a:ln>
                  <a:noFill/>
                </a:ln>
                <a:solidFill>
                  <a:sysClr val="windowText" lastClr="000000"/>
                </a:solidFill>
                <a:effectLst/>
                <a:uLnTx/>
                <a:uFillTx/>
                <a:latin typeface="Times New Roman"/>
                <a:ea typeface="+mn-ea"/>
                <a:cs typeface="Times New Roman" panose="02020603050405020304" pitchFamily="18" charset="0"/>
              </a:rPr>
              <a:t>2023 – Q2</a:t>
            </a:r>
          </a:p>
        </p:txBody>
      </p:sp>
      <p:sp>
        <p:nvSpPr>
          <p:cNvPr id="19" name="Text Placeholder 6" title="Milestone flag graphic">
            <a:extLst>
              <a:ext uri="{FF2B5EF4-FFF2-40B4-BE49-F238E27FC236}">
                <a16:creationId xmlns:a16="http://schemas.microsoft.com/office/drawing/2014/main" id="{D74D2483-7B38-416F-A7D3-2AA30E2E48CF}"/>
              </a:ext>
            </a:extLst>
          </p:cNvPr>
          <p:cNvSpPr txBox="1">
            <a:spLocks/>
          </p:cNvSpPr>
          <p:nvPr/>
        </p:nvSpPr>
        <p:spPr>
          <a:xfrm>
            <a:off x="391935" y="2900261"/>
            <a:ext cx="1344166" cy="2614806"/>
          </a:xfrm>
          <a:prstGeom prst="rect">
            <a:avLst/>
          </a:prstGeom>
          <a:blipFill>
            <a:blip r:embed="rId4"/>
            <a:srcRect/>
            <a:stretch>
              <a:fillRect t="-2" b="-87334"/>
            </a:stretch>
          </a:blipFill>
        </p:spPr>
        <p:txBody>
          <a:bodyPr vert="horz" lIns="91440" tIns="228600" rIns="91440" bIns="45720" rtlCol="0">
            <a:normAutofit lnSpcReduction="10000"/>
          </a:bodyPr>
          <a:lstStyle>
            <a:lvl1pPr marL="60325" indent="-60325" algn="l" defTabSz="914400" rtl="0" eaLnBrk="1" latinLnBrk="0" hangingPunct="1">
              <a:lnSpc>
                <a:spcPct val="90000"/>
              </a:lnSpc>
              <a:spcBef>
                <a:spcPts val="0"/>
              </a:spcBef>
              <a:spcAft>
                <a:spcPts val="2400"/>
              </a:spcAft>
              <a:buFont typeface="Trebuchet MS" panose="020B0603020202020204" pitchFamily="34" charset="0"/>
              <a:buChar char=" "/>
              <a:defRPr sz="1400" kern="1200">
                <a:solidFill>
                  <a:schemeClr val="bg1"/>
                </a:solidFill>
                <a:effectLst/>
                <a:latin typeface="+mn-lt"/>
                <a:ea typeface="+mn-ea"/>
                <a:cs typeface="+mn-cs"/>
              </a:defRPr>
            </a:lvl1pPr>
            <a:lvl2pPr marL="109728" indent="-47625"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2pPr>
            <a:lvl3pPr marL="164592"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3pPr>
            <a:lvl4pPr marL="64008" indent="0" algn="l" defTabSz="914400" rtl="0" eaLnBrk="1" latinLnBrk="0" hangingPunct="1">
              <a:lnSpc>
                <a:spcPct val="90000"/>
              </a:lnSpc>
              <a:spcBef>
                <a:spcPts val="500"/>
              </a:spcBef>
              <a:buFont typeface="Trebuchet MS" panose="020B0603020202020204" pitchFamily="34" charset="0"/>
              <a:buNone/>
              <a:defRPr sz="1200" kern="1200">
                <a:solidFill>
                  <a:schemeClr val="tx1"/>
                </a:solidFill>
                <a:effectLst/>
                <a:latin typeface="+mn-lt"/>
                <a:ea typeface="+mn-ea"/>
                <a:cs typeface="+mn-cs"/>
              </a:defRPr>
            </a:lvl4pPr>
            <a:lvl5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5pPr>
            <a:lvl6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6pPr>
            <a:lvl7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7pPr>
            <a:lvl8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8pPr>
            <a:lvl9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9pPr>
          </a:lstStyle>
          <a:p>
            <a:pPr marL="60325" marR="0" lvl="0" indent="-60325" algn="l" defTabSz="914400" rtl="0" eaLnBrk="1" fontAlgn="auto" latinLnBrk="0" hangingPunct="1">
              <a:lnSpc>
                <a:spcPct val="90000"/>
              </a:lnSpc>
              <a:spcBef>
                <a:spcPts val="0"/>
              </a:spcBef>
              <a:spcAft>
                <a:spcPts val="24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Mar 2023</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Determine the rate of growth, as a percentage, in the Consumer Price Index for Urban Consumers (CPI-U) based on January 2018-December 2022.</a:t>
            </a:r>
          </a:p>
        </p:txBody>
      </p:sp>
      <p:sp>
        <p:nvSpPr>
          <p:cNvPr id="20" name="Text Placeholder 7" title="Milestone flag graphic">
            <a:extLst>
              <a:ext uri="{FF2B5EF4-FFF2-40B4-BE49-F238E27FC236}">
                <a16:creationId xmlns:a16="http://schemas.microsoft.com/office/drawing/2014/main" id="{567AE044-E4F5-4BA9-92BE-03C25AA0FCDE}"/>
              </a:ext>
            </a:extLst>
          </p:cNvPr>
          <p:cNvSpPr txBox="1">
            <a:spLocks/>
          </p:cNvSpPr>
          <p:nvPr/>
        </p:nvSpPr>
        <p:spPr>
          <a:xfrm>
            <a:off x="1809342" y="2178153"/>
            <a:ext cx="1344166" cy="3361254"/>
          </a:xfrm>
          <a:prstGeom prst="rect">
            <a:avLst/>
          </a:prstGeom>
          <a:blipFill>
            <a:blip r:embed="rId5"/>
            <a:srcRect/>
            <a:stretch>
              <a:fillRect t="-4" b="-44435"/>
            </a:stretch>
          </a:blipFill>
        </p:spPr>
        <p:txBody>
          <a:bodyPr vert="horz" lIns="91440" tIns="228600" rIns="91440" bIns="45720" rtlCol="0">
            <a:normAutofit/>
          </a:bodyPr>
          <a:lstStyle>
            <a:lvl1pPr marL="60325" indent="-60325" algn="l" defTabSz="914400" rtl="0" eaLnBrk="1" latinLnBrk="0" hangingPunct="1">
              <a:lnSpc>
                <a:spcPct val="90000"/>
              </a:lnSpc>
              <a:spcBef>
                <a:spcPts val="0"/>
              </a:spcBef>
              <a:spcAft>
                <a:spcPts val="2400"/>
              </a:spcAft>
              <a:buFont typeface="Trebuchet MS" panose="020B0603020202020204" pitchFamily="34" charset="0"/>
              <a:buChar char=" "/>
              <a:defRPr sz="1400" kern="1200">
                <a:solidFill>
                  <a:schemeClr val="bg1"/>
                </a:solidFill>
                <a:effectLst/>
                <a:latin typeface="+mn-lt"/>
                <a:ea typeface="+mn-ea"/>
                <a:cs typeface="+mn-cs"/>
              </a:defRPr>
            </a:lvl1pPr>
            <a:lvl2pPr marL="109728" indent="-47625"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2pPr>
            <a:lvl3pPr marL="164592"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3pPr>
            <a:lvl4pPr marL="64008" indent="0" algn="l" defTabSz="914400" rtl="0" eaLnBrk="1" latinLnBrk="0" hangingPunct="1">
              <a:lnSpc>
                <a:spcPct val="90000"/>
              </a:lnSpc>
              <a:spcBef>
                <a:spcPts val="500"/>
              </a:spcBef>
              <a:buFont typeface="Trebuchet MS" panose="020B0603020202020204" pitchFamily="34" charset="0"/>
              <a:buNone/>
              <a:defRPr sz="1200" kern="1200">
                <a:solidFill>
                  <a:schemeClr val="tx1"/>
                </a:solidFill>
                <a:effectLst/>
                <a:latin typeface="+mn-lt"/>
                <a:ea typeface="+mn-ea"/>
                <a:cs typeface="+mn-cs"/>
              </a:defRPr>
            </a:lvl4pPr>
            <a:lvl5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5pPr>
            <a:lvl6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6pPr>
            <a:lvl7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7pPr>
            <a:lvl8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8pPr>
            <a:lvl9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9pPr>
          </a:lstStyle>
          <a:p>
            <a:pPr marL="60325" marR="0" lvl="0" indent="-60325" algn="l" defTabSz="914400" rtl="0" eaLnBrk="1" fontAlgn="auto" latinLnBrk="0" hangingPunct="1">
              <a:lnSpc>
                <a:spcPct val="90000"/>
              </a:lnSpc>
              <a:spcBef>
                <a:spcPts val="0"/>
              </a:spcBef>
              <a:spcAft>
                <a:spcPts val="6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Mar through </a:t>
            </a:r>
          </a:p>
          <a:p>
            <a:pPr marL="60325" marR="0" lvl="0" indent="-60325" algn="l" defTabSz="914400" rtl="0" eaLnBrk="1" fontAlgn="auto" latinLnBrk="0" hangingPunct="1">
              <a:lnSpc>
                <a:spcPct val="90000"/>
              </a:lnSpc>
              <a:spcBef>
                <a:spcPts val="0"/>
              </a:spcBef>
              <a:spcAft>
                <a:spcPts val="6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July 2023</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endParaRPr kumimoji="0" lang="en-US" sz="16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endParaRP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Public hearing, notice of intended rule-making, filing with Legislative Reference Service. </a:t>
            </a:r>
          </a:p>
        </p:txBody>
      </p:sp>
      <p:sp>
        <p:nvSpPr>
          <p:cNvPr id="10" name="Text Placeholder 4">
            <a:extLst>
              <a:ext uri="{FF2B5EF4-FFF2-40B4-BE49-F238E27FC236}">
                <a16:creationId xmlns:a16="http://schemas.microsoft.com/office/drawing/2014/main" id="{84847E0E-65B8-4883-8350-8E5C4BAD6170}"/>
              </a:ext>
            </a:extLst>
          </p:cNvPr>
          <p:cNvSpPr txBox="1">
            <a:spLocks/>
          </p:cNvSpPr>
          <p:nvPr/>
        </p:nvSpPr>
        <p:spPr>
          <a:xfrm>
            <a:off x="3220299" y="5514988"/>
            <a:ext cx="1354569" cy="365760"/>
          </a:xfrm>
          <a:prstGeom prst="rect">
            <a:avLst/>
          </a:prstGeom>
          <a:solidFill>
            <a:srgbClr val="6A9C41"/>
          </a:solidFill>
          <a:ln>
            <a:solidFill>
              <a:sysClr val="windowText" lastClr="00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spc="300">
                <a:solidFill>
                  <a:schemeClr val="tx1"/>
                </a:solidFill>
                <a:effectLst/>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300" normalizeH="0" baseline="0" noProof="0" dirty="0">
                <a:ln>
                  <a:noFill/>
                </a:ln>
                <a:solidFill>
                  <a:sysClr val="windowText" lastClr="000000"/>
                </a:solidFill>
                <a:effectLst/>
                <a:uLnTx/>
                <a:uFillTx/>
                <a:latin typeface="Times New Roman"/>
                <a:ea typeface="+mn-ea"/>
                <a:cs typeface="Times New Roman" panose="02020603050405020304" pitchFamily="18" charset="0"/>
              </a:rPr>
              <a:t>2023 – Q3</a:t>
            </a:r>
          </a:p>
        </p:txBody>
      </p:sp>
      <p:sp>
        <p:nvSpPr>
          <p:cNvPr id="11" name="Text Placeholder 8" title="Milestone flag graphic">
            <a:extLst>
              <a:ext uri="{FF2B5EF4-FFF2-40B4-BE49-F238E27FC236}">
                <a16:creationId xmlns:a16="http://schemas.microsoft.com/office/drawing/2014/main" id="{A05F6D32-9F6D-4425-AF42-E80875E257AB}"/>
              </a:ext>
            </a:extLst>
          </p:cNvPr>
          <p:cNvSpPr txBox="1">
            <a:spLocks/>
          </p:cNvSpPr>
          <p:nvPr/>
        </p:nvSpPr>
        <p:spPr>
          <a:xfrm>
            <a:off x="3220299" y="1462725"/>
            <a:ext cx="1344166" cy="4044914"/>
          </a:xfrm>
          <a:prstGeom prst="rect">
            <a:avLst/>
          </a:prstGeom>
          <a:blipFill>
            <a:blip r:embed="rId6"/>
            <a:srcRect/>
            <a:stretch>
              <a:fillRect t="-3" b="-17141"/>
            </a:stretch>
          </a:blipFill>
        </p:spPr>
        <p:txBody>
          <a:bodyPr vert="horz" lIns="91440" tIns="228600" rIns="91440" bIns="45720" rtlCol="0">
            <a:normAutofit/>
          </a:bodyPr>
          <a:lstStyle>
            <a:lvl1pPr marL="60325" indent="-60325" algn="l" defTabSz="914400" rtl="0" eaLnBrk="1" latinLnBrk="0" hangingPunct="1">
              <a:lnSpc>
                <a:spcPct val="90000"/>
              </a:lnSpc>
              <a:spcBef>
                <a:spcPts val="0"/>
              </a:spcBef>
              <a:spcAft>
                <a:spcPts val="2400"/>
              </a:spcAft>
              <a:buFont typeface="Trebuchet MS" panose="020B0603020202020204" pitchFamily="34" charset="0"/>
              <a:buChar char=" "/>
              <a:defRPr sz="1400" kern="1200">
                <a:solidFill>
                  <a:schemeClr val="bg1"/>
                </a:solidFill>
                <a:effectLst/>
                <a:latin typeface="+mn-lt"/>
                <a:ea typeface="+mn-ea"/>
                <a:cs typeface="+mn-cs"/>
              </a:defRPr>
            </a:lvl1pPr>
            <a:lvl2pPr marL="109728" indent="-47625"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2pPr>
            <a:lvl3pPr marL="164592"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3pPr>
            <a:lvl4pPr marL="64008" indent="0" algn="l" defTabSz="914400" rtl="0" eaLnBrk="1" latinLnBrk="0" hangingPunct="1">
              <a:lnSpc>
                <a:spcPct val="90000"/>
              </a:lnSpc>
              <a:spcBef>
                <a:spcPts val="500"/>
              </a:spcBef>
              <a:buFont typeface="Trebuchet MS" panose="020B0603020202020204" pitchFamily="34" charset="0"/>
              <a:buNone/>
              <a:defRPr sz="1200" kern="1200">
                <a:solidFill>
                  <a:schemeClr val="tx1"/>
                </a:solidFill>
                <a:effectLst/>
                <a:latin typeface="+mn-lt"/>
                <a:ea typeface="+mn-ea"/>
                <a:cs typeface="+mn-cs"/>
              </a:defRPr>
            </a:lvl4pPr>
            <a:lvl5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5pPr>
            <a:lvl6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6pPr>
            <a:lvl7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7pPr>
            <a:lvl8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8pPr>
            <a:lvl9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9pPr>
          </a:lstStyle>
          <a:p>
            <a:pPr marL="60325" marR="0" lvl="0" indent="-60325" algn="l" defTabSz="914400" rtl="0" eaLnBrk="1" fontAlgn="auto" latinLnBrk="0" hangingPunct="1">
              <a:lnSpc>
                <a:spcPct val="90000"/>
              </a:lnSpc>
              <a:spcBef>
                <a:spcPts val="0"/>
              </a:spcBef>
              <a:spcAft>
                <a:spcPts val="24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Sep 2023</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Determine the amount distributed to each district during fiscal year beginning October 1, 2022 and ending September 30, 2023.</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endParaRPr kumimoji="0" lang="en-US" sz="12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endParaRP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Present recommendation to the Board at September 2023 meeting for adjustment on October 1, 2023.</a:t>
            </a:r>
          </a:p>
        </p:txBody>
      </p:sp>
      <p:sp>
        <p:nvSpPr>
          <p:cNvPr id="23" name="Text Placeholder 5">
            <a:extLst>
              <a:ext uri="{FF2B5EF4-FFF2-40B4-BE49-F238E27FC236}">
                <a16:creationId xmlns:a16="http://schemas.microsoft.com/office/drawing/2014/main" id="{1BB57950-7073-48D6-9B26-9D36EC77EAA3}"/>
              </a:ext>
            </a:extLst>
          </p:cNvPr>
          <p:cNvSpPr txBox="1">
            <a:spLocks/>
          </p:cNvSpPr>
          <p:nvPr/>
        </p:nvSpPr>
        <p:spPr>
          <a:xfrm>
            <a:off x="4631679" y="5514988"/>
            <a:ext cx="1334448" cy="365760"/>
          </a:xfrm>
          <a:prstGeom prst="rect">
            <a:avLst/>
          </a:prstGeom>
          <a:solidFill>
            <a:srgbClr val="6A9C41"/>
          </a:solidFill>
          <a:ln>
            <a:solidFill>
              <a:sysClr val="windowText" lastClr="00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spc="300">
                <a:solidFill>
                  <a:schemeClr val="tx1"/>
                </a:solidFill>
                <a:effectLst/>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300" normalizeH="0" baseline="0" noProof="0" dirty="0">
                <a:ln>
                  <a:noFill/>
                </a:ln>
                <a:solidFill>
                  <a:sysClr val="windowText" lastClr="000000"/>
                </a:solidFill>
                <a:effectLst/>
                <a:uLnTx/>
                <a:uFillTx/>
                <a:latin typeface="Times New Roman"/>
                <a:ea typeface="+mn-ea"/>
                <a:cs typeface="Times New Roman" panose="02020603050405020304" pitchFamily="18" charset="0"/>
              </a:rPr>
              <a:t>2023 – Q4</a:t>
            </a:r>
          </a:p>
        </p:txBody>
      </p:sp>
      <p:sp>
        <p:nvSpPr>
          <p:cNvPr id="24" name="Text Placeholder 9" title="Milestone flag graphic">
            <a:extLst>
              <a:ext uri="{FF2B5EF4-FFF2-40B4-BE49-F238E27FC236}">
                <a16:creationId xmlns:a16="http://schemas.microsoft.com/office/drawing/2014/main" id="{F1CFBBA8-C188-4CA5-8845-B65D97D65EA7}"/>
              </a:ext>
            </a:extLst>
          </p:cNvPr>
          <p:cNvSpPr txBox="1">
            <a:spLocks/>
          </p:cNvSpPr>
          <p:nvPr/>
        </p:nvSpPr>
        <p:spPr>
          <a:xfrm>
            <a:off x="4631679" y="2884005"/>
            <a:ext cx="1344166" cy="2623555"/>
          </a:xfrm>
          <a:prstGeom prst="rect">
            <a:avLst/>
          </a:prstGeom>
          <a:blipFill>
            <a:blip r:embed="rId4"/>
            <a:srcRect/>
            <a:stretch>
              <a:fillRect t="-1" b="-88011"/>
            </a:stretch>
          </a:blipFill>
        </p:spPr>
        <p:txBody>
          <a:bodyPr vert="horz" lIns="91440" tIns="228600" rIns="91440" bIns="45720" rtlCol="0">
            <a:normAutofit/>
          </a:bodyPr>
          <a:lstStyle>
            <a:lvl1pPr marL="60325" indent="-60325" algn="l" defTabSz="914400" rtl="0" eaLnBrk="1" latinLnBrk="0" hangingPunct="1">
              <a:lnSpc>
                <a:spcPct val="90000"/>
              </a:lnSpc>
              <a:spcBef>
                <a:spcPts val="0"/>
              </a:spcBef>
              <a:spcAft>
                <a:spcPts val="2400"/>
              </a:spcAft>
              <a:buFont typeface="Trebuchet MS" panose="020B0603020202020204" pitchFamily="34" charset="0"/>
              <a:buChar char=" "/>
              <a:defRPr sz="1400" kern="1200">
                <a:solidFill>
                  <a:schemeClr val="bg1"/>
                </a:solidFill>
                <a:effectLst/>
                <a:latin typeface="+mn-lt"/>
                <a:ea typeface="+mn-ea"/>
                <a:cs typeface="+mn-cs"/>
              </a:defRPr>
            </a:lvl1pPr>
            <a:lvl2pPr marL="109728" indent="-47625"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2pPr>
            <a:lvl3pPr marL="164592"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3pPr>
            <a:lvl4pPr marL="64008" indent="0" algn="l" defTabSz="914400" rtl="0" eaLnBrk="1" latinLnBrk="0" hangingPunct="1">
              <a:lnSpc>
                <a:spcPct val="90000"/>
              </a:lnSpc>
              <a:spcBef>
                <a:spcPts val="500"/>
              </a:spcBef>
              <a:buFont typeface="Trebuchet MS" panose="020B0603020202020204" pitchFamily="34" charset="0"/>
              <a:buNone/>
              <a:defRPr sz="1200" kern="1200">
                <a:solidFill>
                  <a:schemeClr val="tx1"/>
                </a:solidFill>
                <a:effectLst/>
                <a:latin typeface="+mn-lt"/>
                <a:ea typeface="+mn-ea"/>
                <a:cs typeface="+mn-cs"/>
              </a:defRPr>
            </a:lvl4pPr>
            <a:lvl5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5pPr>
            <a:lvl6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6pPr>
            <a:lvl7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7pPr>
            <a:lvl8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8pPr>
            <a:lvl9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9pPr>
          </a:lstStyle>
          <a:p>
            <a:pPr marL="60325" marR="0" lvl="0" indent="-60325" algn="l" defTabSz="914400" rtl="0" eaLnBrk="1" fontAlgn="auto" latinLnBrk="0" hangingPunct="1">
              <a:lnSpc>
                <a:spcPct val="90000"/>
              </a:lnSpc>
              <a:spcBef>
                <a:spcPts val="0"/>
              </a:spcBef>
              <a:spcAft>
                <a:spcPts val="24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Oct 2023</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Notify carriers of rate adjustment as of October 1, 2023.</a:t>
            </a:r>
          </a:p>
        </p:txBody>
      </p:sp>
      <p:sp>
        <p:nvSpPr>
          <p:cNvPr id="30" name="Text Placeholder 10" title="Milestone flag grahpic">
            <a:extLst>
              <a:ext uri="{FF2B5EF4-FFF2-40B4-BE49-F238E27FC236}">
                <a16:creationId xmlns:a16="http://schemas.microsoft.com/office/drawing/2014/main" id="{3BDCE377-653F-435C-AB15-500ECA34EAD2}"/>
              </a:ext>
            </a:extLst>
          </p:cNvPr>
          <p:cNvSpPr txBox="1">
            <a:spLocks/>
          </p:cNvSpPr>
          <p:nvPr/>
        </p:nvSpPr>
        <p:spPr>
          <a:xfrm>
            <a:off x="6033341" y="2146227"/>
            <a:ext cx="1223179" cy="3361333"/>
          </a:xfrm>
          <a:prstGeom prst="rect">
            <a:avLst/>
          </a:prstGeom>
          <a:blipFill>
            <a:blip r:embed="rId5"/>
            <a:srcRect/>
            <a:stretch>
              <a:fillRect t="-4" b="-44219"/>
            </a:stretch>
          </a:blipFill>
        </p:spPr>
        <p:txBody>
          <a:bodyPr vert="horz" lIns="91440" tIns="228600" rIns="91440" bIns="45720" rtlCol="0">
            <a:normAutofit/>
          </a:bodyPr>
          <a:lstStyle>
            <a:lvl1pPr marL="60325" indent="-60325" algn="l" defTabSz="914400" rtl="0" eaLnBrk="1" latinLnBrk="0" hangingPunct="1">
              <a:lnSpc>
                <a:spcPct val="90000"/>
              </a:lnSpc>
              <a:spcBef>
                <a:spcPts val="0"/>
              </a:spcBef>
              <a:spcAft>
                <a:spcPts val="2400"/>
              </a:spcAft>
              <a:buFont typeface="Trebuchet MS" panose="020B0603020202020204" pitchFamily="34" charset="0"/>
              <a:buChar char=" "/>
              <a:defRPr sz="1400" kern="1200">
                <a:solidFill>
                  <a:schemeClr val="bg1"/>
                </a:solidFill>
                <a:effectLst/>
                <a:latin typeface="+mn-lt"/>
                <a:ea typeface="+mn-ea"/>
                <a:cs typeface="+mn-cs"/>
              </a:defRPr>
            </a:lvl1pPr>
            <a:lvl2pPr marL="109728" indent="-47625"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2pPr>
            <a:lvl3pPr marL="164592"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3pPr>
            <a:lvl4pPr marL="64008" indent="0" algn="l" defTabSz="914400" rtl="0" eaLnBrk="1" latinLnBrk="0" hangingPunct="1">
              <a:lnSpc>
                <a:spcPct val="90000"/>
              </a:lnSpc>
              <a:spcBef>
                <a:spcPts val="500"/>
              </a:spcBef>
              <a:buFont typeface="Trebuchet MS" panose="020B0603020202020204" pitchFamily="34" charset="0"/>
              <a:buNone/>
              <a:defRPr sz="1200" kern="1200">
                <a:solidFill>
                  <a:schemeClr val="tx1"/>
                </a:solidFill>
                <a:effectLst/>
                <a:latin typeface="+mn-lt"/>
                <a:ea typeface="+mn-ea"/>
                <a:cs typeface="+mn-cs"/>
              </a:defRPr>
            </a:lvl4pPr>
            <a:lvl5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5pPr>
            <a:lvl6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6pPr>
            <a:lvl7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7pPr>
            <a:lvl8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8pPr>
            <a:lvl9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9pPr>
          </a:lstStyle>
          <a:p>
            <a:pPr marL="60325" marR="0" lvl="0" indent="-60325" algn="l" defTabSz="914400" rtl="0" eaLnBrk="1" fontAlgn="auto" latinLnBrk="0" hangingPunct="1">
              <a:lnSpc>
                <a:spcPct val="90000"/>
              </a:lnSpc>
              <a:spcBef>
                <a:spcPts val="0"/>
              </a:spcBef>
              <a:spcAft>
                <a:spcPts val="24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Jan 2024</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Rate change becomes effective January 1, 2024.</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sysClr val="windowText" lastClr="000000"/>
                </a:solidFill>
                <a:effectLst/>
                <a:uLnTx/>
                <a:uFillTx/>
                <a:latin typeface="Times New Roman"/>
                <a:ea typeface="+mn-ea"/>
                <a:cs typeface="Times New Roman" panose="02020603050405020304" pitchFamily="18" charset="0"/>
              </a:rPr>
              <a:t>Carriers begin collecting service fees from rate change.</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endParaRPr kumimoji="0" lang="en-US" sz="1200" b="0" i="0" u="none" strike="noStrike" kern="1200" cap="none" spc="0" normalizeH="0" baseline="0" noProof="0" dirty="0">
              <a:ln>
                <a:noFill/>
              </a:ln>
              <a:solidFill>
                <a:sysClr val="window" lastClr="FFFFFF"/>
              </a:solidFill>
              <a:effectLst/>
              <a:uLnTx/>
              <a:uFillTx/>
              <a:latin typeface="Times New Roman"/>
              <a:ea typeface="+mn-ea"/>
              <a:cs typeface="Times New Roman" panose="02020603050405020304" pitchFamily="18" charset="0"/>
            </a:endParaRPr>
          </a:p>
        </p:txBody>
      </p:sp>
      <p:sp>
        <p:nvSpPr>
          <p:cNvPr id="31" name="Text Placeholder 2">
            <a:extLst>
              <a:ext uri="{FF2B5EF4-FFF2-40B4-BE49-F238E27FC236}">
                <a16:creationId xmlns:a16="http://schemas.microsoft.com/office/drawing/2014/main" id="{B6E3C7BE-5E8C-4FBB-A930-6B6B799ADCA0}"/>
              </a:ext>
            </a:extLst>
          </p:cNvPr>
          <p:cNvSpPr txBox="1">
            <a:spLocks/>
          </p:cNvSpPr>
          <p:nvPr/>
        </p:nvSpPr>
        <p:spPr>
          <a:xfrm>
            <a:off x="6033341" y="5514909"/>
            <a:ext cx="3767615" cy="365760"/>
          </a:xfrm>
          <a:prstGeom prst="rect">
            <a:avLst/>
          </a:prstGeom>
          <a:solidFill>
            <a:srgbClr val="6A9C41"/>
          </a:solidFill>
          <a:ln>
            <a:solidFill>
              <a:sysClr val="windowText" lastClr="000000"/>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spc="300">
                <a:solidFill>
                  <a:schemeClr val="tx1"/>
                </a:solidFill>
                <a:effectLst/>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300" normalizeH="0" baseline="0" noProof="0" dirty="0">
                <a:ln>
                  <a:noFill/>
                </a:ln>
                <a:solidFill>
                  <a:prstClr val="black"/>
                </a:solidFill>
                <a:effectLst/>
                <a:uLnTx/>
                <a:uFillTx/>
                <a:latin typeface="Times New Roman"/>
                <a:ea typeface="+mn-ea"/>
                <a:cs typeface="Times New Roman" panose="02020603050405020304" pitchFamily="18" charset="0"/>
              </a:rPr>
              <a:t>2024 – Q1</a:t>
            </a:r>
          </a:p>
        </p:txBody>
      </p:sp>
      <p:sp>
        <p:nvSpPr>
          <p:cNvPr id="16" name="Text Placeholder 11" title="Milestone flag graphic">
            <a:extLst>
              <a:ext uri="{FF2B5EF4-FFF2-40B4-BE49-F238E27FC236}">
                <a16:creationId xmlns:a16="http://schemas.microsoft.com/office/drawing/2014/main" id="{5B612B73-92D5-4CC6-833A-F01CA78A99A5}"/>
              </a:ext>
            </a:extLst>
          </p:cNvPr>
          <p:cNvSpPr txBox="1">
            <a:spLocks/>
          </p:cNvSpPr>
          <p:nvPr/>
        </p:nvSpPr>
        <p:spPr>
          <a:xfrm>
            <a:off x="7136907" y="1462646"/>
            <a:ext cx="1645920" cy="4044914"/>
          </a:xfrm>
          <a:prstGeom prst="rect">
            <a:avLst/>
          </a:prstGeom>
          <a:blipFill>
            <a:blip r:embed="rId6"/>
            <a:srcRect/>
            <a:stretch>
              <a:fillRect t="-3" b="-17141"/>
            </a:stretch>
          </a:blipFill>
        </p:spPr>
        <p:txBody>
          <a:bodyPr vert="horz" lIns="91440" tIns="228600" rIns="91440" bIns="45720" rtlCol="0">
            <a:normAutofit/>
          </a:bodyPr>
          <a:lstStyle>
            <a:lvl1pPr marL="60325" indent="-60325" algn="l" defTabSz="914400" rtl="0" eaLnBrk="1" latinLnBrk="0" hangingPunct="1">
              <a:lnSpc>
                <a:spcPct val="90000"/>
              </a:lnSpc>
              <a:spcBef>
                <a:spcPts val="0"/>
              </a:spcBef>
              <a:spcAft>
                <a:spcPts val="2400"/>
              </a:spcAft>
              <a:buFont typeface="Trebuchet MS" panose="020B0603020202020204" pitchFamily="34" charset="0"/>
              <a:buChar char=" "/>
              <a:defRPr sz="1400" kern="1200">
                <a:solidFill>
                  <a:schemeClr val="bg1"/>
                </a:solidFill>
                <a:effectLst/>
                <a:latin typeface="+mn-lt"/>
                <a:ea typeface="+mn-ea"/>
                <a:cs typeface="+mn-cs"/>
              </a:defRPr>
            </a:lvl1pPr>
            <a:lvl2pPr marL="109728" indent="-47625"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2pPr>
            <a:lvl3pPr marL="164592"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3pPr>
            <a:lvl4pPr marL="64008" indent="0" algn="l" defTabSz="914400" rtl="0" eaLnBrk="1" latinLnBrk="0" hangingPunct="1">
              <a:lnSpc>
                <a:spcPct val="90000"/>
              </a:lnSpc>
              <a:spcBef>
                <a:spcPts val="500"/>
              </a:spcBef>
              <a:buFont typeface="Trebuchet MS" panose="020B0603020202020204" pitchFamily="34" charset="0"/>
              <a:buNone/>
              <a:defRPr sz="1200" kern="1200">
                <a:solidFill>
                  <a:schemeClr val="tx1"/>
                </a:solidFill>
                <a:effectLst/>
                <a:latin typeface="+mn-lt"/>
                <a:ea typeface="+mn-ea"/>
                <a:cs typeface="+mn-cs"/>
              </a:defRPr>
            </a:lvl4pPr>
            <a:lvl5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5pPr>
            <a:lvl6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6pPr>
            <a:lvl7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7pPr>
            <a:lvl8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8pPr>
            <a:lvl9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9pPr>
          </a:lstStyle>
          <a:p>
            <a:pPr marL="60325" marR="0" lvl="0" indent="-60325" algn="l" defTabSz="914400" rtl="0" eaLnBrk="1" fontAlgn="auto" latinLnBrk="0" hangingPunct="1">
              <a:lnSpc>
                <a:spcPct val="90000"/>
              </a:lnSpc>
              <a:spcBef>
                <a:spcPts val="0"/>
              </a:spcBef>
              <a:spcAft>
                <a:spcPts val="24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Feb 2024</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Carriers begin remitting service fees from rate change.</a:t>
            </a:r>
          </a:p>
        </p:txBody>
      </p:sp>
      <p:sp>
        <p:nvSpPr>
          <p:cNvPr id="21" name="Text Placeholder 9" title="Milestone flag graphic">
            <a:extLst>
              <a:ext uri="{FF2B5EF4-FFF2-40B4-BE49-F238E27FC236}">
                <a16:creationId xmlns:a16="http://schemas.microsoft.com/office/drawing/2014/main" id="{D68CA91A-732A-47BD-919B-91485951D4C6}"/>
              </a:ext>
            </a:extLst>
          </p:cNvPr>
          <p:cNvSpPr txBox="1">
            <a:spLocks noChangeAspect="1"/>
          </p:cNvSpPr>
          <p:nvPr/>
        </p:nvSpPr>
        <p:spPr>
          <a:xfrm>
            <a:off x="8366077" y="2896873"/>
            <a:ext cx="1093392" cy="2610687"/>
          </a:xfrm>
          <a:prstGeom prst="rect">
            <a:avLst/>
          </a:prstGeom>
          <a:blipFill>
            <a:blip r:embed="rId7">
              <a:extLst>
                <a:ext uri="{BEBA8EAE-BF5A-486C-A8C5-ECC9F3942E4B}">
                  <a14:imgProps xmlns:a14="http://schemas.microsoft.com/office/drawing/2010/main">
                    <a14:imgLayer r:embed="rId8">
                      <a14:imgEffect>
                        <a14:colorTemperature colorTemp="4700"/>
                      </a14:imgEffect>
                    </a14:imgLayer>
                  </a14:imgProps>
                </a:ext>
              </a:extLst>
            </a:blip>
            <a:srcRect/>
            <a:stretch>
              <a:fillRect t="-1" b="-88011"/>
            </a:stretch>
          </a:blipFill>
        </p:spPr>
        <p:txBody>
          <a:bodyPr vert="horz" lIns="91440" tIns="228600" rIns="91440" bIns="45720" rtlCol="0">
            <a:normAutofit/>
          </a:bodyPr>
          <a:lstStyle>
            <a:lvl1pPr marL="60325" indent="-60325" algn="l" defTabSz="914400" rtl="0" eaLnBrk="1" latinLnBrk="0" hangingPunct="1">
              <a:lnSpc>
                <a:spcPct val="90000"/>
              </a:lnSpc>
              <a:spcBef>
                <a:spcPts val="0"/>
              </a:spcBef>
              <a:spcAft>
                <a:spcPts val="2400"/>
              </a:spcAft>
              <a:buFont typeface="Trebuchet MS" panose="020B0603020202020204" pitchFamily="34" charset="0"/>
              <a:buChar char=" "/>
              <a:defRPr sz="1400" kern="1200">
                <a:solidFill>
                  <a:schemeClr val="bg1"/>
                </a:solidFill>
                <a:effectLst/>
                <a:latin typeface="+mn-lt"/>
                <a:ea typeface="+mn-ea"/>
                <a:cs typeface="+mn-cs"/>
              </a:defRPr>
            </a:lvl1pPr>
            <a:lvl2pPr marL="109728" indent="-47625"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2pPr>
            <a:lvl3pPr marL="164592"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3pPr>
            <a:lvl4pPr marL="64008" indent="0" algn="l" defTabSz="914400" rtl="0" eaLnBrk="1" latinLnBrk="0" hangingPunct="1">
              <a:lnSpc>
                <a:spcPct val="90000"/>
              </a:lnSpc>
              <a:spcBef>
                <a:spcPts val="500"/>
              </a:spcBef>
              <a:buFont typeface="Trebuchet MS" panose="020B0603020202020204" pitchFamily="34" charset="0"/>
              <a:buNone/>
              <a:defRPr sz="1200" kern="1200">
                <a:solidFill>
                  <a:schemeClr val="tx1"/>
                </a:solidFill>
                <a:effectLst/>
                <a:latin typeface="+mn-lt"/>
                <a:ea typeface="+mn-ea"/>
                <a:cs typeface="+mn-cs"/>
              </a:defRPr>
            </a:lvl4pPr>
            <a:lvl5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effectLst/>
                <a:latin typeface="+mn-lt"/>
                <a:ea typeface="+mn-ea"/>
                <a:cs typeface="+mn-cs"/>
              </a:defRPr>
            </a:lvl5pPr>
            <a:lvl6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6pPr>
            <a:lvl7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7pPr>
            <a:lvl8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8pPr>
            <a:lvl9pPr marL="109728" indent="-45720" algn="l" defTabSz="914400" rtl="0" eaLnBrk="1" latinLnBrk="0" hangingPunct="1">
              <a:lnSpc>
                <a:spcPct val="90000"/>
              </a:lnSpc>
              <a:spcBef>
                <a:spcPts val="500"/>
              </a:spcBef>
              <a:buFont typeface="Trebuchet MS" panose="020B0603020202020204" pitchFamily="34" charset="0"/>
              <a:buChar char=" "/>
              <a:defRPr sz="1200" kern="1200">
                <a:solidFill>
                  <a:schemeClr val="tx1"/>
                </a:solidFill>
                <a:latin typeface="+mn-lt"/>
                <a:ea typeface="+mn-ea"/>
                <a:cs typeface="+mn-cs"/>
              </a:defRPr>
            </a:lvl9pPr>
          </a:lstStyle>
          <a:p>
            <a:pPr marL="60325" marR="0" lvl="0" indent="-60325" algn="l" defTabSz="914400" rtl="0" eaLnBrk="1" fontAlgn="auto" latinLnBrk="0" hangingPunct="1">
              <a:lnSpc>
                <a:spcPct val="90000"/>
              </a:lnSpc>
              <a:spcBef>
                <a:spcPts val="0"/>
              </a:spcBef>
              <a:spcAft>
                <a:spcPts val="2400"/>
              </a:spcAft>
              <a:buClrTx/>
              <a:buSzTx/>
              <a:buFont typeface="Trebuchet MS" panose="020B0603020202020204" pitchFamily="34" charset="0"/>
              <a:buChar char=" "/>
              <a:tabLst/>
              <a:defRPr/>
            </a:pPr>
            <a:r>
              <a:rPr kumimoji="0" lang="en-US" sz="14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Mar 2024</a:t>
            </a:r>
          </a:p>
          <a:p>
            <a:pPr marL="109728" marR="0" lvl="1" indent="-47625" algn="l" defTabSz="914400" rtl="0" eaLnBrk="1" fontAlgn="auto" latinLnBrk="0" hangingPunct="1">
              <a:lnSpc>
                <a:spcPct val="90000"/>
              </a:lnSpc>
              <a:spcBef>
                <a:spcPts val="500"/>
              </a:spcBef>
              <a:spcAft>
                <a:spcPts val="0"/>
              </a:spcAft>
              <a:buClrTx/>
              <a:buSzTx/>
              <a:buFont typeface="Trebuchet MS" panose="020B0603020202020204" pitchFamily="34" charset="0"/>
              <a:buChar char=" "/>
              <a:tabLst/>
              <a:defRPr/>
            </a:pPr>
            <a:r>
              <a:rPr kumimoji="0" lang="en-US" sz="1200" b="0" i="0" u="none" strike="noStrike" kern="1200" cap="none" spc="0" normalizeH="0" baseline="0" noProof="0" dirty="0">
                <a:ln>
                  <a:noFill/>
                </a:ln>
                <a:solidFill>
                  <a:prstClr val="black"/>
                </a:solidFill>
                <a:effectLst/>
                <a:uLnTx/>
                <a:uFillTx/>
                <a:latin typeface="Times New Roman"/>
                <a:ea typeface="+mn-ea"/>
                <a:cs typeface="Times New Roman" panose="02020603050405020304" pitchFamily="18" charset="0"/>
              </a:rPr>
              <a:t>Board begins distributing service fees collected from rate change to ECDs.</a:t>
            </a:r>
          </a:p>
        </p:txBody>
      </p:sp>
      <p:graphicFrame>
        <p:nvGraphicFramePr>
          <p:cNvPr id="22" name="Diagram 21">
            <a:extLst>
              <a:ext uri="{FF2B5EF4-FFF2-40B4-BE49-F238E27FC236}">
                <a16:creationId xmlns:a16="http://schemas.microsoft.com/office/drawing/2014/main" id="{2C8E9438-7865-4126-9310-48F117CED53E}"/>
              </a:ext>
            </a:extLst>
          </p:cNvPr>
          <p:cNvGraphicFramePr>
            <a:graphicFrameLocks noChangeAspect="1"/>
          </p:cNvGraphicFramePr>
          <p:nvPr/>
        </p:nvGraphicFramePr>
        <p:xfrm>
          <a:off x="9800956" y="1462646"/>
          <a:ext cx="4747150" cy="37335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2" name="Picture 1">
            <a:extLst>
              <a:ext uri="{FF2B5EF4-FFF2-40B4-BE49-F238E27FC236}">
                <a16:creationId xmlns:a16="http://schemas.microsoft.com/office/drawing/2014/main" id="{32197453-1A44-81F9-7AC2-40DA4EA8A9F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654304" y="5821887"/>
            <a:ext cx="385765" cy="390528"/>
          </a:xfrm>
          <a:prstGeom prst="rect">
            <a:avLst/>
          </a:prstGeom>
        </p:spPr>
      </p:pic>
      <p:pic>
        <p:nvPicPr>
          <p:cNvPr id="3" name="Picture 2">
            <a:extLst>
              <a:ext uri="{FF2B5EF4-FFF2-40B4-BE49-F238E27FC236}">
                <a16:creationId xmlns:a16="http://schemas.microsoft.com/office/drawing/2014/main" id="{6C2E6B00-CD92-DBBA-6952-5D017E5EA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1829078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02E09-30B8-077A-E925-B83494182B7F}"/>
              </a:ext>
            </a:extLst>
          </p:cNvPr>
          <p:cNvPicPr>
            <a:picLocks noChangeAspect="1"/>
          </p:cNvPicPr>
          <p:nvPr/>
        </p:nvPicPr>
        <p:blipFill>
          <a:blip r:embed="rId2"/>
          <a:stretch>
            <a:fillRect/>
          </a:stretch>
        </p:blipFill>
        <p:spPr>
          <a:xfrm>
            <a:off x="200409" y="403687"/>
            <a:ext cx="6217920" cy="4289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4DEDE3B-5241-D927-F415-8CB3C11FEA24}"/>
              </a:ext>
            </a:extLst>
          </p:cNvPr>
          <p:cNvPicPr>
            <a:picLocks noChangeAspect="1"/>
          </p:cNvPicPr>
          <p:nvPr/>
        </p:nvPicPr>
        <p:blipFill>
          <a:blip r:embed="rId3"/>
          <a:stretch>
            <a:fillRect/>
          </a:stretch>
        </p:blipFill>
        <p:spPr>
          <a:xfrm>
            <a:off x="5688530" y="3326785"/>
            <a:ext cx="6404259" cy="2979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27D334F9-8C01-F981-8FC1-F42AEEDF8D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28658782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CAFB27-7922-4CAE-BA49-1E03C69BFF0F}"/>
              </a:ext>
            </a:extLst>
          </p:cNvPr>
          <p:cNvSpPr>
            <a:spLocks noGrp="1"/>
          </p:cNvSpPr>
          <p:nvPr>
            <p:ph type="title"/>
          </p:nvPr>
        </p:nvSpPr>
        <p:spPr>
          <a:xfrm>
            <a:off x="457200" y="594358"/>
            <a:ext cx="3200400" cy="3139441"/>
          </a:xfrm>
        </p:spPr>
        <p:txBody>
          <a:bodyPr anchor="ctr">
            <a:normAutofit/>
          </a:bodyPr>
          <a:lstStyle/>
          <a:p>
            <a:pPr algn="r"/>
            <a:r>
              <a:rPr lang="en-US" sz="4400" dirty="0">
                <a:latin typeface="Times New Roman" panose="02020603050405020304" pitchFamily="18" charset="0"/>
                <a:cs typeface="Times New Roman" panose="02020603050405020304" pitchFamily="18" charset="0"/>
              </a:rPr>
              <a:t>What next?</a:t>
            </a:r>
          </a:p>
        </p:txBody>
      </p:sp>
      <p:sp>
        <p:nvSpPr>
          <p:cNvPr id="6" name="Content Placeholder 5">
            <a:extLst>
              <a:ext uri="{FF2B5EF4-FFF2-40B4-BE49-F238E27FC236}">
                <a16:creationId xmlns:a16="http://schemas.microsoft.com/office/drawing/2014/main" id="{3E542C16-2DD6-4311-88F6-E0BDDCC01C49}"/>
              </a:ext>
            </a:extLst>
          </p:cNvPr>
          <p:cNvSpPr>
            <a:spLocks noGrp="1"/>
          </p:cNvSpPr>
          <p:nvPr>
            <p:ph idx="1"/>
          </p:nvPr>
        </p:nvSpPr>
        <p:spPr>
          <a:xfrm>
            <a:off x="4800600" y="315686"/>
            <a:ext cx="6492240" cy="5673634"/>
          </a:xfrm>
        </p:spPr>
        <p:txBody>
          <a:bodyPr anchor="ctr">
            <a:normAutofit/>
          </a:bodyPr>
          <a:lstStyle/>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Determine if ECDs are owed a past population distribution</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Distribute revenues by zeroing out that account each month</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Implement CPI</a:t>
            </a:r>
            <a:r>
              <a:rPr lang="en-US" b="1" baseline="0" dirty="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Entertain a Cost Recovery Excess Declaration </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Determine what may be reimbursable as an NG911 expense</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ANGEN Program</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GIS Program</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Grant Program</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Certification Program (40-hour training + 12 hours CEUs)</a:t>
            </a:r>
          </a:p>
          <a:p>
            <a:pPr marL="457200" indent="-457200">
              <a:buClrTx/>
              <a:buFont typeface="Wingdings" panose="05000000000000000000" pitchFamily="2" charset="2"/>
              <a:buChar char="q"/>
            </a:pPr>
            <a:r>
              <a:rPr lang="en-US" b="1" dirty="0">
                <a:solidFill>
                  <a:schemeClr val="tx1"/>
                </a:solidFill>
                <a:latin typeface="Times New Roman" panose="02020603050405020304" pitchFamily="18" charset="0"/>
                <a:cs typeface="Times New Roman" panose="02020603050405020304" pitchFamily="18" charset="0"/>
              </a:rPr>
              <a:t>Modernize statutory language</a:t>
            </a:r>
          </a:p>
        </p:txBody>
      </p:sp>
      <p:pic>
        <p:nvPicPr>
          <p:cNvPr id="2" name="Picture 1">
            <a:extLst>
              <a:ext uri="{FF2B5EF4-FFF2-40B4-BE49-F238E27FC236}">
                <a16:creationId xmlns:a16="http://schemas.microsoft.com/office/drawing/2014/main" id="{61F5AD99-98F4-35BD-12F0-7E0C59AFF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44" y="6403897"/>
            <a:ext cx="10527956" cy="454103"/>
          </a:xfrm>
          <a:prstGeom prst="rect">
            <a:avLst/>
          </a:prstGeom>
        </p:spPr>
      </p:pic>
    </p:spTree>
    <p:extLst>
      <p:ext uri="{BB962C8B-B14F-4D97-AF65-F5344CB8AC3E}">
        <p14:creationId xmlns:p14="http://schemas.microsoft.com/office/powerpoint/2010/main" val="506083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43" name="Straight Connector 42">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66EF08-D0B4-45BF-B34B-19F607555526}"/>
              </a:ext>
            </a:extLst>
          </p:cNvPr>
          <p:cNvSpPr>
            <a:spLocks noGrp="1"/>
          </p:cNvSpPr>
          <p:nvPr>
            <p:ph type="title"/>
          </p:nvPr>
        </p:nvSpPr>
        <p:spPr>
          <a:xfrm>
            <a:off x="6411685" y="634946"/>
            <a:ext cx="5127171" cy="1450757"/>
          </a:xfrm>
        </p:spPr>
        <p:txBody>
          <a:bodyPr vert="horz" lIns="91440" tIns="45720" rIns="91440" bIns="45720" rtlCol="0" anchor="b">
            <a:noAutofit/>
          </a:bodyPr>
          <a:lstStyle/>
          <a:p>
            <a:pPr defTabSz="914400"/>
            <a:r>
              <a:rPr lang="en-US" sz="7200" spc="-50" dirty="0">
                <a:solidFill>
                  <a:schemeClr val="tx1">
                    <a:lumMod val="75000"/>
                    <a:lumOff val="25000"/>
                  </a:schemeClr>
                </a:solidFill>
                <a:latin typeface="Times New Roman" panose="02020603050405020304" pitchFamily="18" charset="0"/>
                <a:cs typeface="Times New Roman" panose="02020603050405020304" pitchFamily="18" charset="0"/>
              </a:rPr>
              <a:t> </a:t>
            </a:r>
            <a:br>
              <a:rPr lang="en-US" sz="7200" spc="-50" dirty="0">
                <a:solidFill>
                  <a:schemeClr val="tx1">
                    <a:lumMod val="75000"/>
                    <a:lumOff val="25000"/>
                  </a:schemeClr>
                </a:solidFill>
                <a:latin typeface="Times New Roman" panose="02020603050405020304" pitchFamily="18" charset="0"/>
                <a:cs typeface="Times New Roman" panose="02020603050405020304" pitchFamily="18" charset="0"/>
              </a:rPr>
            </a:br>
            <a:r>
              <a:rPr lang="en-US" sz="7200" spc="-50" dirty="0">
                <a:solidFill>
                  <a:schemeClr val="tx1"/>
                </a:solidFill>
                <a:latin typeface="Times New Roman" panose="02020603050405020304" pitchFamily="18" charset="0"/>
                <a:cs typeface="Times New Roman" panose="02020603050405020304" pitchFamily="18" charset="0"/>
              </a:rPr>
              <a:t>Questions </a:t>
            </a:r>
          </a:p>
        </p:txBody>
      </p:sp>
      <p:pic>
        <p:nvPicPr>
          <p:cNvPr id="3" name="Picture 2">
            <a:extLst>
              <a:ext uri="{FF2B5EF4-FFF2-40B4-BE49-F238E27FC236}">
                <a16:creationId xmlns:a16="http://schemas.microsoft.com/office/drawing/2014/main" id="{BF1E1C92-C460-1ADA-2A01-3C1183CB2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45132" y="645106"/>
            <a:ext cx="5247747" cy="5247747"/>
          </a:xfrm>
          <a:prstGeom prst="rect">
            <a:avLst/>
          </a:prstGeom>
          <a:noFill/>
        </p:spPr>
      </p:pic>
      <p:cxnSp>
        <p:nvCxnSpPr>
          <p:cNvPr id="45" name="Straight Connector 4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EF0F916-AA5C-4180-9435-9CABAAD7FB46}"/>
              </a:ext>
            </a:extLst>
          </p:cNvPr>
          <p:cNvSpPr>
            <a:spLocks noGrp="1"/>
          </p:cNvSpPr>
          <p:nvPr>
            <p:ph type="body" sz="half" idx="2"/>
          </p:nvPr>
        </p:nvSpPr>
        <p:spPr>
          <a:xfrm>
            <a:off x="6291109" y="2198914"/>
            <a:ext cx="5247747" cy="3670180"/>
          </a:xfrm>
        </p:spPr>
        <p:txBody>
          <a:bodyPr vert="horz" lIns="0" tIns="45720" rIns="0" bIns="45720" rtlCol="0">
            <a:normAutofit/>
          </a:bodyPr>
          <a:lstStyle/>
          <a:p>
            <a:pPr defTabSz="914400">
              <a:spcBef>
                <a:spcPts val="0"/>
              </a:spcBef>
            </a:pP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defTabSz="914400">
              <a:spcBef>
                <a:spcPts val="0"/>
              </a:spcBef>
            </a:pPr>
            <a:r>
              <a:rPr lang="en-US" sz="2400" b="1" dirty="0">
                <a:solidFill>
                  <a:schemeClr val="tx1"/>
                </a:solidFill>
                <a:latin typeface="Times New Roman" panose="02020603050405020304" pitchFamily="18" charset="0"/>
                <a:cs typeface="Times New Roman" panose="02020603050405020304" pitchFamily="18" charset="0"/>
              </a:rPr>
              <a:t>Leah Missildine</a:t>
            </a:r>
          </a:p>
          <a:p>
            <a:pPr defTabSz="914400">
              <a:spcBef>
                <a:spcPts val="0"/>
              </a:spcBef>
            </a:pPr>
            <a:r>
              <a:rPr lang="en-US" sz="2400" dirty="0">
                <a:solidFill>
                  <a:schemeClr val="tx1"/>
                </a:solidFill>
                <a:latin typeface="Times New Roman" panose="02020603050405020304" pitchFamily="18" charset="0"/>
                <a:cs typeface="Times New Roman" panose="02020603050405020304" pitchFamily="18" charset="0"/>
              </a:rPr>
              <a:t>Executive Director for the Alabama 9-1-1 Board</a:t>
            </a:r>
          </a:p>
          <a:p>
            <a:pPr defTabSz="914400">
              <a:spcBef>
                <a:spcPts val="0"/>
              </a:spcBef>
            </a:pPr>
            <a:r>
              <a:rPr lang="en-US" sz="2400" dirty="0">
                <a:solidFill>
                  <a:srgbClr val="0066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leah@al911board.com</a:t>
            </a:r>
            <a:endParaRPr lang="en-US" sz="2400" dirty="0">
              <a:solidFill>
                <a:srgbClr val="0066FF"/>
              </a:solidFill>
              <a:latin typeface="Times New Roman" panose="02020603050405020304" pitchFamily="18" charset="0"/>
              <a:cs typeface="Times New Roman" panose="02020603050405020304" pitchFamily="18" charset="0"/>
            </a:endParaRPr>
          </a:p>
          <a:p>
            <a:pPr defTabSz="914400">
              <a:spcBef>
                <a:spcPts val="0"/>
              </a:spcBef>
            </a:pPr>
            <a:r>
              <a:rPr lang="en-US" sz="2400" dirty="0">
                <a:solidFill>
                  <a:schemeClr val="tx1"/>
                </a:solidFill>
                <a:latin typeface="Times New Roman" panose="02020603050405020304" pitchFamily="18" charset="0"/>
                <a:cs typeface="Times New Roman" panose="02020603050405020304" pitchFamily="18" charset="0"/>
              </a:rPr>
              <a:t>Office:  334-440-7911</a:t>
            </a:r>
          </a:p>
          <a:p>
            <a:pPr defTabSz="914400">
              <a:spcBef>
                <a:spcPts val="0"/>
              </a:spcBef>
            </a:pP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defTabSz="914400">
              <a:spcBef>
                <a:spcPts val="0"/>
              </a:spcBef>
            </a:pP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pPr defTabSz="914400">
              <a:spcBef>
                <a:spcPts val="0"/>
              </a:spcBef>
            </a:pP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46" name="Rectangle 45">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Graphic 8" descr="Questions with solid fill">
            <a:extLst>
              <a:ext uri="{FF2B5EF4-FFF2-40B4-BE49-F238E27FC236}">
                <a16:creationId xmlns:a16="http://schemas.microsoft.com/office/drawing/2014/main" id="{A6B2BC56-9193-878B-34E6-81EBB44F4F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23714" y="547177"/>
            <a:ext cx="1323153" cy="1323153"/>
          </a:xfrm>
          <a:prstGeom prst="rect">
            <a:avLst/>
          </a:prstGeom>
        </p:spPr>
      </p:pic>
    </p:spTree>
    <p:extLst>
      <p:ext uri="{BB962C8B-B14F-4D97-AF65-F5344CB8AC3E}">
        <p14:creationId xmlns:p14="http://schemas.microsoft.com/office/powerpoint/2010/main" val="82410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976E-F214-4434-8244-8227B7CC094B}"/>
              </a:ext>
            </a:extLst>
          </p:cNvPr>
          <p:cNvSpPr>
            <a:spLocks noGrp="1"/>
          </p:cNvSpPr>
          <p:nvPr>
            <p:ph type="title"/>
          </p:nvPr>
        </p:nvSpPr>
        <p:spPr/>
        <p:txBody>
          <a:bodyPr>
            <a:normAutofit/>
          </a:bodyPr>
          <a:lstStyle/>
          <a:p>
            <a:r>
              <a:rPr lang="en-US" sz="4400" dirty="0">
                <a:solidFill>
                  <a:schemeClr val="tx1"/>
                </a:solidFill>
                <a:latin typeface="Times New Roman" panose="02020603050405020304" pitchFamily="18" charset="0"/>
                <a:cs typeface="Times New Roman" panose="02020603050405020304" pitchFamily="18" charset="0"/>
              </a:rPr>
              <a:t>Timeline: Reform of Alabama 911 Funding</a:t>
            </a:r>
            <a:br>
              <a:rPr lang="en-US" sz="44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(Source:  ACCA, www.alabamacounties.org)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F7B968-E427-48FB-A1EA-646FCA654500}"/>
              </a:ext>
            </a:extLst>
          </p:cNvPr>
          <p:cNvSpPr>
            <a:spLocks noGrp="1"/>
          </p:cNvSpPr>
          <p:nvPr>
            <p:ph idx="1"/>
          </p:nvPr>
        </p:nvSpPr>
        <p:spPr>
          <a:xfrm>
            <a:off x="1201003" y="1787856"/>
            <a:ext cx="9144000" cy="4581045"/>
          </a:xfrm>
        </p:spPr>
        <p:txBody>
          <a:bodyPr>
            <a:normAutofit/>
          </a:bodyPr>
          <a:lstStyle/>
          <a:p>
            <a:pPr algn="l"/>
            <a:r>
              <a:rPr lang="en-US" sz="1800" b="1" i="0" u="none" strike="noStrike" baseline="0" dirty="0">
                <a:solidFill>
                  <a:schemeClr val="tx1"/>
                </a:solidFill>
                <a:latin typeface="Times New Roman" panose="02020603050405020304" pitchFamily="18" charset="0"/>
                <a:cs typeface="Times New Roman" panose="02020603050405020304" pitchFamily="18" charset="0"/>
              </a:rPr>
              <a:t>Fall 2012</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Oct. 19, 2012--Alabama Statewide 9-1-1 Board discusses emergency rules to create definitions needed to properly apply the flat, equal fee statewide</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Nov. 2, 2012 -- Deadline for emergency communication districts (ECDs) to provide information, as required by Act 2012-293, to the Alabama Department of Examiners of Public Accounts</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Nov. 16, 2012--Alabama Statewide 9-1-1 Board discusses information ECDs will provide AUM to establish baseline of funding for each district; continues discussion on new rules, including the methodology to be used to establish baseline for districts which increased rates after the new law took effect</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Dec. 3, 2012--Deadline for ECDs to provide information to AUM for the baseline funding study</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Dec. 21, 2012--Alabama Statewide 9-1-1 Board receives report from Dr. Matthew Duke of AUM regarding progress on study, schedule to be completed Alabama House of Representatives passes HB 89, Alabama Senate passes HB 89 with changes that the House agreed to; HB89 signed into law (Act 2012-293) by Gov. Robert Bentley</a:t>
            </a:r>
          </a:p>
        </p:txBody>
      </p:sp>
      <p:pic>
        <p:nvPicPr>
          <p:cNvPr id="4" name="Picture 3">
            <a:extLst>
              <a:ext uri="{FF2B5EF4-FFF2-40B4-BE49-F238E27FC236}">
                <a16:creationId xmlns:a16="http://schemas.microsoft.com/office/drawing/2014/main" id="{45D40BB7-67D6-2358-A6D7-931B4C68D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3971905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976E-F214-4434-8244-8227B7CC094B}"/>
              </a:ext>
            </a:extLst>
          </p:cNvPr>
          <p:cNvSpPr>
            <a:spLocks noGrp="1"/>
          </p:cNvSpPr>
          <p:nvPr>
            <p:ph type="title"/>
          </p:nvPr>
        </p:nvSpPr>
        <p:spPr/>
        <p:txBody>
          <a:bodyPr>
            <a:normAutofit/>
          </a:bodyPr>
          <a:lstStyle/>
          <a:p>
            <a:r>
              <a:rPr lang="en-US" sz="4400" dirty="0">
                <a:solidFill>
                  <a:schemeClr val="tx1"/>
                </a:solidFill>
                <a:latin typeface="Times New Roman" panose="02020603050405020304" pitchFamily="18" charset="0"/>
                <a:cs typeface="Times New Roman" panose="02020603050405020304" pitchFamily="18" charset="0"/>
              </a:rPr>
              <a:t>Timeline: Reform of Alabama 911 Funding</a:t>
            </a:r>
            <a:br>
              <a:rPr lang="en-US" sz="44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(Source:  ACCA, www.alabamacounties.org)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F7B968-E427-48FB-A1EA-646FCA654500}"/>
              </a:ext>
            </a:extLst>
          </p:cNvPr>
          <p:cNvSpPr>
            <a:spLocks noGrp="1"/>
          </p:cNvSpPr>
          <p:nvPr>
            <p:ph idx="1"/>
          </p:nvPr>
        </p:nvSpPr>
        <p:spPr>
          <a:xfrm>
            <a:off x="1201003" y="1787856"/>
            <a:ext cx="9144000" cy="4581045"/>
          </a:xfrm>
        </p:spPr>
        <p:txBody>
          <a:bodyPr>
            <a:normAutofit/>
          </a:bodyPr>
          <a:lstStyle/>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Jan. 18, 2013--Alabama Statewide 9-1-1 Board adopts permanent rules on methodology to determine lines subject to the new statewide fee, including service provided through new and emerging technology; Receives report on failure of some ECDs to provide information by deadline; Discusses offer by Alabama Emergency Management Agency to provide administrative assistance</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Feb. 19, 2013--Organizational meeting of Permanent Legislative Oversight Commission discusses progress on statewide fee; Hears report from Alabama Statewide 9-1-1 Board Chairman Roger Wilson</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Feb. 27, 2013-- Alabama Statewide 9-1-1 Board receives baseline funding study from AUM; Adopts study as presented, including estimate that statewide fee be set at $1.80 per line per month</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March 5, 2013--Recommendation of $1.80 per month per line fee presented to Permanent Legislative Oversight Commission</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March 15, 2013--Alabama Statewide 9-1-1 Board discusses reaction to $1.80 fee; Discusses permanent rules on lines subject to statewide fee as well as exemptions from fee</a:t>
            </a:r>
          </a:p>
        </p:txBody>
      </p:sp>
      <p:pic>
        <p:nvPicPr>
          <p:cNvPr id="4" name="Picture 3">
            <a:extLst>
              <a:ext uri="{FF2B5EF4-FFF2-40B4-BE49-F238E27FC236}">
                <a16:creationId xmlns:a16="http://schemas.microsoft.com/office/drawing/2014/main" id="{F845022C-CFFC-D7F7-B9C8-E0D5D5327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207606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976E-F214-4434-8244-8227B7CC094B}"/>
              </a:ext>
            </a:extLst>
          </p:cNvPr>
          <p:cNvSpPr>
            <a:spLocks noGrp="1"/>
          </p:cNvSpPr>
          <p:nvPr>
            <p:ph type="title"/>
          </p:nvPr>
        </p:nvSpPr>
        <p:spPr/>
        <p:txBody>
          <a:bodyPr>
            <a:normAutofit/>
          </a:bodyPr>
          <a:lstStyle/>
          <a:p>
            <a:r>
              <a:rPr lang="en-US" sz="4400" dirty="0">
                <a:solidFill>
                  <a:schemeClr val="tx1"/>
                </a:solidFill>
                <a:latin typeface="Times New Roman" panose="02020603050405020304" pitchFamily="18" charset="0"/>
                <a:cs typeface="Times New Roman" panose="02020603050405020304" pitchFamily="18" charset="0"/>
              </a:rPr>
              <a:t>Timeline: Reform of Alabama 911 Funding</a:t>
            </a:r>
            <a:br>
              <a:rPr lang="en-US" sz="4400" dirty="0">
                <a:solidFill>
                  <a:schemeClr val="tx1"/>
                </a:solidFill>
                <a:latin typeface="Times New Roman" panose="02020603050405020304" pitchFamily="18" charset="0"/>
                <a:cs typeface="Times New Roman" panose="02020603050405020304" pitchFamily="18" charset="0"/>
              </a:rPr>
            </a:br>
            <a:r>
              <a:rPr lang="en-US" sz="1200" dirty="0">
                <a:solidFill>
                  <a:schemeClr val="tx1"/>
                </a:solidFill>
                <a:latin typeface="Times New Roman" panose="02020603050405020304" pitchFamily="18" charset="0"/>
                <a:cs typeface="Times New Roman" panose="02020603050405020304" pitchFamily="18" charset="0"/>
              </a:rPr>
              <a:t>(Source:  ACCA, www.alabamacounties.org)</a:t>
            </a:r>
            <a:endParaRPr lang="en-US" sz="44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F7B968-E427-48FB-A1EA-646FCA654500}"/>
              </a:ext>
            </a:extLst>
          </p:cNvPr>
          <p:cNvSpPr>
            <a:spLocks noGrp="1"/>
          </p:cNvSpPr>
          <p:nvPr>
            <p:ph idx="1"/>
          </p:nvPr>
        </p:nvSpPr>
        <p:spPr>
          <a:xfrm>
            <a:off x="1201003" y="1787857"/>
            <a:ext cx="9144000" cy="4047118"/>
          </a:xfrm>
        </p:spPr>
        <p:txBody>
          <a:bodyPr>
            <a:normAutofit lnSpcReduction="10000"/>
          </a:bodyPr>
          <a:lstStyle/>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April 9, 2013--Permanent Legislative Oversight Commission rejects $1.80 fee by 6-3 vote and sets new fee of $1.70 per line per month, based on new estimated line counts</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May 9, 2013--Alabama Statewide 9-1-1 Board determines that $6.5 million per year is sufficient to fund cost recovery expenses for carriers and directs excess revenue to be distributed among ECDs;  Sets, by unanimous vote, the new fee of $1.60 per line per month based on the additional revenue available because of limit on cost recovery expenses; Agrees to seek resumes for executive director and receive them until June 14</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May 23, 2013--Alabama Statewide 9-1-1 Board hires AUM to conduct both short- and long-term studies as required by law. The results of these studies are to be presented to Permanent Legislative Oversight Commission by Jan. 14, 2014; Agrees to use the accounting firm that does the wireless board work on a month-to-month basis starting October 1, 2013, until the executive director gets accounting staff hired and in place</a:t>
            </a:r>
          </a:p>
          <a:p>
            <a:pPr algn="l">
              <a:buClrTx/>
              <a:buFont typeface="Arial" panose="020B0604020202020204" pitchFamily="34" charset="0"/>
              <a:buChar char="•"/>
            </a:pPr>
            <a:r>
              <a:rPr lang="en-US" sz="1800" i="0" u="none" strike="noStrike" baseline="0" dirty="0">
                <a:solidFill>
                  <a:schemeClr val="tx1"/>
                </a:solidFill>
                <a:latin typeface="Times New Roman" panose="02020603050405020304" pitchFamily="18" charset="0"/>
                <a:cs typeface="Times New Roman" panose="02020603050405020304" pitchFamily="18" charset="0"/>
              </a:rPr>
              <a:t>June 26, 2013--Alabama Statewide 9-1-1 Board receives notification that all telephone providers have been advised by certified mail of new fee effective Oct. 1, 2013</a:t>
            </a:r>
          </a:p>
        </p:txBody>
      </p:sp>
      <p:pic>
        <p:nvPicPr>
          <p:cNvPr id="4" name="Picture 3">
            <a:extLst>
              <a:ext uri="{FF2B5EF4-FFF2-40B4-BE49-F238E27FC236}">
                <a16:creationId xmlns:a16="http://schemas.microsoft.com/office/drawing/2014/main" id="{1A4F6D76-4F9A-36B5-2904-18E73451A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815665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CAFB27-7922-4CAE-BA49-1E03C69BFF0F}"/>
              </a:ext>
            </a:extLst>
          </p:cNvPr>
          <p:cNvSpPr>
            <a:spLocks noGrp="1"/>
          </p:cNvSpPr>
          <p:nvPr>
            <p:ph type="title"/>
          </p:nvPr>
        </p:nvSpPr>
        <p:spPr>
          <a:xfrm>
            <a:off x="457200" y="594359"/>
            <a:ext cx="3200400" cy="5809538"/>
          </a:xfrm>
        </p:spPr>
        <p:txBody>
          <a:bodyPr anchor="ctr">
            <a:normAutofit/>
          </a:bodyPr>
          <a:lstStyle/>
          <a:p>
            <a:pPr algn="ctr"/>
            <a:r>
              <a:rPr lang="en-US" dirty="0">
                <a:solidFill>
                  <a:schemeClr val="tx1"/>
                </a:solidFill>
                <a:latin typeface="Times New Roman" panose="02020603050405020304" pitchFamily="18" charset="0"/>
                <a:cs typeface="Times New Roman" panose="02020603050405020304" pitchFamily="18" charset="0"/>
              </a:rPr>
              <a:t>9-1-1 Fund according to Section </a:t>
            </a:r>
            <a:br>
              <a:rPr lang="en-US" dirty="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11-98-5.2</a:t>
            </a:r>
          </a:p>
        </p:txBody>
      </p:sp>
      <p:sp>
        <p:nvSpPr>
          <p:cNvPr id="6" name="Content Placeholder 5">
            <a:extLst>
              <a:ext uri="{FF2B5EF4-FFF2-40B4-BE49-F238E27FC236}">
                <a16:creationId xmlns:a16="http://schemas.microsoft.com/office/drawing/2014/main" id="{3E542C16-2DD6-4311-88F6-E0BDDCC01C49}"/>
              </a:ext>
            </a:extLst>
          </p:cNvPr>
          <p:cNvSpPr>
            <a:spLocks noGrp="1"/>
          </p:cNvSpPr>
          <p:nvPr>
            <p:ph idx="1"/>
          </p:nvPr>
        </p:nvSpPr>
        <p:spPr/>
        <p:txBody>
          <a:bodyPr anchor="ctr">
            <a:normAutofit/>
          </a:bodyPr>
          <a:lstStyle/>
          <a:p>
            <a:pPr fontAlgn="b"/>
            <a:r>
              <a:rPr lang="en-US" dirty="0">
                <a:solidFill>
                  <a:schemeClr val="tx1"/>
                </a:solidFill>
                <a:latin typeface="Times New Roman" panose="02020603050405020304" pitchFamily="18" charset="0"/>
                <a:cs typeface="Times New Roman" panose="02020603050405020304" pitchFamily="18" charset="0"/>
              </a:rPr>
              <a:t>Collections available for distribution [§11-98-5.2(a)]</a:t>
            </a:r>
          </a:p>
          <a:p>
            <a:pPr fontAlgn="b"/>
            <a:r>
              <a:rPr lang="en-US" dirty="0">
                <a:solidFill>
                  <a:schemeClr val="tx1"/>
                </a:solidFill>
                <a:latin typeface="Times New Roman" panose="02020603050405020304" pitchFamily="18" charset="0"/>
                <a:cs typeface="Times New Roman" panose="02020603050405020304" pitchFamily="18" charset="0"/>
              </a:rPr>
              <a:t> - Administrative Allowance [§11-98-5.2(b)]</a:t>
            </a:r>
          </a:p>
          <a:p>
            <a:pPr fontAlgn="b"/>
            <a:r>
              <a:rPr lang="en-US" dirty="0">
                <a:solidFill>
                  <a:schemeClr val="tx1"/>
                </a:solidFill>
                <a:latin typeface="Times New Roman" panose="02020603050405020304" pitchFamily="18" charset="0"/>
                <a:cs typeface="Times New Roman" panose="02020603050405020304" pitchFamily="18" charset="0"/>
              </a:rPr>
              <a:t> - Reserve for Dept of Examiners of Public Accounts Fees [§11-98-15]</a:t>
            </a:r>
          </a:p>
          <a:p>
            <a:pPr fontAlgn="b"/>
            <a:r>
              <a:rPr lang="en-US" dirty="0">
                <a:solidFill>
                  <a:schemeClr val="tx1"/>
                </a:solidFill>
                <a:latin typeface="Times New Roman" panose="02020603050405020304" pitchFamily="18" charset="0"/>
                <a:cs typeface="Times New Roman" panose="02020603050405020304" pitchFamily="18" charset="0"/>
              </a:rPr>
              <a:t> </a:t>
            </a:r>
            <a:r>
              <a:rPr lang="en-US" u="sng" dirty="0">
                <a:solidFill>
                  <a:schemeClr val="tx1"/>
                </a:solidFill>
                <a:latin typeface="Times New Roman" panose="02020603050405020304" pitchFamily="18" charset="0"/>
                <a:cs typeface="Times New Roman" panose="02020603050405020304" pitchFamily="18" charset="0"/>
              </a:rPr>
              <a:t>- Reserve from CMRS Providers [§11-98-5.2(b)(7)]</a:t>
            </a:r>
          </a:p>
          <a:p>
            <a:pPr fontAlgn="b"/>
            <a:r>
              <a:rPr lang="en-US" dirty="0">
                <a:solidFill>
                  <a:schemeClr val="tx1"/>
                </a:solidFill>
                <a:latin typeface="Times New Roman" panose="02020603050405020304" pitchFamily="18" charset="0"/>
                <a:cs typeface="Times New Roman" panose="02020603050405020304" pitchFamily="18" charset="0"/>
              </a:rPr>
              <a:t>Amount to be Distributed to Districts</a:t>
            </a:r>
          </a:p>
          <a:p>
            <a:pPr fontAlgn="b"/>
            <a:r>
              <a:rPr lang="en-US" u="sng" dirty="0">
                <a:solidFill>
                  <a:schemeClr val="tx1"/>
                </a:solidFill>
                <a:latin typeface="Times New Roman" panose="02020603050405020304" pitchFamily="18" charset="0"/>
                <a:cs typeface="Times New Roman" panose="02020603050405020304" pitchFamily="18" charset="0"/>
              </a:rPr>
              <a:t> - Monthly Baseline Distribution Amount</a:t>
            </a:r>
          </a:p>
          <a:p>
            <a:pPr fontAlgn="b"/>
            <a:r>
              <a:rPr lang="en-US" dirty="0">
                <a:solidFill>
                  <a:schemeClr val="tx1"/>
                </a:solidFill>
                <a:latin typeface="Times New Roman" panose="02020603050405020304" pitchFamily="18" charset="0"/>
                <a:cs typeface="Times New Roman" panose="02020603050405020304" pitchFamily="18" charset="0"/>
              </a:rPr>
              <a:t>Remaining Amount to be Distributed by Population</a:t>
            </a:r>
          </a:p>
          <a:p>
            <a:pPr marL="749808" lvl="1" indent="-457200">
              <a:buClrTx/>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6622203-0998-36C3-923F-DF59A9E8FE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044" y="6403897"/>
            <a:ext cx="10527956" cy="454103"/>
          </a:xfrm>
          <a:prstGeom prst="rect">
            <a:avLst/>
          </a:prstGeom>
        </p:spPr>
      </p:pic>
    </p:spTree>
    <p:extLst>
      <p:ext uri="{BB962C8B-B14F-4D97-AF65-F5344CB8AC3E}">
        <p14:creationId xmlns:p14="http://schemas.microsoft.com/office/powerpoint/2010/main" val="3191498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1980BEB-A4AC-4400-989D-813C36B18298}"/>
              </a:ext>
            </a:extLst>
          </p:cNvPr>
          <p:cNvGraphicFramePr>
            <a:graphicFrameLocks/>
          </p:cNvGraphicFramePr>
          <p:nvPr/>
        </p:nvGraphicFramePr>
        <p:xfrm>
          <a:off x="0" y="1"/>
          <a:ext cx="12192000" cy="63293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B9F9342F-6053-4F03-981D-E1A7B67A9004}"/>
              </a:ext>
            </a:extLst>
          </p:cNvPr>
          <p:cNvGraphicFramePr>
            <a:graphicFrameLocks/>
          </p:cNvGraphicFramePr>
          <p:nvPr>
            <p:extLst>
              <p:ext uri="{D42A27DB-BD31-4B8C-83A1-F6EECF244321}">
                <p14:modId xmlns:p14="http://schemas.microsoft.com/office/powerpoint/2010/main" val="2907685589"/>
              </p:ext>
            </p:extLst>
          </p:nvPr>
        </p:nvGraphicFramePr>
        <p:xfrm>
          <a:off x="0" y="1"/>
          <a:ext cx="12191999" cy="6329362"/>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383782B7-8034-9102-8CAE-27BA713708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260" y="6403897"/>
            <a:ext cx="10527956" cy="454103"/>
          </a:xfrm>
          <a:prstGeom prst="rect">
            <a:avLst/>
          </a:prstGeom>
        </p:spPr>
      </p:pic>
    </p:spTree>
    <p:extLst>
      <p:ext uri="{BB962C8B-B14F-4D97-AF65-F5344CB8AC3E}">
        <p14:creationId xmlns:p14="http://schemas.microsoft.com/office/powerpoint/2010/main" val="987952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4358"/>
            <a:ext cx="3200400" cy="5491481"/>
          </a:xfrm>
        </p:spPr>
        <p:txBody>
          <a:bodyPr vert="horz" lIns="91440" tIns="45720" rIns="91440" bIns="45720" rtlCol="0" anchor="t">
            <a:normAutofit/>
          </a:bodyPr>
          <a:lstStyle/>
          <a:p>
            <a:pPr algn="ctr" defTabSz="914400"/>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COLLECTION AND DISBURSEMENT OF SERVICE CHARGES</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Chapter Number: 585-X-4</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Rule Number: .09</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1400" b="1" i="0" dirty="0">
                <a:solidFill>
                  <a:srgbClr val="363636"/>
                </a:solidFill>
                <a:effectLst/>
              </a:rPr>
              <a:t>History:</a:t>
            </a:r>
            <a:r>
              <a:rPr lang="en-US" sz="1400" b="0" i="0" dirty="0">
                <a:solidFill>
                  <a:srgbClr val="222D39"/>
                </a:solidFill>
                <a:effectLst/>
              </a:rPr>
              <a:t> New Rule: Filed May 16, 2018; effective June 30, 2018. </a:t>
            </a:r>
            <a:br>
              <a:rPr lang="en-US" sz="1400" dirty="0">
                <a:solidFill>
                  <a:srgbClr val="222D39"/>
                </a:solidFill>
              </a:rPr>
            </a:br>
            <a:r>
              <a:rPr lang="en-US" sz="1400" b="0" i="0" dirty="0">
                <a:solidFill>
                  <a:srgbClr val="222D39"/>
                </a:solidFill>
                <a:effectLst/>
              </a:rPr>
              <a:t>Amended: Filed March 11, 2020; effective July 13, 2020</a:t>
            </a:r>
            <a:endParaRPr lang="en-US" sz="2800" spc="-50" dirty="0">
              <a:solidFill>
                <a:schemeClr val="tx1">
                  <a:lumMod val="85000"/>
                  <a:lumOff val="15000"/>
                </a:schemeClr>
              </a:solidFill>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6235" y="6467472"/>
            <a:ext cx="385765" cy="390528"/>
          </a:xfrm>
          <a:prstGeom prst="rect">
            <a:avLst/>
          </a:prstGeom>
        </p:spPr>
      </p:pic>
      <p:sp>
        <p:nvSpPr>
          <p:cNvPr id="8" name="TextBox 7">
            <a:extLst>
              <a:ext uri="{FF2B5EF4-FFF2-40B4-BE49-F238E27FC236}">
                <a16:creationId xmlns:a16="http://schemas.microsoft.com/office/drawing/2014/main" id="{FE562B83-200F-6CDE-A8AB-61EEEBC9710A}"/>
              </a:ext>
            </a:extLst>
          </p:cNvPr>
          <p:cNvSpPr txBox="1"/>
          <p:nvPr/>
        </p:nvSpPr>
        <p:spPr>
          <a:xfrm>
            <a:off x="4140200" y="523942"/>
            <a:ext cx="8051800" cy="5632311"/>
          </a:xfrm>
          <a:prstGeom prst="rect">
            <a:avLst/>
          </a:prstGeom>
          <a:noFill/>
        </p:spPr>
        <p:txBody>
          <a:bodyPr wrap="square" rtlCol="0">
            <a:spAutoFit/>
          </a:bodyPr>
          <a:lstStyle/>
          <a:p>
            <a:pPr algn="l" fontAlgn="base">
              <a:spcBef>
                <a:spcPts val="600"/>
              </a:spcBef>
              <a:spcAft>
                <a:spcPts val="600"/>
              </a:spcAft>
              <a:buFont typeface="+mj-lt"/>
              <a:buAutoNum type="arabicPeriod"/>
            </a:pPr>
            <a:r>
              <a:rPr lang="en-US" sz="2000" b="0" i="0" dirty="0">
                <a:solidFill>
                  <a:srgbClr val="222D39"/>
                </a:solidFill>
                <a:effectLst/>
                <a:latin typeface="+mj-lt"/>
              </a:rPr>
              <a:t>  The Board recognizes that it is of </a:t>
            </a:r>
            <a:r>
              <a:rPr lang="en-US" sz="2000" b="0" i="0" dirty="0">
                <a:solidFill>
                  <a:srgbClr val="222D39"/>
                </a:solidFill>
                <a:effectLst/>
                <a:highlight>
                  <a:srgbClr val="00FF00"/>
                </a:highlight>
                <a:latin typeface="+mj-lt"/>
              </a:rPr>
              <a:t>utmost importance that each Emergency Communication District (ECD)</a:t>
            </a:r>
            <a:r>
              <a:rPr lang="en-US" sz="2000" b="0" i="0" dirty="0">
                <a:solidFill>
                  <a:srgbClr val="222D39"/>
                </a:solidFill>
                <a:effectLst/>
                <a:latin typeface="+mj-lt"/>
              </a:rPr>
              <a:t> validly formed and operating within the State of Alabama as of September 30, 2011, at a minimum, </a:t>
            </a:r>
            <a:r>
              <a:rPr lang="en-US" sz="2000" b="0" i="0" dirty="0">
                <a:solidFill>
                  <a:srgbClr val="222D39"/>
                </a:solidFill>
                <a:effectLst/>
                <a:highlight>
                  <a:srgbClr val="00FF00"/>
                </a:highlight>
                <a:latin typeface="+mj-lt"/>
              </a:rPr>
              <a:t>be made whole</a:t>
            </a:r>
            <a:r>
              <a:rPr lang="en-US" sz="2000" b="0" i="0" dirty="0">
                <a:solidFill>
                  <a:srgbClr val="222D39"/>
                </a:solidFill>
                <a:effectLst/>
                <a:latin typeface="+mj-lt"/>
              </a:rPr>
              <a:t>, as contemplated by the passage of Act 2012-293 and adoption of the statewide 911 charges heretofore made.</a:t>
            </a:r>
          </a:p>
          <a:p>
            <a:pPr algn="l" fontAlgn="base">
              <a:spcBef>
                <a:spcPts val="600"/>
              </a:spcBef>
              <a:spcAft>
                <a:spcPts val="600"/>
              </a:spcAft>
              <a:buFont typeface="+mj-lt"/>
              <a:buAutoNum type="arabicPeriod"/>
            </a:pPr>
            <a:r>
              <a:rPr lang="en-US" sz="2000" b="0" i="0" dirty="0">
                <a:solidFill>
                  <a:srgbClr val="222D39"/>
                </a:solidFill>
                <a:effectLst/>
                <a:latin typeface="+mj-lt"/>
              </a:rPr>
              <a:t>  The Board </a:t>
            </a:r>
            <a:r>
              <a:rPr lang="en-US" sz="2000" b="0" i="0" dirty="0">
                <a:solidFill>
                  <a:srgbClr val="222D39"/>
                </a:solidFill>
                <a:effectLst/>
                <a:highlight>
                  <a:srgbClr val="00FF00"/>
                </a:highlight>
                <a:latin typeface="+mj-lt"/>
              </a:rPr>
              <a:t>acknowledges that under the current funding mechanism that some ECDs may not be made whole by the current base distribution amount and per capita distribution</a:t>
            </a:r>
            <a:r>
              <a:rPr lang="en-US" sz="2000" b="0" i="0" dirty="0">
                <a:solidFill>
                  <a:srgbClr val="222D39"/>
                </a:solidFill>
                <a:effectLst/>
                <a:latin typeface="+mj-lt"/>
              </a:rPr>
              <a:t>.  Under Section 11-98-5(f) </a:t>
            </a:r>
            <a:r>
              <a:rPr lang="en-US" sz="2000" b="0" i="0" u="sng" dirty="0">
                <a:solidFill>
                  <a:srgbClr val="222D39"/>
                </a:solidFill>
                <a:effectLst/>
                <a:latin typeface="+mj-lt"/>
              </a:rPr>
              <a:t>Code of Alabama</a:t>
            </a:r>
            <a:r>
              <a:rPr lang="en-US" sz="2000" b="0" i="0" dirty="0">
                <a:solidFill>
                  <a:srgbClr val="222D39"/>
                </a:solidFill>
                <a:effectLst/>
                <a:latin typeface="+mj-lt"/>
              </a:rPr>
              <a:t>, 1975, as amended, in the event the Board determines that revenues allocated to reimbursement of CMRS providers for cost recovery is sufficient, then in that event, the Board may, at its discretion, distribute those excess revenues for the benefit of the ECDs currently existing and operating within the state.</a:t>
            </a:r>
          </a:p>
          <a:p>
            <a:pPr algn="l" fontAlgn="base">
              <a:spcBef>
                <a:spcPts val="600"/>
              </a:spcBef>
              <a:spcAft>
                <a:spcPts val="600"/>
              </a:spcAft>
              <a:buFont typeface="+mj-lt"/>
              <a:buAutoNum type="arabicPeriod"/>
            </a:pPr>
            <a:r>
              <a:rPr lang="en-US" sz="2000" b="0" i="0" dirty="0">
                <a:solidFill>
                  <a:srgbClr val="222D39"/>
                </a:solidFill>
                <a:effectLst/>
                <a:latin typeface="+mj-lt"/>
              </a:rPr>
              <a:t>  </a:t>
            </a:r>
            <a:r>
              <a:rPr lang="en-US" sz="2000" b="0" i="0" dirty="0">
                <a:solidFill>
                  <a:srgbClr val="222D39"/>
                </a:solidFill>
                <a:effectLst/>
                <a:highlight>
                  <a:srgbClr val="00FF00"/>
                </a:highlight>
                <a:latin typeface="+mj-lt"/>
              </a:rPr>
              <a:t>In the event an ECD is not made whole </a:t>
            </a:r>
            <a:r>
              <a:rPr lang="en-US" sz="2000" b="0" i="0" dirty="0">
                <a:solidFill>
                  <a:srgbClr val="222D39"/>
                </a:solidFill>
                <a:effectLst/>
                <a:latin typeface="+mj-lt"/>
              </a:rPr>
              <a:t>by virtue of its base distribution amount and per capita distribution, and if there are funds available in the Cost Recovery Fund over and above amounts sufficient to reimburse providers for cost recovery, then and in that event, </a:t>
            </a:r>
            <a:r>
              <a:rPr lang="en-US" sz="2000" b="0" i="0" dirty="0">
                <a:solidFill>
                  <a:srgbClr val="222D39"/>
                </a:solidFill>
                <a:effectLst/>
                <a:highlight>
                  <a:srgbClr val="00FF00"/>
                </a:highlight>
                <a:latin typeface="+mj-lt"/>
              </a:rPr>
              <a:t>the Board may make such ECD whole by use of funds from the Cost Recovery Fund</a:t>
            </a:r>
            <a:r>
              <a:rPr lang="en-US" sz="2000" b="0" i="0" dirty="0">
                <a:solidFill>
                  <a:srgbClr val="222D39"/>
                </a:solidFill>
                <a:effectLst/>
                <a:latin typeface="+mj-lt"/>
              </a:rPr>
              <a:t>.</a:t>
            </a:r>
          </a:p>
        </p:txBody>
      </p:sp>
    </p:spTree>
    <p:extLst>
      <p:ext uri="{BB962C8B-B14F-4D97-AF65-F5344CB8AC3E}">
        <p14:creationId xmlns:p14="http://schemas.microsoft.com/office/powerpoint/2010/main" val="4186342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94358"/>
            <a:ext cx="3200400" cy="5491481"/>
          </a:xfrm>
        </p:spPr>
        <p:txBody>
          <a:bodyPr vert="horz" lIns="91440" tIns="45720" rIns="91440" bIns="45720" rtlCol="0" anchor="t">
            <a:normAutofit/>
          </a:bodyPr>
          <a:lstStyle/>
          <a:p>
            <a:pPr algn="ctr" defTabSz="914400"/>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COLLECTION AND DISBURSEMENT OF SERVICE CHARGES</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Chapter Number: 585-X-4</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2800" spc="-50" dirty="0">
                <a:solidFill>
                  <a:schemeClr val="tx1">
                    <a:lumMod val="85000"/>
                    <a:lumOff val="15000"/>
                  </a:schemeClr>
                </a:solidFill>
                <a:cs typeface="Times New Roman" panose="02020603050405020304" pitchFamily="18" charset="0"/>
              </a:rPr>
              <a:t>Rule Number: .09</a:t>
            </a:r>
            <a:br>
              <a:rPr lang="en-US" sz="2800" spc="-50" dirty="0">
                <a:solidFill>
                  <a:schemeClr val="tx1">
                    <a:lumMod val="85000"/>
                    <a:lumOff val="15000"/>
                  </a:schemeClr>
                </a:solidFill>
                <a:cs typeface="Times New Roman" panose="02020603050405020304" pitchFamily="18" charset="0"/>
              </a:rPr>
            </a:br>
            <a:br>
              <a:rPr lang="en-US" sz="2800" spc="-50" dirty="0">
                <a:solidFill>
                  <a:schemeClr val="tx1">
                    <a:lumMod val="85000"/>
                    <a:lumOff val="15000"/>
                  </a:schemeClr>
                </a:solidFill>
                <a:cs typeface="Times New Roman" panose="02020603050405020304" pitchFamily="18" charset="0"/>
              </a:rPr>
            </a:br>
            <a:r>
              <a:rPr lang="en-US" sz="1400" b="1" i="0" dirty="0">
                <a:solidFill>
                  <a:srgbClr val="363636"/>
                </a:solidFill>
                <a:effectLst/>
              </a:rPr>
              <a:t>History:</a:t>
            </a:r>
            <a:r>
              <a:rPr lang="en-US" sz="1400" b="0" i="0" dirty="0">
                <a:solidFill>
                  <a:srgbClr val="222D39"/>
                </a:solidFill>
                <a:effectLst/>
              </a:rPr>
              <a:t> New Rule: Filed May 16, 2018; effective June 30, 2018. </a:t>
            </a:r>
            <a:br>
              <a:rPr lang="en-US" sz="1400" dirty="0">
                <a:solidFill>
                  <a:srgbClr val="222D39"/>
                </a:solidFill>
              </a:rPr>
            </a:br>
            <a:r>
              <a:rPr lang="en-US" sz="1400" b="0" i="0" dirty="0">
                <a:solidFill>
                  <a:srgbClr val="222D39"/>
                </a:solidFill>
                <a:effectLst/>
              </a:rPr>
              <a:t>Amended: Filed March 11, 2020; effective July 13, 2020</a:t>
            </a:r>
            <a:endParaRPr lang="en-US" sz="2800" spc="-50" dirty="0">
              <a:solidFill>
                <a:schemeClr val="tx1">
                  <a:lumMod val="85000"/>
                  <a:lumOff val="15000"/>
                </a:schemeClr>
              </a:solidFill>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6235" y="6467472"/>
            <a:ext cx="385765" cy="390528"/>
          </a:xfrm>
          <a:prstGeom prst="rect">
            <a:avLst/>
          </a:prstGeom>
        </p:spPr>
      </p:pic>
      <p:sp>
        <p:nvSpPr>
          <p:cNvPr id="8" name="TextBox 7">
            <a:extLst>
              <a:ext uri="{FF2B5EF4-FFF2-40B4-BE49-F238E27FC236}">
                <a16:creationId xmlns:a16="http://schemas.microsoft.com/office/drawing/2014/main" id="{FE562B83-200F-6CDE-A8AB-61EEEBC9710A}"/>
              </a:ext>
            </a:extLst>
          </p:cNvPr>
          <p:cNvSpPr txBox="1"/>
          <p:nvPr/>
        </p:nvSpPr>
        <p:spPr>
          <a:xfrm>
            <a:off x="4140200" y="527384"/>
            <a:ext cx="8051800" cy="5940088"/>
          </a:xfrm>
          <a:prstGeom prst="rect">
            <a:avLst/>
          </a:prstGeom>
          <a:noFill/>
        </p:spPr>
        <p:txBody>
          <a:bodyPr wrap="square" rtlCol="0">
            <a:spAutoFit/>
          </a:bodyPr>
          <a:lstStyle/>
          <a:p>
            <a:pPr algn="l" fontAlgn="base">
              <a:spcBef>
                <a:spcPts val="600"/>
              </a:spcBef>
              <a:spcAft>
                <a:spcPts val="600"/>
              </a:spcAft>
              <a:buFont typeface="+mj-lt"/>
              <a:buAutoNum type="arabicPeriod" startAt="4"/>
            </a:pPr>
            <a:r>
              <a:rPr lang="en-US" b="0" i="0" dirty="0">
                <a:solidFill>
                  <a:srgbClr val="222D39"/>
                </a:solidFill>
                <a:effectLst/>
                <a:latin typeface="+mj-lt"/>
              </a:rPr>
              <a:t>  If, after payments to ECDs in order for them to be made whole and payment of cost reimbursement to CMRS providers, there are funds available in the Cost Recovery Fund, then and in that event, the Board shall make </a:t>
            </a:r>
            <a:r>
              <a:rPr lang="en-US" b="0" i="0" dirty="0">
                <a:solidFill>
                  <a:srgbClr val="222D39"/>
                </a:solidFill>
                <a:effectLst/>
                <a:highlight>
                  <a:srgbClr val="00FF00"/>
                </a:highlight>
                <a:latin typeface="+mj-lt"/>
              </a:rPr>
              <a:t>payments to all vendors for costs related to the deployment and operation of statewide 9-1-1 voice and data network</a:t>
            </a:r>
            <a:r>
              <a:rPr lang="en-US" b="0" i="0" dirty="0">
                <a:solidFill>
                  <a:srgbClr val="222D39"/>
                </a:solidFill>
                <a:effectLst/>
                <a:latin typeface="+mj-lt"/>
              </a:rPr>
              <a:t>.</a:t>
            </a:r>
          </a:p>
          <a:p>
            <a:pPr algn="l" fontAlgn="base">
              <a:spcBef>
                <a:spcPts val="600"/>
              </a:spcBef>
              <a:spcAft>
                <a:spcPts val="600"/>
              </a:spcAft>
              <a:buFont typeface="+mj-lt"/>
              <a:buAutoNum type="arabicPeriod" startAt="4"/>
            </a:pPr>
            <a:r>
              <a:rPr lang="en-US" b="0" i="0" dirty="0">
                <a:solidFill>
                  <a:srgbClr val="222D39"/>
                </a:solidFill>
                <a:effectLst/>
                <a:latin typeface="+mj-lt"/>
              </a:rPr>
              <a:t>  If possible, after payments to ECDs in order for them to be made whole, payment of cost reimbursement to CMRS providers, and payments of costs related to the deployment and operation of a statewide 9-1-1 voice and data system, </a:t>
            </a:r>
            <a:r>
              <a:rPr lang="en-US" b="0" i="0" dirty="0">
                <a:solidFill>
                  <a:srgbClr val="222D39"/>
                </a:solidFill>
                <a:effectLst/>
                <a:highlight>
                  <a:srgbClr val="00FF00"/>
                </a:highlight>
                <a:latin typeface="+mj-lt"/>
              </a:rPr>
              <a:t>the Cost Recovery Fund shall at all times maintain a minimum balance equal to one hundred and eighty (180) days operational and administrative costs of the board</a:t>
            </a:r>
            <a:r>
              <a:rPr lang="en-US" b="0" i="0" dirty="0">
                <a:solidFill>
                  <a:srgbClr val="222D39"/>
                </a:solidFill>
                <a:effectLst/>
                <a:latin typeface="+mj-lt"/>
              </a:rPr>
              <a:t>, which includes payments to all vendors and costs related to the deployment and operation of a statewide 9-1-1 voice and data system.</a:t>
            </a:r>
          </a:p>
          <a:p>
            <a:pPr algn="l" fontAlgn="base">
              <a:spcBef>
                <a:spcPts val="600"/>
              </a:spcBef>
              <a:spcAft>
                <a:spcPts val="600"/>
              </a:spcAft>
              <a:buFont typeface="+mj-lt"/>
              <a:buAutoNum type="arabicPeriod" startAt="4"/>
            </a:pPr>
            <a:r>
              <a:rPr lang="en-US" b="0" i="0" dirty="0">
                <a:solidFill>
                  <a:srgbClr val="222D39"/>
                </a:solidFill>
                <a:effectLst/>
                <a:latin typeface="+mj-lt"/>
              </a:rPr>
              <a:t>  If possible, after payments to ECDs in order for them to be made whole, payment of cost reimbursement to CMRS providers, payments of cost related to the implementation and operation of the next generation statewide 9-1-1 call delivery network, and the Cost Recovery Fund has a minimum of 180 days of operational and administrative costs of the Board as stated in Paragraph 5, then the Board may, in its discretion, set aside an amount annually from the Cost Recovery Fund </a:t>
            </a:r>
            <a:r>
              <a:rPr lang="en-US" b="0" i="0" dirty="0">
                <a:solidFill>
                  <a:srgbClr val="222D39"/>
                </a:solidFill>
                <a:effectLst/>
                <a:highlight>
                  <a:srgbClr val="00FF00"/>
                </a:highlight>
                <a:latin typeface="+mj-lt"/>
              </a:rPr>
              <a:t>to fund the Board's advisory, training, and grant programs</a:t>
            </a:r>
            <a:r>
              <a:rPr lang="en-US" b="0" i="0" dirty="0">
                <a:solidFill>
                  <a:srgbClr val="222D39"/>
                </a:solidFill>
                <a:effectLst/>
                <a:latin typeface="+mj-lt"/>
              </a:rPr>
              <a:t> as contemplated by Sec. 11-98-4.1 Code of Alabama, 1975, as amended, and Rules 585-X-2-.07 and 585-X-2-.08.</a:t>
            </a:r>
          </a:p>
        </p:txBody>
      </p:sp>
    </p:spTree>
    <p:extLst>
      <p:ext uri="{BB962C8B-B14F-4D97-AF65-F5344CB8AC3E}">
        <p14:creationId xmlns:p14="http://schemas.microsoft.com/office/powerpoint/2010/main" val="1006288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2_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ll Times New Roman">
      <a:majorFont>
        <a:latin typeface="Times New Roman"/>
        <a:ea typeface=""/>
        <a:cs typeface=""/>
      </a:majorFont>
      <a:minorFont>
        <a:latin typeface="Times New Roma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2568</TotalTime>
  <Words>3385</Words>
  <Application>Microsoft Office PowerPoint</Application>
  <PresentationFormat>Widescreen</PresentationFormat>
  <Paragraphs>479</Paragraphs>
  <Slides>25</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PT Serif</vt:lpstr>
      <vt:lpstr>Times New Roman</vt:lpstr>
      <vt:lpstr>Trebuchet MS</vt:lpstr>
      <vt:lpstr>Wingdings</vt:lpstr>
      <vt:lpstr>Retrospect</vt:lpstr>
      <vt:lpstr>2_Retrospect</vt:lpstr>
      <vt:lpstr>Let’s Talk About the 911 Fund 2023 ALNENA Gulf Coast Conference</vt:lpstr>
      <vt:lpstr>PowerPoint Presentation</vt:lpstr>
      <vt:lpstr>Timeline: Reform of Alabama 911 Funding (Source:  ACCA, www.alabamacounties.org)</vt:lpstr>
      <vt:lpstr>Timeline: Reform of Alabama 911 Funding (Source:  ACCA, www.alabamacounties.org)</vt:lpstr>
      <vt:lpstr>Timeline: Reform of Alabama 911 Funding (Source:  ACCA, www.alabamacounties.org)</vt:lpstr>
      <vt:lpstr>9-1-1 Fund according to Section  11-98-5.2</vt:lpstr>
      <vt:lpstr>PowerPoint Presentation</vt:lpstr>
      <vt:lpstr> COLLECTION AND DISBURSEMENT OF SERVICE CHARGES  Chapter Number: 585-X-4  Rule Number: .09  History: New Rule: Filed May 16, 2018; effective June 30, 2018.  Amended: Filed March 11, 2020; effective July 13, 2020</vt:lpstr>
      <vt:lpstr> COLLECTION AND DISBURSEMENT OF SERVICE CHARGES  Chapter Number: 585-X-4  Rule Number: .09  History: New Rule: Filed May 16, 2018; effective June 30, 2018.  Amended: Filed March 11, 2020; effective July 13, 2020</vt:lpstr>
      <vt:lpstr> COLLECTION AND DISBURSEMENT OF SERVICE CHARGES  Chapter Number: 585-X-4  Rule Number: .09  History: New Rule: Filed May 16, 2018; effective June 30, 2018.  Amended: Filed March 11, 2020; effective July 13,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next?</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10.15.2020  Legacy 9-1-1 Cost Reimbursement Webinar</dc:title>
  <dc:creator>Adam Brown</dc:creator>
  <cp:lastModifiedBy>Leah Missildine</cp:lastModifiedBy>
  <cp:revision>71</cp:revision>
  <dcterms:created xsi:type="dcterms:W3CDTF">2020-10-13T13:31:49Z</dcterms:created>
  <dcterms:modified xsi:type="dcterms:W3CDTF">2023-10-19T12:46:29Z</dcterms:modified>
</cp:coreProperties>
</file>