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22"/>
  </p:notesMasterIdLst>
  <p:sldIdLst>
    <p:sldId id="586" r:id="rId3"/>
    <p:sldId id="587" r:id="rId4"/>
    <p:sldId id="590" r:id="rId5"/>
    <p:sldId id="591" r:id="rId6"/>
    <p:sldId id="592" r:id="rId7"/>
    <p:sldId id="593" r:id="rId8"/>
    <p:sldId id="838" r:id="rId9"/>
    <p:sldId id="1125" r:id="rId10"/>
    <p:sldId id="1127" r:id="rId11"/>
    <p:sldId id="611" r:id="rId12"/>
    <p:sldId id="1123" r:id="rId13"/>
    <p:sldId id="1124" r:id="rId14"/>
    <p:sldId id="1122" r:id="rId15"/>
    <p:sldId id="1126" r:id="rId16"/>
    <p:sldId id="845" r:id="rId17"/>
    <p:sldId id="1128" r:id="rId18"/>
    <p:sldId id="588" r:id="rId19"/>
    <p:sldId id="324" r:id="rId20"/>
    <p:sldId id="584"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1" autoAdjust="0"/>
    <p:restoredTop sz="79073" autoAdjust="0"/>
  </p:normalViewPr>
  <p:slideViewPr>
    <p:cSldViewPr snapToGrid="0">
      <p:cViewPr varScale="1">
        <p:scale>
          <a:sx n="90" d="100"/>
          <a:sy n="90" d="100"/>
        </p:scale>
        <p:origin x="133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8F330-40FE-44B6-9FAE-E48AEA9EF48E}"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838F2704-3156-4D3C-B376-84A8A02B0536}">
      <dgm:prSet phldrT="[Text]"/>
      <dgm:spPr>
        <a:xfrm>
          <a:off x="1936" y="628659"/>
          <a:ext cx="1943081" cy="1943081"/>
        </a:xfrm>
        <a:prstGeom prst="ellipse">
          <a:avLst/>
        </a:prstGeom>
        <a:solidFill>
          <a:srgbClr val="C0504D">
            <a:alpha val="49804"/>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Technology</a:t>
          </a:r>
        </a:p>
      </dgm:t>
    </dgm:pt>
    <dgm:pt modelId="{11EE6E26-0CDA-40AA-BFB0-750967A92ADE}" type="parTrans" cxnId="{DB83E9A3-CDC5-43C1-AFFC-BEB7F14B6AB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F7CB36E-3687-4594-8C4E-7BE6622BF841}" type="sibTrans" cxnId="{DB83E9A3-CDC5-43C1-AFFC-BEB7F14B6AB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01285B4-3090-46C0-939D-AA56B57C47E7}">
      <dgm:prSet phldrT="[Text]"/>
      <dgm:spPr>
        <a:xfrm>
          <a:off x="1556401" y="628659"/>
          <a:ext cx="1943081" cy="1943081"/>
        </a:xfrm>
        <a:prstGeom prst="ellipse">
          <a:avLst/>
        </a:prstGeom>
        <a:solidFill>
          <a:srgbClr val="C0504D">
            <a:hueOff val="1560506"/>
            <a:satOff val="-1946"/>
            <a:lumOff val="458"/>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Education &amp; Outreach</a:t>
          </a:r>
        </a:p>
      </dgm:t>
    </dgm:pt>
    <dgm:pt modelId="{50D0C1B9-1DD6-455F-8362-B9DAEC7A29AC}" type="parTrans" cxnId="{62B04907-986C-416A-9B1C-1AE98760F769}">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D9613DC-D883-4B46-9485-D95AA23C717B}" type="sibTrans" cxnId="{62B04907-986C-416A-9B1C-1AE98760F769}">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7A7C766-B1BF-40AC-881D-1C5E534B4964}">
      <dgm:prSet phldrT="[Text]"/>
      <dgm:spPr>
        <a:xfrm>
          <a:off x="3110866" y="628659"/>
          <a:ext cx="1943081" cy="1943081"/>
        </a:xfrm>
        <a:prstGeom prst="ellipse">
          <a:avLst/>
        </a:prstGeom>
        <a:solidFill>
          <a:srgbClr val="BDB255">
            <a:alpha val="49804"/>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Governance</a:t>
          </a:r>
        </a:p>
      </dgm:t>
    </dgm:pt>
    <dgm:pt modelId="{6BF66D40-3A59-45A3-ACCF-868FA06156DA}" type="parTrans" cxnId="{85E821F7-AFC8-42EA-9850-65E2FA283FD1}">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0B62163-EC13-4D7A-A4BC-D3C043F35306}" type="sibTrans" cxnId="{85E821F7-AFC8-42EA-9850-65E2FA283FD1}">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AA8B5E2-02AA-42DA-9C2D-C8E4F799453F}">
      <dgm:prSet phldrT="[Text]"/>
      <dgm:spPr>
        <a:xfrm>
          <a:off x="4665331" y="628659"/>
          <a:ext cx="1943081" cy="1943081"/>
        </a:xfrm>
        <a:prstGeom prst="ellipse">
          <a:avLst/>
        </a:prstGeom>
        <a:solidFill>
          <a:srgbClr val="C0504D">
            <a:hueOff val="4681519"/>
            <a:satOff val="-5839"/>
            <a:lumOff val="1373"/>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Finance</a:t>
          </a:r>
        </a:p>
      </dgm:t>
    </dgm:pt>
    <dgm:pt modelId="{8A3BC315-FFC2-4DC2-9D6B-3C92B35F7A44}" type="parTrans" cxnId="{77192446-13EA-4BA5-A71D-995846C1B4F0}">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1ECB151F-BC1C-4475-8EC1-9BA2EA19B962}" type="sibTrans" cxnId="{77192446-13EA-4BA5-A71D-995846C1B4F0}">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0F058881-3673-43AE-8A86-A430358097ED}" type="pres">
      <dgm:prSet presAssocID="{3B18F330-40FE-44B6-9FAE-E48AEA9EF48E}" presName="Name0" presStyleCnt="0">
        <dgm:presLayoutVars>
          <dgm:dir/>
          <dgm:resizeHandles val="exact"/>
        </dgm:presLayoutVars>
      </dgm:prSet>
      <dgm:spPr/>
    </dgm:pt>
    <dgm:pt modelId="{4870B59E-B3ED-457F-BE9D-7D43EF37CECB}" type="pres">
      <dgm:prSet presAssocID="{838F2704-3156-4D3C-B376-84A8A02B0536}" presName="Name5" presStyleLbl="vennNode1" presStyleIdx="0" presStyleCnt="4">
        <dgm:presLayoutVars>
          <dgm:bulletEnabled val="1"/>
        </dgm:presLayoutVars>
      </dgm:prSet>
      <dgm:spPr/>
    </dgm:pt>
    <dgm:pt modelId="{CE8E3AB9-9B62-4362-BFAB-2BB04B1D3E12}" type="pres">
      <dgm:prSet presAssocID="{3F7CB36E-3687-4594-8C4E-7BE6622BF841}" presName="space" presStyleCnt="0"/>
      <dgm:spPr/>
    </dgm:pt>
    <dgm:pt modelId="{DEC78453-9E4E-421F-9F68-03D49ABC6512}" type="pres">
      <dgm:prSet presAssocID="{301285B4-3090-46C0-939D-AA56B57C47E7}" presName="Name5" presStyleLbl="vennNode1" presStyleIdx="1" presStyleCnt="4">
        <dgm:presLayoutVars>
          <dgm:bulletEnabled val="1"/>
        </dgm:presLayoutVars>
      </dgm:prSet>
      <dgm:spPr/>
    </dgm:pt>
    <dgm:pt modelId="{C91998F3-5901-4A29-9DB9-5B25BF9FA000}" type="pres">
      <dgm:prSet presAssocID="{2D9613DC-D883-4B46-9485-D95AA23C717B}" presName="space" presStyleCnt="0"/>
      <dgm:spPr/>
    </dgm:pt>
    <dgm:pt modelId="{C45AF580-420C-48BB-B5E0-DB7AF8076F97}" type="pres">
      <dgm:prSet presAssocID="{27A7C766-B1BF-40AC-881D-1C5E534B4964}" presName="Name5" presStyleLbl="vennNode1" presStyleIdx="2" presStyleCnt="4">
        <dgm:presLayoutVars>
          <dgm:bulletEnabled val="1"/>
        </dgm:presLayoutVars>
      </dgm:prSet>
      <dgm:spPr/>
    </dgm:pt>
    <dgm:pt modelId="{AD92CF6F-5A0D-428B-AD69-1354C548956C}" type="pres">
      <dgm:prSet presAssocID="{80B62163-EC13-4D7A-A4BC-D3C043F35306}" presName="space" presStyleCnt="0"/>
      <dgm:spPr/>
    </dgm:pt>
    <dgm:pt modelId="{835FD468-F780-4619-9D1D-248B4D5C75C9}" type="pres">
      <dgm:prSet presAssocID="{3AA8B5E2-02AA-42DA-9C2D-C8E4F799453F}" presName="Name5" presStyleLbl="vennNode1" presStyleIdx="3" presStyleCnt="4">
        <dgm:presLayoutVars>
          <dgm:bulletEnabled val="1"/>
        </dgm:presLayoutVars>
      </dgm:prSet>
      <dgm:spPr/>
    </dgm:pt>
  </dgm:ptLst>
  <dgm:cxnLst>
    <dgm:cxn modelId="{62B04907-986C-416A-9B1C-1AE98760F769}" srcId="{3B18F330-40FE-44B6-9FAE-E48AEA9EF48E}" destId="{301285B4-3090-46C0-939D-AA56B57C47E7}" srcOrd="1" destOrd="0" parTransId="{50D0C1B9-1DD6-455F-8362-B9DAEC7A29AC}" sibTransId="{2D9613DC-D883-4B46-9485-D95AA23C717B}"/>
    <dgm:cxn modelId="{C9314B0A-242D-4BAA-89F6-8B9C95F32A05}" type="presOf" srcId="{27A7C766-B1BF-40AC-881D-1C5E534B4964}" destId="{C45AF580-420C-48BB-B5E0-DB7AF8076F97}" srcOrd="0" destOrd="0" presId="urn:microsoft.com/office/officeart/2005/8/layout/venn3"/>
    <dgm:cxn modelId="{E2653216-2989-4D14-AE94-B52EAF15E83F}" type="presOf" srcId="{301285B4-3090-46C0-939D-AA56B57C47E7}" destId="{DEC78453-9E4E-421F-9F68-03D49ABC6512}" srcOrd="0" destOrd="0" presId="urn:microsoft.com/office/officeart/2005/8/layout/venn3"/>
    <dgm:cxn modelId="{5A88D83B-5C9D-4B24-A048-34D23619C5F1}" type="presOf" srcId="{3AA8B5E2-02AA-42DA-9C2D-C8E4F799453F}" destId="{835FD468-F780-4619-9D1D-248B4D5C75C9}" srcOrd="0" destOrd="0" presId="urn:microsoft.com/office/officeart/2005/8/layout/venn3"/>
    <dgm:cxn modelId="{77192446-13EA-4BA5-A71D-995846C1B4F0}" srcId="{3B18F330-40FE-44B6-9FAE-E48AEA9EF48E}" destId="{3AA8B5E2-02AA-42DA-9C2D-C8E4F799453F}" srcOrd="3" destOrd="0" parTransId="{8A3BC315-FFC2-4DC2-9D6B-3C92B35F7A44}" sibTransId="{1ECB151F-BC1C-4475-8EC1-9BA2EA19B962}"/>
    <dgm:cxn modelId="{040F4C99-6564-472F-BA51-5BCBC67DAA39}" type="presOf" srcId="{838F2704-3156-4D3C-B376-84A8A02B0536}" destId="{4870B59E-B3ED-457F-BE9D-7D43EF37CECB}" srcOrd="0" destOrd="0" presId="urn:microsoft.com/office/officeart/2005/8/layout/venn3"/>
    <dgm:cxn modelId="{DB83E9A3-CDC5-43C1-AFFC-BEB7F14B6AB4}" srcId="{3B18F330-40FE-44B6-9FAE-E48AEA9EF48E}" destId="{838F2704-3156-4D3C-B376-84A8A02B0536}" srcOrd="0" destOrd="0" parTransId="{11EE6E26-0CDA-40AA-BFB0-750967A92ADE}" sibTransId="{3F7CB36E-3687-4594-8C4E-7BE6622BF841}"/>
    <dgm:cxn modelId="{51A06FC3-8755-40DC-805C-26534C40A3F2}" type="presOf" srcId="{3B18F330-40FE-44B6-9FAE-E48AEA9EF48E}" destId="{0F058881-3673-43AE-8A86-A430358097ED}" srcOrd="0" destOrd="0" presId="urn:microsoft.com/office/officeart/2005/8/layout/venn3"/>
    <dgm:cxn modelId="{85E821F7-AFC8-42EA-9850-65E2FA283FD1}" srcId="{3B18F330-40FE-44B6-9FAE-E48AEA9EF48E}" destId="{27A7C766-B1BF-40AC-881D-1C5E534B4964}" srcOrd="2" destOrd="0" parTransId="{6BF66D40-3A59-45A3-ACCF-868FA06156DA}" sibTransId="{80B62163-EC13-4D7A-A4BC-D3C043F35306}"/>
    <dgm:cxn modelId="{4D694514-5A79-4FB6-9FEC-3551CB0D7E2A}" type="presParOf" srcId="{0F058881-3673-43AE-8A86-A430358097ED}" destId="{4870B59E-B3ED-457F-BE9D-7D43EF37CECB}" srcOrd="0" destOrd="0" presId="urn:microsoft.com/office/officeart/2005/8/layout/venn3"/>
    <dgm:cxn modelId="{03226E5F-873E-4F13-9931-77A7216085FB}" type="presParOf" srcId="{0F058881-3673-43AE-8A86-A430358097ED}" destId="{CE8E3AB9-9B62-4362-BFAB-2BB04B1D3E12}" srcOrd="1" destOrd="0" presId="urn:microsoft.com/office/officeart/2005/8/layout/venn3"/>
    <dgm:cxn modelId="{21C03BA5-1974-4B37-846B-14B15E1E4AF7}" type="presParOf" srcId="{0F058881-3673-43AE-8A86-A430358097ED}" destId="{DEC78453-9E4E-421F-9F68-03D49ABC6512}" srcOrd="2" destOrd="0" presId="urn:microsoft.com/office/officeart/2005/8/layout/venn3"/>
    <dgm:cxn modelId="{3896E48B-E643-4226-AF67-062AAD544A66}" type="presParOf" srcId="{0F058881-3673-43AE-8A86-A430358097ED}" destId="{C91998F3-5901-4A29-9DB9-5B25BF9FA000}" srcOrd="3" destOrd="0" presId="urn:microsoft.com/office/officeart/2005/8/layout/venn3"/>
    <dgm:cxn modelId="{4B2EF765-0437-4327-8D6B-2413C0083DC9}" type="presParOf" srcId="{0F058881-3673-43AE-8A86-A430358097ED}" destId="{C45AF580-420C-48BB-B5E0-DB7AF8076F97}" srcOrd="4" destOrd="0" presId="urn:microsoft.com/office/officeart/2005/8/layout/venn3"/>
    <dgm:cxn modelId="{55B45A89-F655-49EA-B152-6138DA596246}" type="presParOf" srcId="{0F058881-3673-43AE-8A86-A430358097ED}" destId="{AD92CF6F-5A0D-428B-AD69-1354C548956C}" srcOrd="5" destOrd="0" presId="urn:microsoft.com/office/officeart/2005/8/layout/venn3"/>
    <dgm:cxn modelId="{82347794-68C8-41B8-90CB-7C6CD19F96E8}" type="presParOf" srcId="{0F058881-3673-43AE-8A86-A430358097ED}" destId="{835FD468-F780-4619-9D1D-248B4D5C75C9}"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18F330-40FE-44B6-9FAE-E48AEA9EF48E}"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838F2704-3156-4D3C-B376-84A8A02B0536}">
      <dgm:prSet phldrT="[Text]"/>
      <dgm:spPr>
        <a:xfrm>
          <a:off x="1936" y="628659"/>
          <a:ext cx="1943081" cy="1943081"/>
        </a:xfrm>
        <a:prstGeom prst="ellipse">
          <a:avLst/>
        </a:prstGeom>
        <a:solidFill>
          <a:srgbClr val="C0504D">
            <a:alpha val="49804"/>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Technology</a:t>
          </a:r>
        </a:p>
      </dgm:t>
    </dgm:pt>
    <dgm:pt modelId="{11EE6E26-0CDA-40AA-BFB0-750967A92ADE}" type="parTrans" cxnId="{DB83E9A3-CDC5-43C1-AFFC-BEB7F14B6AB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F7CB36E-3687-4594-8C4E-7BE6622BF841}" type="sibTrans" cxnId="{DB83E9A3-CDC5-43C1-AFFC-BEB7F14B6AB4}">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01285B4-3090-46C0-939D-AA56B57C47E7}">
      <dgm:prSet phldrT="[Text]"/>
      <dgm:spPr>
        <a:xfrm>
          <a:off x="1556401" y="628659"/>
          <a:ext cx="1943081" cy="1943081"/>
        </a:xfrm>
        <a:prstGeom prst="ellipse">
          <a:avLst/>
        </a:prstGeom>
        <a:solidFill>
          <a:srgbClr val="C0504D">
            <a:hueOff val="1560506"/>
            <a:satOff val="-1946"/>
            <a:lumOff val="458"/>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Education &amp; Outreach</a:t>
          </a:r>
        </a:p>
      </dgm:t>
    </dgm:pt>
    <dgm:pt modelId="{50D0C1B9-1DD6-455F-8362-B9DAEC7A29AC}" type="parTrans" cxnId="{62B04907-986C-416A-9B1C-1AE98760F769}">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D9613DC-D883-4B46-9485-D95AA23C717B}" type="sibTrans" cxnId="{62B04907-986C-416A-9B1C-1AE98760F769}">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7A7C766-B1BF-40AC-881D-1C5E534B4964}">
      <dgm:prSet phldrT="[Text]"/>
      <dgm:spPr>
        <a:xfrm>
          <a:off x="3110866" y="628659"/>
          <a:ext cx="1943081" cy="1943081"/>
        </a:xfrm>
        <a:prstGeom prst="ellipse">
          <a:avLst/>
        </a:prstGeom>
        <a:solidFill>
          <a:srgbClr val="BDB255">
            <a:alpha val="49804"/>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Governance</a:t>
          </a:r>
        </a:p>
      </dgm:t>
    </dgm:pt>
    <dgm:pt modelId="{6BF66D40-3A59-45A3-ACCF-868FA06156DA}" type="parTrans" cxnId="{85E821F7-AFC8-42EA-9850-65E2FA283FD1}">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80B62163-EC13-4D7A-A4BC-D3C043F35306}" type="sibTrans" cxnId="{85E821F7-AFC8-42EA-9850-65E2FA283FD1}">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AA8B5E2-02AA-42DA-9C2D-C8E4F799453F}">
      <dgm:prSet phldrT="[Text]"/>
      <dgm:spPr>
        <a:xfrm>
          <a:off x="4665331" y="628659"/>
          <a:ext cx="1943081" cy="1943081"/>
        </a:xfrm>
        <a:prstGeom prst="ellipse">
          <a:avLst/>
        </a:prstGeom>
        <a:solidFill>
          <a:srgbClr val="C0504D">
            <a:hueOff val="4681519"/>
            <a:satOff val="-5839"/>
            <a:lumOff val="1373"/>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chemeClr val="tx1"/>
              </a:solidFill>
              <a:latin typeface="Times New Roman" panose="02020603050405020304" pitchFamily="18" charset="0"/>
              <a:ea typeface="+mn-ea"/>
              <a:cs typeface="Times New Roman" panose="02020603050405020304" pitchFamily="18" charset="0"/>
            </a:rPr>
            <a:t>Finance</a:t>
          </a:r>
        </a:p>
      </dgm:t>
    </dgm:pt>
    <dgm:pt modelId="{8A3BC315-FFC2-4DC2-9D6B-3C92B35F7A44}" type="parTrans" cxnId="{77192446-13EA-4BA5-A71D-995846C1B4F0}">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1ECB151F-BC1C-4475-8EC1-9BA2EA19B962}" type="sibTrans" cxnId="{77192446-13EA-4BA5-A71D-995846C1B4F0}">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0F058881-3673-43AE-8A86-A430358097ED}" type="pres">
      <dgm:prSet presAssocID="{3B18F330-40FE-44B6-9FAE-E48AEA9EF48E}" presName="Name0" presStyleCnt="0">
        <dgm:presLayoutVars>
          <dgm:dir/>
          <dgm:resizeHandles val="exact"/>
        </dgm:presLayoutVars>
      </dgm:prSet>
      <dgm:spPr/>
    </dgm:pt>
    <dgm:pt modelId="{4870B59E-B3ED-457F-BE9D-7D43EF37CECB}" type="pres">
      <dgm:prSet presAssocID="{838F2704-3156-4D3C-B376-84A8A02B0536}" presName="Name5" presStyleLbl="vennNode1" presStyleIdx="0" presStyleCnt="4" custScaleY="28094" custLinFactNeighborX="-498" custLinFactNeighborY="-19003">
        <dgm:presLayoutVars>
          <dgm:bulletEnabled val="1"/>
        </dgm:presLayoutVars>
      </dgm:prSet>
      <dgm:spPr/>
    </dgm:pt>
    <dgm:pt modelId="{CE8E3AB9-9B62-4362-BFAB-2BB04B1D3E12}" type="pres">
      <dgm:prSet presAssocID="{3F7CB36E-3687-4594-8C4E-7BE6622BF841}" presName="space" presStyleCnt="0"/>
      <dgm:spPr/>
    </dgm:pt>
    <dgm:pt modelId="{DEC78453-9E4E-421F-9F68-03D49ABC6512}" type="pres">
      <dgm:prSet presAssocID="{301285B4-3090-46C0-939D-AA56B57C47E7}" presName="Name5" presStyleLbl="vennNode1" presStyleIdx="1" presStyleCnt="4" custScaleY="28066" custLinFactNeighborX="-15108" custLinFactNeighborY="-18936">
        <dgm:presLayoutVars>
          <dgm:bulletEnabled val="1"/>
        </dgm:presLayoutVars>
      </dgm:prSet>
      <dgm:spPr/>
    </dgm:pt>
    <dgm:pt modelId="{C91998F3-5901-4A29-9DB9-5B25BF9FA000}" type="pres">
      <dgm:prSet presAssocID="{2D9613DC-D883-4B46-9485-D95AA23C717B}" presName="space" presStyleCnt="0"/>
      <dgm:spPr/>
    </dgm:pt>
    <dgm:pt modelId="{C45AF580-420C-48BB-B5E0-DB7AF8076F97}" type="pres">
      <dgm:prSet presAssocID="{27A7C766-B1BF-40AC-881D-1C5E534B4964}" presName="Name5" presStyleLbl="vennNode1" presStyleIdx="2" presStyleCnt="4" custScaleY="28066" custLinFactNeighborX="1679" custLinFactNeighborY="-18936">
        <dgm:presLayoutVars>
          <dgm:bulletEnabled val="1"/>
        </dgm:presLayoutVars>
      </dgm:prSet>
      <dgm:spPr/>
    </dgm:pt>
    <dgm:pt modelId="{AD92CF6F-5A0D-428B-AD69-1354C548956C}" type="pres">
      <dgm:prSet presAssocID="{80B62163-EC13-4D7A-A4BC-D3C043F35306}" presName="space" presStyleCnt="0"/>
      <dgm:spPr/>
    </dgm:pt>
    <dgm:pt modelId="{835FD468-F780-4619-9D1D-248B4D5C75C9}" type="pres">
      <dgm:prSet presAssocID="{3AA8B5E2-02AA-42DA-9C2D-C8E4F799453F}" presName="Name5" presStyleLbl="vennNode1" presStyleIdx="3" presStyleCnt="4" custScaleY="28066" custLinFactNeighborX="498" custLinFactNeighborY="-19017">
        <dgm:presLayoutVars>
          <dgm:bulletEnabled val="1"/>
        </dgm:presLayoutVars>
      </dgm:prSet>
      <dgm:spPr/>
    </dgm:pt>
  </dgm:ptLst>
  <dgm:cxnLst>
    <dgm:cxn modelId="{62B04907-986C-416A-9B1C-1AE98760F769}" srcId="{3B18F330-40FE-44B6-9FAE-E48AEA9EF48E}" destId="{301285B4-3090-46C0-939D-AA56B57C47E7}" srcOrd="1" destOrd="0" parTransId="{50D0C1B9-1DD6-455F-8362-B9DAEC7A29AC}" sibTransId="{2D9613DC-D883-4B46-9485-D95AA23C717B}"/>
    <dgm:cxn modelId="{C9314B0A-242D-4BAA-89F6-8B9C95F32A05}" type="presOf" srcId="{27A7C766-B1BF-40AC-881D-1C5E534B4964}" destId="{C45AF580-420C-48BB-B5E0-DB7AF8076F97}" srcOrd="0" destOrd="0" presId="urn:microsoft.com/office/officeart/2005/8/layout/venn3"/>
    <dgm:cxn modelId="{E2653216-2989-4D14-AE94-B52EAF15E83F}" type="presOf" srcId="{301285B4-3090-46C0-939D-AA56B57C47E7}" destId="{DEC78453-9E4E-421F-9F68-03D49ABC6512}" srcOrd="0" destOrd="0" presId="urn:microsoft.com/office/officeart/2005/8/layout/venn3"/>
    <dgm:cxn modelId="{5A88D83B-5C9D-4B24-A048-34D23619C5F1}" type="presOf" srcId="{3AA8B5E2-02AA-42DA-9C2D-C8E4F799453F}" destId="{835FD468-F780-4619-9D1D-248B4D5C75C9}" srcOrd="0" destOrd="0" presId="urn:microsoft.com/office/officeart/2005/8/layout/venn3"/>
    <dgm:cxn modelId="{77192446-13EA-4BA5-A71D-995846C1B4F0}" srcId="{3B18F330-40FE-44B6-9FAE-E48AEA9EF48E}" destId="{3AA8B5E2-02AA-42DA-9C2D-C8E4F799453F}" srcOrd="3" destOrd="0" parTransId="{8A3BC315-FFC2-4DC2-9D6B-3C92B35F7A44}" sibTransId="{1ECB151F-BC1C-4475-8EC1-9BA2EA19B962}"/>
    <dgm:cxn modelId="{040F4C99-6564-472F-BA51-5BCBC67DAA39}" type="presOf" srcId="{838F2704-3156-4D3C-B376-84A8A02B0536}" destId="{4870B59E-B3ED-457F-BE9D-7D43EF37CECB}" srcOrd="0" destOrd="0" presId="urn:microsoft.com/office/officeart/2005/8/layout/venn3"/>
    <dgm:cxn modelId="{DB83E9A3-CDC5-43C1-AFFC-BEB7F14B6AB4}" srcId="{3B18F330-40FE-44B6-9FAE-E48AEA9EF48E}" destId="{838F2704-3156-4D3C-B376-84A8A02B0536}" srcOrd="0" destOrd="0" parTransId="{11EE6E26-0CDA-40AA-BFB0-750967A92ADE}" sibTransId="{3F7CB36E-3687-4594-8C4E-7BE6622BF841}"/>
    <dgm:cxn modelId="{51A06FC3-8755-40DC-805C-26534C40A3F2}" type="presOf" srcId="{3B18F330-40FE-44B6-9FAE-E48AEA9EF48E}" destId="{0F058881-3673-43AE-8A86-A430358097ED}" srcOrd="0" destOrd="0" presId="urn:microsoft.com/office/officeart/2005/8/layout/venn3"/>
    <dgm:cxn modelId="{85E821F7-AFC8-42EA-9850-65E2FA283FD1}" srcId="{3B18F330-40FE-44B6-9FAE-E48AEA9EF48E}" destId="{27A7C766-B1BF-40AC-881D-1C5E534B4964}" srcOrd="2" destOrd="0" parTransId="{6BF66D40-3A59-45A3-ACCF-868FA06156DA}" sibTransId="{80B62163-EC13-4D7A-A4BC-D3C043F35306}"/>
    <dgm:cxn modelId="{4D694514-5A79-4FB6-9FEC-3551CB0D7E2A}" type="presParOf" srcId="{0F058881-3673-43AE-8A86-A430358097ED}" destId="{4870B59E-B3ED-457F-BE9D-7D43EF37CECB}" srcOrd="0" destOrd="0" presId="urn:microsoft.com/office/officeart/2005/8/layout/venn3"/>
    <dgm:cxn modelId="{03226E5F-873E-4F13-9931-77A7216085FB}" type="presParOf" srcId="{0F058881-3673-43AE-8A86-A430358097ED}" destId="{CE8E3AB9-9B62-4362-BFAB-2BB04B1D3E12}" srcOrd="1" destOrd="0" presId="urn:microsoft.com/office/officeart/2005/8/layout/venn3"/>
    <dgm:cxn modelId="{21C03BA5-1974-4B37-846B-14B15E1E4AF7}" type="presParOf" srcId="{0F058881-3673-43AE-8A86-A430358097ED}" destId="{DEC78453-9E4E-421F-9F68-03D49ABC6512}" srcOrd="2" destOrd="0" presId="urn:microsoft.com/office/officeart/2005/8/layout/venn3"/>
    <dgm:cxn modelId="{3896E48B-E643-4226-AF67-062AAD544A66}" type="presParOf" srcId="{0F058881-3673-43AE-8A86-A430358097ED}" destId="{C91998F3-5901-4A29-9DB9-5B25BF9FA000}" srcOrd="3" destOrd="0" presId="urn:microsoft.com/office/officeart/2005/8/layout/venn3"/>
    <dgm:cxn modelId="{4B2EF765-0437-4327-8D6B-2413C0083DC9}" type="presParOf" srcId="{0F058881-3673-43AE-8A86-A430358097ED}" destId="{C45AF580-420C-48BB-B5E0-DB7AF8076F97}" srcOrd="4" destOrd="0" presId="urn:microsoft.com/office/officeart/2005/8/layout/venn3"/>
    <dgm:cxn modelId="{55B45A89-F655-49EA-B152-6138DA596246}" type="presParOf" srcId="{0F058881-3673-43AE-8A86-A430358097ED}" destId="{AD92CF6F-5A0D-428B-AD69-1354C548956C}" srcOrd="5" destOrd="0" presId="urn:microsoft.com/office/officeart/2005/8/layout/venn3"/>
    <dgm:cxn modelId="{82347794-68C8-41B8-90CB-7C6CD19F96E8}" type="presParOf" srcId="{0F058881-3673-43AE-8A86-A430358097ED}" destId="{835FD468-F780-4619-9D1D-248B4D5C75C9}"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0B59E-B3ED-457F-BE9D-7D43EF37CECB}">
      <dsp:nvSpPr>
        <dsp:cNvPr id="0" name=""/>
        <dsp:cNvSpPr/>
      </dsp:nvSpPr>
      <dsp:spPr>
        <a:xfrm>
          <a:off x="3571" y="1374326"/>
          <a:ext cx="3583781" cy="3583781"/>
        </a:xfrm>
        <a:prstGeom prst="ellipse">
          <a:avLst/>
        </a:prstGeom>
        <a:solidFill>
          <a:srgbClr val="C0504D">
            <a:alpha val="49804"/>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43180" rIns="197227"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ea typeface="+mn-ea"/>
              <a:cs typeface="Times New Roman" panose="02020603050405020304" pitchFamily="18" charset="0"/>
            </a:rPr>
            <a:t>Technology</a:t>
          </a:r>
        </a:p>
      </dsp:txBody>
      <dsp:txXfrm>
        <a:off x="528404" y="1899159"/>
        <a:ext cx="2534115" cy="2534115"/>
      </dsp:txXfrm>
    </dsp:sp>
    <dsp:sp modelId="{DEC78453-9E4E-421F-9F68-03D49ABC6512}">
      <dsp:nvSpPr>
        <dsp:cNvPr id="0" name=""/>
        <dsp:cNvSpPr/>
      </dsp:nvSpPr>
      <dsp:spPr>
        <a:xfrm>
          <a:off x="2870596" y="1374326"/>
          <a:ext cx="3583781" cy="3583781"/>
        </a:xfrm>
        <a:prstGeom prst="ellipse">
          <a:avLst/>
        </a:prstGeom>
        <a:solidFill>
          <a:srgbClr val="C0504D">
            <a:hueOff val="1560506"/>
            <a:satOff val="-1946"/>
            <a:lumOff val="458"/>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43180" rIns="197227"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ea typeface="+mn-ea"/>
              <a:cs typeface="Times New Roman" panose="02020603050405020304" pitchFamily="18" charset="0"/>
            </a:rPr>
            <a:t>Education &amp; Outreach</a:t>
          </a:r>
        </a:p>
      </dsp:txBody>
      <dsp:txXfrm>
        <a:off x="3395429" y="1899159"/>
        <a:ext cx="2534115" cy="2534115"/>
      </dsp:txXfrm>
    </dsp:sp>
    <dsp:sp modelId="{C45AF580-420C-48BB-B5E0-DB7AF8076F97}">
      <dsp:nvSpPr>
        <dsp:cNvPr id="0" name=""/>
        <dsp:cNvSpPr/>
      </dsp:nvSpPr>
      <dsp:spPr>
        <a:xfrm>
          <a:off x="5737621" y="1374326"/>
          <a:ext cx="3583781" cy="3583781"/>
        </a:xfrm>
        <a:prstGeom prst="ellipse">
          <a:avLst/>
        </a:prstGeom>
        <a:solidFill>
          <a:srgbClr val="BDB255">
            <a:alpha val="49804"/>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43180" rIns="197227"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ea typeface="+mn-ea"/>
              <a:cs typeface="Times New Roman" panose="02020603050405020304" pitchFamily="18" charset="0"/>
            </a:rPr>
            <a:t>Governance</a:t>
          </a:r>
        </a:p>
      </dsp:txBody>
      <dsp:txXfrm>
        <a:off x="6262454" y="1899159"/>
        <a:ext cx="2534115" cy="2534115"/>
      </dsp:txXfrm>
    </dsp:sp>
    <dsp:sp modelId="{835FD468-F780-4619-9D1D-248B4D5C75C9}">
      <dsp:nvSpPr>
        <dsp:cNvPr id="0" name=""/>
        <dsp:cNvSpPr/>
      </dsp:nvSpPr>
      <dsp:spPr>
        <a:xfrm>
          <a:off x="8604646" y="1374326"/>
          <a:ext cx="3583781" cy="3583781"/>
        </a:xfrm>
        <a:prstGeom prst="ellipse">
          <a:avLst/>
        </a:prstGeom>
        <a:solidFill>
          <a:srgbClr val="C0504D">
            <a:hueOff val="4681519"/>
            <a:satOff val="-5839"/>
            <a:lumOff val="1373"/>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43180" rIns="197227"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latin typeface="Times New Roman" panose="02020603050405020304" pitchFamily="18" charset="0"/>
              <a:ea typeface="+mn-ea"/>
              <a:cs typeface="Times New Roman" panose="02020603050405020304" pitchFamily="18" charset="0"/>
            </a:rPr>
            <a:t>Finance</a:t>
          </a:r>
        </a:p>
      </dsp:txBody>
      <dsp:txXfrm>
        <a:off x="9129479" y="1899159"/>
        <a:ext cx="2534115" cy="2534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0B59E-B3ED-457F-BE9D-7D43EF37CECB}">
      <dsp:nvSpPr>
        <dsp:cNvPr id="0" name=""/>
        <dsp:cNvSpPr/>
      </dsp:nvSpPr>
      <dsp:spPr>
        <a:xfrm>
          <a:off x="2" y="1981777"/>
          <a:ext cx="3583781" cy="1006827"/>
        </a:xfrm>
        <a:prstGeom prst="ellipse">
          <a:avLst/>
        </a:prstGeom>
        <a:solidFill>
          <a:srgbClr val="C0504D">
            <a:alpha val="49804"/>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30480" rIns="197227"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mn-ea"/>
              <a:cs typeface="Times New Roman" panose="02020603050405020304" pitchFamily="18" charset="0"/>
            </a:rPr>
            <a:t>Technology</a:t>
          </a:r>
        </a:p>
      </dsp:txBody>
      <dsp:txXfrm>
        <a:off x="524835" y="2129223"/>
        <a:ext cx="2534115" cy="711935"/>
      </dsp:txXfrm>
    </dsp:sp>
    <dsp:sp modelId="{DEC78453-9E4E-421F-9F68-03D49ABC6512}">
      <dsp:nvSpPr>
        <dsp:cNvPr id="0" name=""/>
        <dsp:cNvSpPr/>
      </dsp:nvSpPr>
      <dsp:spPr>
        <a:xfrm>
          <a:off x="2762309" y="1984680"/>
          <a:ext cx="3583781" cy="1005824"/>
        </a:xfrm>
        <a:prstGeom prst="ellipse">
          <a:avLst/>
        </a:prstGeom>
        <a:solidFill>
          <a:srgbClr val="C0504D">
            <a:hueOff val="1560506"/>
            <a:satOff val="-1946"/>
            <a:lumOff val="458"/>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30480" rIns="197227"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mn-ea"/>
              <a:cs typeface="Times New Roman" panose="02020603050405020304" pitchFamily="18" charset="0"/>
            </a:rPr>
            <a:t>Education &amp; Outreach</a:t>
          </a:r>
        </a:p>
      </dsp:txBody>
      <dsp:txXfrm>
        <a:off x="3287142" y="2131980"/>
        <a:ext cx="2534115" cy="711224"/>
      </dsp:txXfrm>
    </dsp:sp>
    <dsp:sp modelId="{C45AF580-420C-48BB-B5E0-DB7AF8076F97}">
      <dsp:nvSpPr>
        <dsp:cNvPr id="0" name=""/>
        <dsp:cNvSpPr/>
      </dsp:nvSpPr>
      <dsp:spPr>
        <a:xfrm>
          <a:off x="5749656" y="1984680"/>
          <a:ext cx="3583781" cy="1005824"/>
        </a:xfrm>
        <a:prstGeom prst="ellipse">
          <a:avLst/>
        </a:prstGeom>
        <a:solidFill>
          <a:srgbClr val="BDB255">
            <a:alpha val="49804"/>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30480" rIns="197227"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mn-ea"/>
              <a:cs typeface="Times New Roman" panose="02020603050405020304" pitchFamily="18" charset="0"/>
            </a:rPr>
            <a:t>Governance</a:t>
          </a:r>
        </a:p>
      </dsp:txBody>
      <dsp:txXfrm>
        <a:off x="6274489" y="2131980"/>
        <a:ext cx="2534115" cy="711224"/>
      </dsp:txXfrm>
    </dsp:sp>
    <dsp:sp modelId="{835FD468-F780-4619-9D1D-248B4D5C75C9}">
      <dsp:nvSpPr>
        <dsp:cNvPr id="0" name=""/>
        <dsp:cNvSpPr/>
      </dsp:nvSpPr>
      <dsp:spPr>
        <a:xfrm>
          <a:off x="8608216" y="1981777"/>
          <a:ext cx="3583781" cy="1005824"/>
        </a:xfrm>
        <a:prstGeom prst="ellipse">
          <a:avLst/>
        </a:prstGeom>
        <a:solidFill>
          <a:srgbClr val="C0504D">
            <a:hueOff val="4681519"/>
            <a:satOff val="-5839"/>
            <a:lumOff val="1373"/>
            <a:alpha val="5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7227" tIns="30480" rIns="197227"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Times New Roman" panose="02020603050405020304" pitchFamily="18" charset="0"/>
              <a:ea typeface="+mn-ea"/>
              <a:cs typeface="Times New Roman" panose="02020603050405020304" pitchFamily="18" charset="0"/>
            </a:rPr>
            <a:t>Finance</a:t>
          </a:r>
        </a:p>
      </dsp:txBody>
      <dsp:txXfrm>
        <a:off x="9133049" y="2129077"/>
        <a:ext cx="2534115" cy="71122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40AC69B-9B87-4E97-8AD9-009DF4897656}" type="datetimeFigureOut">
              <a:rPr lang="en-US" smtClean="0"/>
              <a:t>10/19/2023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67C2FB3-1757-4CEA-9EA8-0F86E42787FC}" type="slidenum">
              <a:rPr lang="en-US" smtClean="0"/>
              <a:t>‹#›</a:t>
            </a:fld>
            <a:endParaRPr lang="en-US"/>
          </a:p>
        </p:txBody>
      </p:sp>
    </p:spTree>
    <p:extLst>
      <p:ext uri="{BB962C8B-B14F-4D97-AF65-F5344CB8AC3E}">
        <p14:creationId xmlns:p14="http://schemas.microsoft.com/office/powerpoint/2010/main" val="210514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6225" y="960438"/>
            <a:ext cx="4608513" cy="2592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A1D7B-90CF-495B-B027-39E0DE2113A5}" type="slidenum">
              <a:rPr lang="en-US" smtClean="0"/>
              <a:t>1</a:t>
            </a:fld>
            <a:endParaRPr lang="en-US"/>
          </a:p>
        </p:txBody>
      </p:sp>
    </p:spTree>
    <p:extLst>
      <p:ext uri="{BB962C8B-B14F-4D97-AF65-F5344CB8AC3E}">
        <p14:creationId xmlns:p14="http://schemas.microsoft.com/office/powerpoint/2010/main" val="2026374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4713" y="771525"/>
            <a:ext cx="5913437" cy="3325813"/>
          </a:xfrm>
        </p:spPr>
      </p:sp>
      <p:sp>
        <p:nvSpPr>
          <p:cNvPr id="3" name="Notes Placeholder 2"/>
          <p:cNvSpPr>
            <a:spLocks noGrp="1"/>
          </p:cNvSpPr>
          <p:nvPr>
            <p:ph type="body" idx="1"/>
          </p:nvPr>
        </p:nvSpPr>
        <p:spPr/>
        <p:txBody>
          <a:bodyPr/>
          <a:lstStyle/>
          <a:p>
            <a:r>
              <a:rPr lang="en-US" dirty="0"/>
              <a:t>HB89 was passed and signed into law as Act 2012-293</a:t>
            </a:r>
          </a:p>
          <a:p>
            <a:r>
              <a:rPr lang="en-US" dirty="0"/>
              <a:t>Created a 13-member statewide 9-1-1 board composed of seven 9-1-1 district representatives and six telecommunications provider representatives serving four-year terms </a:t>
            </a:r>
          </a:p>
          <a:p>
            <a:pPr defTabSz="1021806"/>
            <a:r>
              <a:rPr lang="en-US" dirty="0"/>
              <a:t>Speak to the need for the Governor to appoint and the Legislator's duty to confirm appointments,</a:t>
            </a:r>
          </a:p>
          <a:p>
            <a:endParaRPr lang="en-US" dirty="0"/>
          </a:p>
        </p:txBody>
      </p:sp>
      <p:sp>
        <p:nvSpPr>
          <p:cNvPr id="4" name="Slide Number Placeholder 3"/>
          <p:cNvSpPr>
            <a:spLocks noGrp="1"/>
          </p:cNvSpPr>
          <p:nvPr>
            <p:ph type="sldNum" sz="quarter" idx="10"/>
          </p:nvPr>
        </p:nvSpPr>
        <p:spPr/>
        <p:txBody>
          <a:bodyPr/>
          <a:lstStyle/>
          <a:p>
            <a:pPr defTabSz="1080151">
              <a:defRPr/>
            </a:pPr>
            <a:fld id="{4D3A1D7B-90CF-495B-B027-39E0DE2113A5}" type="slidenum">
              <a:rPr lang="en-US" sz="1600">
                <a:solidFill>
                  <a:prstClr val="black"/>
                </a:solidFill>
                <a:latin typeface="Calibri" panose="020F0502020204030204"/>
              </a:rPr>
              <a:pPr defTabSz="1080151">
                <a:defRPr/>
              </a:pPr>
              <a:t>10</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202637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647700"/>
            <a:ext cx="6134100" cy="3449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80151">
              <a:defRPr/>
            </a:pPr>
            <a:fld id="{4D3A1D7B-90CF-495B-B027-39E0DE2113A5}" type="slidenum">
              <a:rPr lang="en-US" sz="1600">
                <a:solidFill>
                  <a:prstClr val="black"/>
                </a:solidFill>
                <a:latin typeface="Calibri" panose="020F0502020204030204"/>
              </a:rPr>
              <a:pPr defTabSz="1080151">
                <a:defRPr/>
              </a:pPr>
              <a:t>11</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162707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7413" y="700088"/>
            <a:ext cx="6038850" cy="3397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80151">
              <a:defRPr/>
            </a:pPr>
            <a:fld id="{4D3A1D7B-90CF-495B-B027-39E0DE2113A5}" type="slidenum">
              <a:rPr lang="en-US" sz="1600">
                <a:solidFill>
                  <a:prstClr val="black"/>
                </a:solidFill>
                <a:latin typeface="Calibri" panose="020F0502020204030204"/>
              </a:rPr>
              <a:pPr defTabSz="1080151">
                <a:defRPr/>
              </a:pPr>
              <a:t>12</a:t>
            </a:fld>
            <a:endParaRPr lang="en-US" sz="1600">
              <a:solidFill>
                <a:prstClr val="black"/>
              </a:solidFill>
              <a:latin typeface="Calibri" panose="020F0502020204030204"/>
            </a:endParaRPr>
          </a:p>
        </p:txBody>
      </p:sp>
    </p:spTree>
    <p:extLst>
      <p:ext uri="{BB962C8B-B14F-4D97-AF65-F5344CB8AC3E}">
        <p14:creationId xmlns:p14="http://schemas.microsoft.com/office/powerpoint/2010/main" val="391341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2C33A6DA-455E-4802-A2B3-01A0A5270508}" type="slidenum">
              <a:rPr lang="en-US">
                <a:solidFill>
                  <a:prstClr val="black"/>
                </a:solidFill>
                <a:latin typeface="Calibri" panose="020F0502020204030204"/>
              </a:rPr>
              <a:pPr defTabSz="102180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78767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2C33A6DA-455E-4802-A2B3-01A0A5270508}" type="slidenum">
              <a:rPr lang="en-US">
                <a:solidFill>
                  <a:prstClr val="black"/>
                </a:solidFill>
                <a:latin typeface="Calibri" panose="020F0502020204030204"/>
              </a:rPr>
              <a:pPr defTabSz="1021806">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400549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NG911 is not just ANGEN.  There are many parts that build on each other and will be building on each other for a long time. </a:t>
            </a:r>
          </a:p>
        </p:txBody>
      </p:sp>
      <p:sp>
        <p:nvSpPr>
          <p:cNvPr id="4" name="Slide Number Placeholder 3"/>
          <p:cNvSpPr>
            <a:spLocks noGrp="1"/>
          </p:cNvSpPr>
          <p:nvPr>
            <p:ph type="sldNum" sz="quarter" idx="10"/>
          </p:nvPr>
        </p:nvSpPr>
        <p:spPr/>
        <p:txBody>
          <a:bodyPr/>
          <a:lstStyle/>
          <a:p>
            <a:pPr defTabSz="510845">
              <a:defRPr/>
            </a:pPr>
            <a:fld id="{4D3A1D7B-90CF-495B-B027-39E0DE2113A5}" type="slidenum">
              <a:rPr lang="en-US" sz="1400">
                <a:solidFill>
                  <a:prstClr val="black"/>
                </a:solidFill>
                <a:latin typeface="Calibri" panose="020F0502020204030204"/>
              </a:rPr>
              <a:pPr defTabSz="510845">
                <a:defRPr/>
              </a:pPr>
              <a:t>15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56484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16954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29720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026374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3A1D7B-90CF-495B-B027-39E0DE2113A5}" type="slidenum">
              <a:rPr lang="en-US" smtClean="0"/>
              <a:t>19</a:t>
            </a:fld>
            <a:endParaRPr lang="en-US"/>
          </a:p>
        </p:txBody>
      </p:sp>
    </p:spTree>
    <p:extLst>
      <p:ext uri="{BB962C8B-B14F-4D97-AF65-F5344CB8AC3E}">
        <p14:creationId xmlns:p14="http://schemas.microsoft.com/office/powerpoint/2010/main" val="230097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67443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r>
              <a:rPr lang="en-US" dirty="0"/>
              <a:t>Federal Regulation-</a:t>
            </a:r>
          </a:p>
          <a:p>
            <a:pPr marL="181240" indent="-181240">
              <a:buFont typeface="Arial" panose="020B0604020202020204" pitchFamily="34" charset="0"/>
              <a:buChar char="•"/>
            </a:pPr>
            <a:r>
              <a:rPr lang="en-US" dirty="0"/>
              <a:t>Kari’s Law and the Ray Baum’s Act are federal laws that regulate how 911 will be accessed when using MLTS and what location information will be available to PSAPs when calls are made from MLTS</a:t>
            </a:r>
          </a:p>
          <a:p>
            <a:pPr marL="181240" indent="-181240">
              <a:buFont typeface="Arial" panose="020B0604020202020204" pitchFamily="34" charset="0"/>
              <a:buChar char="•"/>
            </a:pPr>
            <a:r>
              <a:rPr lang="en-US" dirty="0"/>
              <a:t>things like the FLSA, ADA, and other similar legislation effects 911 from an operation standpoint and should always be considered while making 911 operational decisions</a:t>
            </a:r>
          </a:p>
          <a:p>
            <a:pPr marL="181240" indent="-181240">
              <a:buFont typeface="Arial" panose="020B0604020202020204" pitchFamily="34" charset="0"/>
              <a:buChar char="•"/>
            </a:pPr>
            <a:r>
              <a:rPr lang="en-US" dirty="0"/>
              <a:t>FCC has many agency rules that directly effect the delivery of 911 calls</a:t>
            </a:r>
          </a:p>
          <a:p>
            <a:pPr marL="181240" indent="-181240">
              <a:buFont typeface="Arial" panose="020B0604020202020204" pitchFamily="34" charset="0"/>
              <a:buChar char="•"/>
            </a:pPr>
            <a:r>
              <a:rPr lang="en-US" dirty="0"/>
              <a:t>There has been pending federal legislation over the past several years that include the 911 SAVES Act and bills that support funding for nationwide NG911 deployment</a:t>
            </a:r>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60909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24614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34624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r>
              <a:rPr lang="en-US" dirty="0"/>
              <a:t>Agency Rules and NPRM includes:</a:t>
            </a:r>
          </a:p>
          <a:p>
            <a:r>
              <a:rPr lang="en-US" dirty="0"/>
              <a:t>Various rules regulating telcos and 911 call and location data delivery (E911)</a:t>
            </a:r>
          </a:p>
          <a:p>
            <a:r>
              <a:rPr lang="en-US" dirty="0"/>
              <a:t>Proposed rules on NG911 call delivery</a:t>
            </a:r>
          </a:p>
          <a:p>
            <a:r>
              <a:rPr lang="en-US" dirty="0"/>
              <a:t>Proposed rules on location base 911 call routing</a:t>
            </a:r>
          </a:p>
          <a:p>
            <a:endParaRPr lang="en-US" dirty="0"/>
          </a:p>
          <a:p>
            <a:r>
              <a:rPr lang="en-US" dirty="0"/>
              <a:t>Advisory Committees included:</a:t>
            </a:r>
          </a:p>
          <a:p>
            <a:r>
              <a:rPr lang="en-US" dirty="0"/>
              <a:t>CSRIC-Communications Security, Reliability, and Interoperability Council</a:t>
            </a:r>
          </a:p>
          <a:p>
            <a:r>
              <a:rPr lang="en-US" dirty="0"/>
              <a:t>TFOPA-Task Force for Optimal PSAP Architecture</a:t>
            </a:r>
          </a:p>
          <a:p>
            <a:r>
              <a:rPr lang="en-US" dirty="0"/>
              <a:t>Past Committees include-the End 9-1-1 Fee Diversion Now Strike Force</a:t>
            </a:r>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09019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fld id="{106302F0-3C29-4A6F-A08F-75BB93876994}" type="slidenum">
              <a:rPr lang="en-US" sz="1400">
                <a:solidFill>
                  <a:prstClr val="black"/>
                </a:solidFill>
                <a:latin typeface="Calibri" panose="020F0502020204030204"/>
              </a:rPr>
              <a:pPr defTabSz="966612"/>
              <a:t>7</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00907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49558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922338"/>
            <a:ext cx="4421187" cy="2487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4D3A1D7B-90CF-495B-B027-39E0DE2113A5}" type="slidenum">
              <a:rPr lang="en-US">
                <a:solidFill>
                  <a:prstClr val="black"/>
                </a:solidFill>
                <a:latin typeface="Calibri" panose="020F0502020204030204"/>
              </a:rPr>
              <a:pPr defTabSz="48330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72544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67" indent="0" algn="ctr">
              <a:buNone/>
              <a:defRPr sz="24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503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682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373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67" indent="0" algn="ctr">
              <a:buNone/>
              <a:defRPr sz="24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555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26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7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9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191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453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692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6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320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596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75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15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764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0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292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045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226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1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549C9B-7E0F-4F86-B4A0-430F24975F27}" type="datetimeFigureOut">
              <a:rPr lang="en-US" smtClean="0">
                <a:solidFill>
                  <a:prstClr val="black">
                    <a:tint val="75000"/>
                  </a:prstClr>
                </a:solidFill>
              </a:rPr>
              <a:pPr/>
              <a:t>10/19/2023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D0AAA3-575E-4784-BC68-121399FBDE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280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32"/>
            <a:fld id="{89549C9B-7E0F-4F86-B4A0-430F24975F27}" type="datetimeFigureOut">
              <a:rPr lang="en-US" smtClean="0">
                <a:solidFill>
                  <a:prstClr val="black">
                    <a:tint val="75000"/>
                  </a:prstClr>
                </a:solidFill>
              </a:rPr>
              <a:pPr defTabSz="914332"/>
              <a:t>10/19/2023</a:t>
            </a:fld>
            <a:endParaRPr lang="en-US">
              <a:solidFill>
                <a:prstClr val="black">
                  <a:tint val="75000"/>
                </a:prstClr>
              </a:solidFill>
            </a:endParaRPr>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332"/>
            <a:endParaRPr lang="en-US">
              <a:solidFill>
                <a:prstClr val="black">
                  <a:tint val="75000"/>
                </a:prstClr>
              </a:solidFill>
            </a:endParaRP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pPr defTabSz="914332"/>
            <a:fld id="{C3D0AAA3-575E-4784-BC68-121399FBDEAC}" type="slidenum">
              <a:rPr lang="en-US" smtClean="0">
                <a:solidFill>
                  <a:prstClr val="black">
                    <a:tint val="75000"/>
                  </a:prstClr>
                </a:solidFill>
              </a:rPr>
              <a:pPr defTabSz="914332"/>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080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32"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4" indent="-91434" algn="l" defTabSz="914332"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0" indent="-182866" algn="l" defTabSz="914332"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86"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52"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19"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19"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0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88"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7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32"/>
            <a:fld id="{89549C9B-7E0F-4F86-B4A0-430F24975F27}" type="datetimeFigureOut">
              <a:rPr lang="en-US" smtClean="0">
                <a:solidFill>
                  <a:prstClr val="black">
                    <a:tint val="75000"/>
                  </a:prstClr>
                </a:solidFill>
              </a:rPr>
              <a:pPr defTabSz="914332"/>
              <a:t>10/19/2023</a:t>
            </a:fld>
            <a:endParaRPr lang="en-US">
              <a:solidFill>
                <a:prstClr val="black">
                  <a:tint val="75000"/>
                </a:prstClr>
              </a:solidFill>
            </a:endParaRPr>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332"/>
            <a:endParaRPr lang="en-US">
              <a:solidFill>
                <a:prstClr val="black">
                  <a:tint val="75000"/>
                </a:prstClr>
              </a:solidFill>
            </a:endParaRP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pPr defTabSz="914332"/>
            <a:fld id="{C3D0AAA3-575E-4784-BC68-121399FBDEAC}" type="slidenum">
              <a:rPr lang="en-US" smtClean="0">
                <a:solidFill>
                  <a:prstClr val="black">
                    <a:tint val="75000"/>
                  </a:prstClr>
                </a:solidFill>
              </a:rPr>
              <a:pPr defTabSz="914332"/>
              <a:t>‹#›</a:t>
            </a:fld>
            <a:endParaRPr lang="en-US">
              <a:solidFill>
                <a:prstClr val="black">
                  <a:tint val="75000"/>
                </a:prstClr>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3428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332"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4" indent="-91434" algn="l" defTabSz="914332"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20" indent="-182866" algn="l" defTabSz="914332"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86"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52"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19" indent="-182866"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19"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0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88"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74" indent="-228584" algn="l" defTabSz="91433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mailto:adam@al911board.com" TargetMode="External"/><Relationship Id="rId5" Type="http://schemas.openxmlformats.org/officeDocument/2006/relationships/hyperlink" Target="mailto:leah@al911board.com" TargetMode="External"/><Relationship Id="rId4" Type="http://schemas.openxmlformats.org/officeDocument/2006/relationships/hyperlink" Target="https://nico1-toutlefrancais.wikispaces.com/l'interrogation+-+comment+poser+des+ques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dreamstime.com/stock-photo-toolbelt-various-tools-white-background-image52595247" TargetMode="External"/><Relationship Id="rId5" Type="http://schemas.openxmlformats.org/officeDocument/2006/relationships/image" Target="../media/image7.jpg"/><Relationship Id="rId4" Type="http://schemas.openxmlformats.org/officeDocument/2006/relationships/hyperlink" Target="https://www.idealshield.com/products/guardrail/highway-guardrai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hyperlink" Target="http://www.911.gov/"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fcc.gov/public-safety-and-homeland-security" TargetMode="External"/><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www.samhsa.gov/"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hyperlink" Target="http://www.cisa.gov/" TargetMode="External"/><Relationship Id="rId3" Type="http://schemas.openxmlformats.org/officeDocument/2006/relationships/image" Target="../media/image3.PNG"/><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957473" y="1681769"/>
            <a:ext cx="6289675" cy="2043112"/>
          </a:xfrm>
        </p:spPr>
      </p:pic>
      <p:sp>
        <p:nvSpPr>
          <p:cNvPr id="7" name="Title 6"/>
          <p:cNvSpPr>
            <a:spLocks noGrp="1"/>
          </p:cNvSpPr>
          <p:nvPr>
            <p:ph type="title" idx="4294967295"/>
          </p:nvPr>
        </p:nvSpPr>
        <p:spPr>
          <a:xfrm>
            <a:off x="832152" y="4304370"/>
            <a:ext cx="10515600" cy="1416206"/>
          </a:xfrm>
        </p:spPr>
        <p:txBody>
          <a:bodyPr>
            <a:normAutofit fontScale="90000"/>
          </a:bodyPr>
          <a:lstStyle/>
          <a:p>
            <a:pPr algn="ctr">
              <a:lnSpc>
                <a:spcPct val="150000"/>
              </a:lnSpc>
              <a:spcBef>
                <a:spcPts val="0"/>
              </a:spcBef>
              <a:spcAft>
                <a:spcPts val="1200"/>
              </a:spcAft>
            </a:pPr>
            <a:r>
              <a:rPr lang="en-US" sz="4000" b="1" dirty="0">
                <a:solidFill>
                  <a:schemeClr val="bg1">
                    <a:lumMod val="50000"/>
                  </a:schemeClr>
                </a:solidFill>
                <a:latin typeface="Times New Roman" panose="02020603050405020304" pitchFamily="18" charset="0"/>
                <a:cs typeface="Times New Roman" panose="02020603050405020304" pitchFamily="18" charset="0"/>
              </a:rPr>
              <a:t>Overview of 911 @ the Federal, State, and Local Level</a:t>
            </a:r>
            <a:br>
              <a:rPr lang="en-US" sz="4000" b="1" dirty="0">
                <a:solidFill>
                  <a:schemeClr val="bg1">
                    <a:lumMod val="50000"/>
                  </a:schemeClr>
                </a:solidFill>
                <a:latin typeface="Times New Roman" panose="02020603050405020304" pitchFamily="18" charset="0"/>
                <a:cs typeface="Times New Roman" panose="02020603050405020304" pitchFamily="18" charset="0"/>
              </a:rPr>
            </a:br>
            <a:r>
              <a:rPr lang="en-US" sz="3200" b="1" dirty="0">
                <a:solidFill>
                  <a:schemeClr val="bg1">
                    <a:lumMod val="50000"/>
                  </a:schemeClr>
                </a:solidFill>
                <a:latin typeface="Times New Roman" panose="02020603050405020304" pitchFamily="18" charset="0"/>
                <a:cs typeface="Times New Roman" panose="02020603050405020304" pitchFamily="18" charset="0"/>
              </a:rPr>
              <a:t>2023 ALNENA Gulf Coast Conference</a:t>
            </a:r>
            <a:endParaRPr lang="en-US" sz="6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5218E02-8D7F-4747-CA2B-E077BE8D6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spTree>
    <p:extLst>
      <p:ext uri="{BB962C8B-B14F-4D97-AF65-F5344CB8AC3E}">
        <p14:creationId xmlns:p14="http://schemas.microsoft.com/office/powerpoint/2010/main" val="1579326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Rectangle 2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9CA4D8C2-7274-4AFF-BBD0-A667BDC8E533}"/>
              </a:ext>
            </a:extLst>
          </p:cNvPr>
          <p:cNvSpPr>
            <a:spLocks noGrp="1"/>
          </p:cNvSpPr>
          <p:nvPr>
            <p:ph type="title"/>
          </p:nvPr>
        </p:nvSpPr>
        <p:spPr>
          <a:xfrm>
            <a:off x="153824" y="605896"/>
            <a:ext cx="3768696" cy="5646208"/>
          </a:xfrm>
        </p:spPr>
        <p:txBody>
          <a:bodyPr anchor="ctr">
            <a:normAutofit/>
          </a:bodyPr>
          <a:lstStyle/>
          <a:p>
            <a:pPr algn="ctr"/>
            <a:r>
              <a:rPr lang="en-US" sz="6600" b="1" dirty="0">
                <a:solidFill>
                  <a:schemeClr val="bg1"/>
                </a:solidFill>
              </a:rPr>
              <a:t>Act   2012-293</a:t>
            </a:r>
          </a:p>
        </p:txBody>
      </p:sp>
      <p:sp>
        <p:nvSpPr>
          <p:cNvPr id="25" name="Rectangle 2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Content Placeholder 8">
            <a:extLst>
              <a:ext uri="{FF2B5EF4-FFF2-40B4-BE49-F238E27FC236}">
                <a16:creationId xmlns:a16="http://schemas.microsoft.com/office/drawing/2014/main" id="{064CD8A2-CBEE-49C1-9AC2-28237064E630}"/>
              </a:ext>
            </a:extLst>
          </p:cNvPr>
          <p:cNvSpPr>
            <a:spLocks noGrp="1"/>
          </p:cNvSpPr>
          <p:nvPr>
            <p:ph idx="1"/>
          </p:nvPr>
        </p:nvSpPr>
        <p:spPr>
          <a:xfrm>
            <a:off x="4742016" y="605896"/>
            <a:ext cx="6413663" cy="5646208"/>
          </a:xfrm>
        </p:spPr>
        <p:txBody>
          <a:bodyPr anchor="ctr">
            <a:normAutofit fontScale="92500" lnSpcReduction="10000"/>
          </a:bodyPr>
          <a:lstStyle/>
          <a:p>
            <a:r>
              <a:rPr lang="en-US" sz="2400" dirty="0">
                <a:solidFill>
                  <a:schemeClr val="tx1"/>
                </a:solidFill>
                <a:latin typeface="Times New Roman" panose="02020603050405020304" pitchFamily="18" charset="0"/>
                <a:cs typeface="Times New Roman" panose="02020603050405020304" pitchFamily="18" charset="0"/>
              </a:rPr>
              <a:t>(1) To develop a 9-1-1 State Plan</a:t>
            </a:r>
          </a:p>
          <a:p>
            <a:r>
              <a:rPr lang="en-US" sz="2400" dirty="0">
                <a:solidFill>
                  <a:schemeClr val="tx1"/>
                </a:solidFill>
                <a:latin typeface="Times New Roman" panose="02020603050405020304" pitchFamily="18" charset="0"/>
                <a:cs typeface="Times New Roman" panose="02020603050405020304" pitchFamily="18" charset="0"/>
              </a:rPr>
              <a:t>(2) To administer the 9-1-1 Fund and the monthly statewide 9-1-1 charge </a:t>
            </a:r>
          </a:p>
          <a:p>
            <a:r>
              <a:rPr lang="en-US" sz="2400" dirty="0">
                <a:solidFill>
                  <a:schemeClr val="tx1"/>
                </a:solidFill>
                <a:latin typeface="Times New Roman" panose="02020603050405020304" pitchFamily="18" charset="0"/>
                <a:cs typeface="Times New Roman" panose="02020603050405020304" pitchFamily="18" charset="0"/>
              </a:rPr>
              <a:t>(3) To distribute revenue in the 9-1-1 Fund</a:t>
            </a:r>
          </a:p>
          <a:p>
            <a:r>
              <a:rPr lang="en-US" sz="2400" dirty="0">
                <a:solidFill>
                  <a:schemeClr val="tx1"/>
                </a:solidFill>
                <a:latin typeface="Times New Roman" panose="02020603050405020304" pitchFamily="18" charset="0"/>
                <a:cs typeface="Times New Roman" panose="02020603050405020304" pitchFamily="18" charset="0"/>
              </a:rPr>
              <a:t>(4) To establish policies and procedures</a:t>
            </a:r>
          </a:p>
          <a:p>
            <a:r>
              <a:rPr lang="en-US" sz="2400" dirty="0">
                <a:solidFill>
                  <a:schemeClr val="tx1"/>
                </a:solidFill>
                <a:latin typeface="Times New Roman" panose="02020603050405020304" pitchFamily="18" charset="0"/>
                <a:cs typeface="Times New Roman" panose="02020603050405020304" pitchFamily="18" charset="0"/>
              </a:rPr>
              <a:t>(5) To make and enter into contracts and agreements </a:t>
            </a:r>
          </a:p>
          <a:p>
            <a:r>
              <a:rPr lang="en-US" sz="2400" dirty="0">
                <a:solidFill>
                  <a:schemeClr val="tx1"/>
                </a:solidFill>
                <a:latin typeface="Times New Roman" panose="02020603050405020304" pitchFamily="18" charset="0"/>
                <a:cs typeface="Times New Roman" panose="02020603050405020304" pitchFamily="18" charset="0"/>
              </a:rPr>
              <a:t>(6) To accept gifts, grants, or other money for the 9-1-1 Fund</a:t>
            </a:r>
          </a:p>
          <a:p>
            <a:r>
              <a:rPr lang="en-US" sz="2400" dirty="0">
                <a:solidFill>
                  <a:schemeClr val="tx1"/>
                </a:solidFill>
                <a:latin typeface="Times New Roman" panose="02020603050405020304" pitchFamily="18" charset="0"/>
                <a:cs typeface="Times New Roman" panose="02020603050405020304" pitchFamily="18" charset="0"/>
              </a:rPr>
              <a:t>(7) To undertake its duties in a manner that is competitively and technologically neutral</a:t>
            </a:r>
          </a:p>
          <a:p>
            <a:r>
              <a:rPr lang="en-US" sz="2400" dirty="0">
                <a:solidFill>
                  <a:schemeClr val="tx1"/>
                </a:solidFill>
                <a:latin typeface="Times New Roman" panose="02020603050405020304" pitchFamily="18" charset="0"/>
                <a:cs typeface="Times New Roman" panose="02020603050405020304" pitchFamily="18" charset="0"/>
              </a:rPr>
              <a:t>(8) To adopt rules in accordance with the Administrative Procedure Act to implement this chapter</a:t>
            </a:r>
          </a:p>
          <a:p>
            <a:r>
              <a:rPr lang="en-US" sz="2400" dirty="0">
                <a:solidFill>
                  <a:schemeClr val="tx1"/>
                </a:solidFill>
                <a:latin typeface="Times New Roman" panose="02020603050405020304" pitchFamily="18" charset="0"/>
                <a:cs typeface="Times New Roman" panose="02020603050405020304" pitchFamily="18" charset="0"/>
              </a:rPr>
              <a:t>(9) To take other necessary and proper action to implement this chapter</a:t>
            </a:r>
          </a:p>
        </p:txBody>
      </p:sp>
      <p:pic>
        <p:nvPicPr>
          <p:cNvPr id="7" name="Picture 6">
            <a:extLst>
              <a:ext uri="{FF2B5EF4-FFF2-40B4-BE49-F238E27FC236}">
                <a16:creationId xmlns:a16="http://schemas.microsoft.com/office/drawing/2014/main" id="{9932D9B8-3A47-4A11-8A50-DE7FBDF6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3897"/>
            <a:ext cx="12192000" cy="454103"/>
          </a:xfrm>
          <a:prstGeom prst="rect">
            <a:avLst/>
          </a:prstGeom>
        </p:spPr>
      </p:pic>
      <p:pic>
        <p:nvPicPr>
          <p:cNvPr id="10" name="Picture 9">
            <a:extLst>
              <a:ext uri="{FF2B5EF4-FFF2-40B4-BE49-F238E27FC236}">
                <a16:creationId xmlns:a16="http://schemas.microsoft.com/office/drawing/2014/main" id="{F3D9673C-D715-CF75-B10B-4624FCDDC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411" y="5937473"/>
            <a:ext cx="385765" cy="390528"/>
          </a:xfrm>
          <a:prstGeom prst="rect">
            <a:avLst/>
          </a:prstGeom>
        </p:spPr>
      </p:pic>
    </p:spTree>
    <p:extLst>
      <p:ext uri="{BB962C8B-B14F-4D97-AF65-F5344CB8AC3E}">
        <p14:creationId xmlns:p14="http://schemas.microsoft.com/office/powerpoint/2010/main" val="2420849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Rectangle 2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9CA4D8C2-7274-4AFF-BBD0-A667BDC8E533}"/>
              </a:ext>
            </a:extLst>
          </p:cNvPr>
          <p:cNvSpPr>
            <a:spLocks noGrp="1"/>
          </p:cNvSpPr>
          <p:nvPr>
            <p:ph type="title"/>
          </p:nvPr>
        </p:nvSpPr>
        <p:spPr>
          <a:xfrm>
            <a:off x="153824" y="605896"/>
            <a:ext cx="3768696" cy="5646208"/>
          </a:xfrm>
        </p:spPr>
        <p:txBody>
          <a:bodyPr anchor="ctr">
            <a:normAutofit/>
          </a:bodyPr>
          <a:lstStyle/>
          <a:p>
            <a:pPr algn="ctr"/>
            <a:r>
              <a:rPr lang="en-US" sz="6600" b="1" dirty="0">
                <a:solidFill>
                  <a:schemeClr val="bg1"/>
                </a:solidFill>
              </a:rPr>
              <a:t>Act   2019-70</a:t>
            </a:r>
          </a:p>
        </p:txBody>
      </p:sp>
      <p:sp>
        <p:nvSpPr>
          <p:cNvPr id="25" name="Rectangle 2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Content Placeholder 8">
            <a:extLst>
              <a:ext uri="{FF2B5EF4-FFF2-40B4-BE49-F238E27FC236}">
                <a16:creationId xmlns:a16="http://schemas.microsoft.com/office/drawing/2014/main" id="{064CD8A2-CBEE-49C1-9AC2-28237064E630}"/>
              </a:ext>
            </a:extLst>
          </p:cNvPr>
          <p:cNvSpPr>
            <a:spLocks noGrp="1"/>
          </p:cNvSpPr>
          <p:nvPr>
            <p:ph idx="1"/>
          </p:nvPr>
        </p:nvSpPr>
        <p:spPr>
          <a:xfrm>
            <a:off x="4742016" y="605896"/>
            <a:ext cx="6413663" cy="5646208"/>
          </a:xfrm>
        </p:spPr>
        <p:txBody>
          <a:bodyPr anchor="ctr">
            <a:normAutofit/>
          </a:bodyPr>
          <a:lstStyle/>
          <a:p>
            <a:pPr marL="274320" indent="274320">
              <a:buClrTx/>
              <a:buFont typeface="Arial" panose="020B0604020202020204" pitchFamily="34" charset="0"/>
              <a:buChar char="•"/>
            </a:pPr>
            <a:r>
              <a:rPr lang="en-US" sz="2400" dirty="0">
                <a:solidFill>
                  <a:schemeClr val="tx1"/>
                </a:solidFill>
              </a:rPr>
              <a:t>to administer the deployment and operation of a statewide 911 voice and data system that utilizes emerging communication technologies which are capable of connecting to 911 system and delivering 911 and emergency information to districts. The board shall use its available revenue to pay obligations under the contracts and agreements for a statewide 911 voice and data system.</a:t>
            </a:r>
          </a:p>
          <a:p>
            <a:endParaRPr lang="en-US" dirty="0"/>
          </a:p>
        </p:txBody>
      </p:sp>
      <p:pic>
        <p:nvPicPr>
          <p:cNvPr id="7" name="Picture 6">
            <a:extLst>
              <a:ext uri="{FF2B5EF4-FFF2-40B4-BE49-F238E27FC236}">
                <a16:creationId xmlns:a16="http://schemas.microsoft.com/office/drawing/2014/main" id="{9932D9B8-3A47-4A11-8A50-DE7FBDF6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3897"/>
            <a:ext cx="12192000" cy="454103"/>
          </a:xfrm>
          <a:prstGeom prst="rect">
            <a:avLst/>
          </a:prstGeom>
        </p:spPr>
      </p:pic>
      <p:pic>
        <p:nvPicPr>
          <p:cNvPr id="4" name="Picture 3">
            <a:extLst>
              <a:ext uri="{FF2B5EF4-FFF2-40B4-BE49-F238E27FC236}">
                <a16:creationId xmlns:a16="http://schemas.microsoft.com/office/drawing/2014/main" id="{E842EAE3-7117-1D9E-8584-73B0880A6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6443" y="5922945"/>
            <a:ext cx="385765" cy="390528"/>
          </a:xfrm>
          <a:prstGeom prst="rect">
            <a:avLst/>
          </a:prstGeom>
        </p:spPr>
      </p:pic>
    </p:spTree>
    <p:extLst>
      <p:ext uri="{BB962C8B-B14F-4D97-AF65-F5344CB8AC3E}">
        <p14:creationId xmlns:p14="http://schemas.microsoft.com/office/powerpoint/2010/main" val="80267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3" name="Rectangle 2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9CA4D8C2-7274-4AFF-BBD0-A667BDC8E533}"/>
              </a:ext>
            </a:extLst>
          </p:cNvPr>
          <p:cNvSpPr>
            <a:spLocks noGrp="1"/>
          </p:cNvSpPr>
          <p:nvPr>
            <p:ph type="title"/>
          </p:nvPr>
        </p:nvSpPr>
        <p:spPr>
          <a:xfrm>
            <a:off x="153824" y="605896"/>
            <a:ext cx="3768696" cy="5646208"/>
          </a:xfrm>
        </p:spPr>
        <p:txBody>
          <a:bodyPr anchor="ctr">
            <a:normAutofit/>
          </a:bodyPr>
          <a:lstStyle/>
          <a:p>
            <a:pPr algn="ctr"/>
            <a:r>
              <a:rPr lang="en-US" sz="6600" b="1" dirty="0">
                <a:solidFill>
                  <a:schemeClr val="bg1"/>
                </a:solidFill>
              </a:rPr>
              <a:t>Act   2022-387</a:t>
            </a:r>
          </a:p>
        </p:txBody>
      </p:sp>
      <p:sp>
        <p:nvSpPr>
          <p:cNvPr id="25" name="Rectangle 2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Content Placeholder 8">
            <a:extLst>
              <a:ext uri="{FF2B5EF4-FFF2-40B4-BE49-F238E27FC236}">
                <a16:creationId xmlns:a16="http://schemas.microsoft.com/office/drawing/2014/main" id="{064CD8A2-CBEE-49C1-9AC2-28237064E630}"/>
              </a:ext>
            </a:extLst>
          </p:cNvPr>
          <p:cNvSpPr>
            <a:spLocks noGrp="1"/>
          </p:cNvSpPr>
          <p:nvPr>
            <p:ph idx="1"/>
          </p:nvPr>
        </p:nvSpPr>
        <p:spPr>
          <a:xfrm>
            <a:off x="4742016" y="605896"/>
            <a:ext cx="6413663" cy="5646208"/>
          </a:xfrm>
        </p:spPr>
        <p:txBody>
          <a:bodyPr anchor="ctr">
            <a:normAutofit/>
          </a:bodyPr>
          <a:lstStyle/>
          <a:p>
            <a:pPr marL="274320" indent="274320">
              <a:buClrTx/>
              <a:buFont typeface="Arial" panose="020B0604020202020204" pitchFamily="34" charset="0"/>
              <a:buChar char="•"/>
            </a:pPr>
            <a:r>
              <a:rPr lang="en-US" sz="2400" dirty="0">
                <a:solidFill>
                  <a:schemeClr val="tx1"/>
                </a:solidFill>
              </a:rPr>
              <a:t>to define first responder inclusive of a public safety telecommunicator; </a:t>
            </a:r>
          </a:p>
          <a:p>
            <a:pPr marL="274320" indent="274320">
              <a:buClrTx/>
              <a:buFont typeface="Arial" panose="020B0604020202020204" pitchFamily="34" charset="0"/>
              <a:buChar char="•"/>
            </a:pPr>
            <a:r>
              <a:rPr lang="en-US" sz="2400" dirty="0">
                <a:solidFill>
                  <a:schemeClr val="tx1"/>
                </a:solidFill>
              </a:rPr>
              <a:t>to require a public safety telecommunicator at a Public Safety Answering Point (PSAP) to remain on an emergency call until the person is connected with the appropriate provider of emergency services; </a:t>
            </a:r>
          </a:p>
          <a:p>
            <a:pPr marL="274320" indent="274320">
              <a:buClrTx/>
              <a:buFont typeface="Arial" panose="020B0604020202020204" pitchFamily="34" charset="0"/>
              <a:buChar char="•"/>
            </a:pPr>
            <a:r>
              <a:rPr lang="en-US" sz="2400" dirty="0">
                <a:solidFill>
                  <a:schemeClr val="tx1"/>
                </a:solidFill>
              </a:rPr>
              <a:t>to amend the requirement on a communications district to provide reasonable alternative method(s) for responding to emergency calls; and </a:t>
            </a:r>
          </a:p>
          <a:p>
            <a:pPr marL="274320" indent="274320">
              <a:buClrTx/>
              <a:buFont typeface="Arial" panose="020B0604020202020204" pitchFamily="34" charset="0"/>
              <a:buChar char="•"/>
            </a:pPr>
            <a:r>
              <a:rPr lang="en-US" sz="2400" dirty="0">
                <a:solidFill>
                  <a:schemeClr val="tx1"/>
                </a:solidFill>
              </a:rPr>
              <a:t>to provide certification requirements for public safety telecommunicators and to authorize the board to provide for the certification.</a:t>
            </a:r>
          </a:p>
          <a:p>
            <a:endParaRPr lang="en-US" dirty="0"/>
          </a:p>
        </p:txBody>
      </p:sp>
      <p:pic>
        <p:nvPicPr>
          <p:cNvPr id="7" name="Picture 6">
            <a:extLst>
              <a:ext uri="{FF2B5EF4-FFF2-40B4-BE49-F238E27FC236}">
                <a16:creationId xmlns:a16="http://schemas.microsoft.com/office/drawing/2014/main" id="{9932D9B8-3A47-4A11-8A50-DE7FBDF6C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3897"/>
            <a:ext cx="12192000" cy="454103"/>
          </a:xfrm>
          <a:prstGeom prst="rect">
            <a:avLst/>
          </a:prstGeom>
        </p:spPr>
      </p:pic>
      <p:pic>
        <p:nvPicPr>
          <p:cNvPr id="4" name="Picture 3">
            <a:extLst>
              <a:ext uri="{FF2B5EF4-FFF2-40B4-BE49-F238E27FC236}">
                <a16:creationId xmlns:a16="http://schemas.microsoft.com/office/drawing/2014/main" id="{98A1E8E4-B222-2322-6247-E95D14602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411" y="5935302"/>
            <a:ext cx="385765" cy="390528"/>
          </a:xfrm>
          <a:prstGeom prst="rect">
            <a:avLst/>
          </a:prstGeom>
        </p:spPr>
      </p:pic>
    </p:spTree>
    <p:extLst>
      <p:ext uri="{BB962C8B-B14F-4D97-AF65-F5344CB8AC3E}">
        <p14:creationId xmlns:p14="http://schemas.microsoft.com/office/powerpoint/2010/main" val="402694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EB3DAEF-7692-C63D-29D2-E71C7AE33CAA}"/>
              </a:ext>
            </a:extLst>
          </p:cNvPr>
          <p:cNvGraphicFramePr/>
          <p:nvPr>
            <p:extLst>
              <p:ext uri="{D42A27DB-BD31-4B8C-83A1-F6EECF244321}">
                <p14:modId xmlns:p14="http://schemas.microsoft.com/office/powerpoint/2010/main" val="1261549654"/>
              </p:ext>
            </p:extLst>
          </p:nvPr>
        </p:nvGraphicFramePr>
        <p:xfrm>
          <a:off x="0" y="0"/>
          <a:ext cx="12192000" cy="6332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78D3F23-839C-0C27-C358-F4DACDCBE06E}"/>
              </a:ext>
            </a:extLst>
          </p:cNvPr>
          <p:cNvPicPr>
            <a:picLocks noChangeAspect="1"/>
          </p:cNvPicPr>
          <p:nvPr/>
        </p:nvPicPr>
        <p:blipFill>
          <a:blip r:embed="rId8"/>
          <a:stretch>
            <a:fillRect/>
          </a:stretch>
        </p:blipFill>
        <p:spPr>
          <a:xfrm>
            <a:off x="11639974" y="5828139"/>
            <a:ext cx="390178" cy="384081"/>
          </a:xfrm>
          <a:prstGeom prst="rect">
            <a:avLst/>
          </a:prstGeom>
        </p:spPr>
      </p:pic>
      <p:pic>
        <p:nvPicPr>
          <p:cNvPr id="7" name="Picture 6">
            <a:extLst>
              <a:ext uri="{FF2B5EF4-FFF2-40B4-BE49-F238E27FC236}">
                <a16:creationId xmlns:a16="http://schemas.microsoft.com/office/drawing/2014/main" id="{CFE2B79E-E707-C96B-8BA9-CDBE399A5B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spTree>
    <p:extLst>
      <p:ext uri="{BB962C8B-B14F-4D97-AF65-F5344CB8AC3E}">
        <p14:creationId xmlns:p14="http://schemas.microsoft.com/office/powerpoint/2010/main" val="1443064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EB3DAEF-7692-C63D-29D2-E71C7AE33CAA}"/>
              </a:ext>
            </a:extLst>
          </p:cNvPr>
          <p:cNvGraphicFramePr/>
          <p:nvPr>
            <p:extLst>
              <p:ext uri="{D42A27DB-BD31-4B8C-83A1-F6EECF244321}">
                <p14:modId xmlns:p14="http://schemas.microsoft.com/office/powerpoint/2010/main" val="70759913"/>
              </p:ext>
            </p:extLst>
          </p:nvPr>
        </p:nvGraphicFramePr>
        <p:xfrm>
          <a:off x="0" y="0"/>
          <a:ext cx="12192000" cy="6332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78D3F23-839C-0C27-C358-F4DACDCBE06E}"/>
              </a:ext>
            </a:extLst>
          </p:cNvPr>
          <p:cNvPicPr>
            <a:picLocks noChangeAspect="1"/>
          </p:cNvPicPr>
          <p:nvPr/>
        </p:nvPicPr>
        <p:blipFill>
          <a:blip r:embed="rId8"/>
          <a:stretch>
            <a:fillRect/>
          </a:stretch>
        </p:blipFill>
        <p:spPr>
          <a:xfrm>
            <a:off x="11639974" y="5828139"/>
            <a:ext cx="390178" cy="384081"/>
          </a:xfrm>
          <a:prstGeom prst="rect">
            <a:avLst/>
          </a:prstGeom>
        </p:spPr>
      </p:pic>
      <p:pic>
        <p:nvPicPr>
          <p:cNvPr id="7" name="Picture 6">
            <a:extLst>
              <a:ext uri="{FF2B5EF4-FFF2-40B4-BE49-F238E27FC236}">
                <a16:creationId xmlns:a16="http://schemas.microsoft.com/office/drawing/2014/main" id="{CFE2B79E-E707-C96B-8BA9-CDBE399A5B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sp>
        <p:nvSpPr>
          <p:cNvPr id="4" name="Title 3">
            <a:extLst>
              <a:ext uri="{FF2B5EF4-FFF2-40B4-BE49-F238E27FC236}">
                <a16:creationId xmlns:a16="http://schemas.microsoft.com/office/drawing/2014/main" id="{AC8C417A-BA99-D9F1-D979-BEA01F6BF573}"/>
              </a:ext>
            </a:extLst>
          </p:cNvPr>
          <p:cNvSpPr>
            <a:spLocks noGrp="1"/>
          </p:cNvSpPr>
          <p:nvPr>
            <p:ph type="title"/>
          </p:nvPr>
        </p:nvSpPr>
        <p:spPr/>
        <p:txBody>
          <a:bodyPr>
            <a:normAutofit/>
          </a:bodyPr>
          <a:lstStyle/>
          <a:p>
            <a:r>
              <a:rPr lang="en-US" sz="5300" dirty="0">
                <a:latin typeface="Times New Roman" panose="02020603050405020304" pitchFamily="18" charset="0"/>
                <a:cs typeface="Times New Roman" panose="02020603050405020304" pitchFamily="18" charset="0"/>
              </a:rPr>
              <a:t>The Board’s Programs</a:t>
            </a:r>
          </a:p>
        </p:txBody>
      </p:sp>
      <p:sp>
        <p:nvSpPr>
          <p:cNvPr id="8" name="TextBox 7">
            <a:extLst>
              <a:ext uri="{FF2B5EF4-FFF2-40B4-BE49-F238E27FC236}">
                <a16:creationId xmlns:a16="http://schemas.microsoft.com/office/drawing/2014/main" id="{2CCD48C9-9FFE-8E25-0B1A-7EC823841A70}"/>
              </a:ext>
            </a:extLst>
          </p:cNvPr>
          <p:cNvSpPr txBox="1"/>
          <p:nvPr/>
        </p:nvSpPr>
        <p:spPr>
          <a:xfrm>
            <a:off x="161848" y="3299254"/>
            <a:ext cx="2803774" cy="2308324"/>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Alabama Next Generation Emergency Network (ANGEN)</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TEXTY</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NG911 GIS</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Language Services</a:t>
            </a:r>
          </a:p>
          <a:p>
            <a:pPr marL="285750" indent="-285750">
              <a:buFont typeface="Wingdings" panose="05000000000000000000" pitchFamily="2" charset="2"/>
              <a:buChar char="q"/>
            </a:pPr>
            <a:r>
              <a:rPr lang="en-US" dirty="0" err="1">
                <a:latin typeface="Times New Roman" panose="02020603050405020304" pitchFamily="18" charset="0"/>
                <a:cs typeface="Times New Roman" panose="02020603050405020304" pitchFamily="18" charset="0"/>
              </a:rPr>
              <a:t>RapidSOS</a:t>
            </a:r>
            <a:r>
              <a:rPr lang="en-US" dirty="0">
                <a:latin typeface="Times New Roman" panose="02020603050405020304" pitchFamily="18" charset="0"/>
                <a:cs typeface="Times New Roman" panose="02020603050405020304" pitchFamily="18" charset="0"/>
              </a:rPr>
              <a:t> Premium</a:t>
            </a: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CA5DE33-8E29-DD2D-7694-D1ECB456282C}"/>
              </a:ext>
            </a:extLst>
          </p:cNvPr>
          <p:cNvSpPr txBox="1"/>
          <p:nvPr/>
        </p:nvSpPr>
        <p:spPr>
          <a:xfrm>
            <a:off x="3277810" y="3299254"/>
            <a:ext cx="2803774" cy="2862322"/>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Virtual Academy</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Alabama Public Safety Telecommunicator Certification Program</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Alabama Emergency Medical Dispatch (ALEMD) Program</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Training</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Various Outreach Medias</a:t>
            </a: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359F263-BE33-0A67-DB32-23DAEE671C87}"/>
              </a:ext>
            </a:extLst>
          </p:cNvPr>
          <p:cNvSpPr txBox="1"/>
          <p:nvPr/>
        </p:nvSpPr>
        <p:spPr>
          <a:xfrm>
            <a:off x="6393772" y="3299254"/>
            <a:ext cx="2803774" cy="1200329"/>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Legislative Report Submissions</a:t>
            </a:r>
          </a:p>
          <a:p>
            <a:pPr marL="285750" indent="-285750">
              <a:buFont typeface="Wingdings" panose="05000000000000000000" pitchFamily="2" charset="2"/>
              <a:buChar char="q"/>
            </a:pPr>
            <a:r>
              <a:rPr lang="en-US">
                <a:latin typeface="Times New Roman" panose="02020603050405020304" pitchFamily="18" charset="0"/>
                <a:cs typeface="Times New Roman" panose="02020603050405020304" pitchFamily="18" charset="0"/>
              </a:rPr>
              <a:t>Administrative Rules</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5894055-46DC-5172-983E-DD1BCE824CE2}"/>
              </a:ext>
            </a:extLst>
          </p:cNvPr>
          <p:cNvSpPr txBox="1"/>
          <p:nvPr/>
        </p:nvSpPr>
        <p:spPr>
          <a:xfrm>
            <a:off x="9388226" y="3299254"/>
            <a:ext cx="2803774" cy="2031325"/>
          </a:xfrm>
          <a:prstGeom prst="rect">
            <a:avLst/>
          </a:prstGeom>
          <a:noFill/>
        </p:spPr>
        <p:txBody>
          <a:bodyPr wrap="square" rtlCol="0">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Monthly Distributions</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Declarations, Refunds, Etc.</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Legacy 9-1-1 Cost Reimbursement</a:t>
            </a:r>
          </a:p>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Grant Program</a:t>
            </a:r>
          </a:p>
          <a:p>
            <a:pPr marL="285750" indent="-285750">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276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8B242E-533B-4A05-A242-1DF5D71EA697}"/>
              </a:ext>
            </a:extLst>
          </p:cNvPr>
          <p:cNvSpPr>
            <a:spLocks noGrp="1"/>
          </p:cNvSpPr>
          <p:nvPr>
            <p:ph type="title"/>
          </p:nvPr>
        </p:nvSpPr>
        <p:spPr>
          <a:xfrm>
            <a:off x="1066783" y="4953000"/>
            <a:ext cx="10058400" cy="1833880"/>
          </a:xfrm>
        </p:spPr>
        <p:txBody>
          <a:bodyPr>
            <a:normAutofit/>
          </a:bodyPr>
          <a:lstStyle/>
          <a:p>
            <a:pPr algn="ctr"/>
            <a:r>
              <a:rPr lang="en-US" sz="4000" dirty="0">
                <a:solidFill>
                  <a:schemeClr val="bg1"/>
                </a:solidFill>
                <a:latin typeface="Times New Roman" panose="02020603050405020304" pitchFamily="18" charset="0"/>
                <a:cs typeface="Times New Roman" panose="02020603050405020304" pitchFamily="18" charset="0"/>
              </a:rPr>
              <a:t>Building Blocks of Alabama 911</a:t>
            </a:r>
            <a:br>
              <a:rPr lang="en-US" sz="1800" dirty="0">
                <a:solidFill>
                  <a:schemeClr val="bg1"/>
                </a:solidFill>
                <a:latin typeface="Times New Roman" panose="02020603050405020304" pitchFamily="18" charset="0"/>
                <a:cs typeface="Times New Roman" panose="02020603050405020304" pitchFamily="18" charset="0"/>
              </a:rPr>
            </a:br>
            <a:r>
              <a:rPr lang="en-US" sz="2200" dirty="0">
                <a:solidFill>
                  <a:schemeClr val="bg1"/>
                </a:solidFill>
                <a:latin typeface="Times New Roman" panose="02020603050405020304" pitchFamily="18" charset="0"/>
                <a:cs typeface="Times New Roman" panose="02020603050405020304" pitchFamily="18" charset="0"/>
              </a:rPr>
              <a:t>Mission:  </a:t>
            </a:r>
            <a:r>
              <a:rPr lang="en-US" sz="2200" b="0" i="1" dirty="0">
                <a:solidFill>
                  <a:schemeClr val="bg1"/>
                </a:solidFill>
                <a:effectLst/>
                <a:latin typeface="Times New Roman" panose="02020603050405020304" pitchFamily="18" charset="0"/>
                <a:cs typeface="Times New Roman" panose="02020603050405020304" pitchFamily="18" charset="0"/>
              </a:rPr>
              <a:t>To work in partnership with Emergency Communication Districts of Alabama to facilitate and promote effective, efficient, and reliable 9-1-1 service statewide to the residents and visitors of Alabama.</a:t>
            </a:r>
            <a:endParaRPr lang="en-US" dirty="0">
              <a:solidFill>
                <a:srgbClr val="FFFFFF"/>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2618" y="4487046"/>
            <a:ext cx="385765" cy="390528"/>
          </a:xfrm>
          <a:prstGeom prst="rect">
            <a:avLst/>
          </a:prstGeom>
        </p:spPr>
      </p:pic>
      <p:graphicFrame>
        <p:nvGraphicFramePr>
          <p:cNvPr id="8" name="Content Placeholder 7">
            <a:extLst>
              <a:ext uri="{FF2B5EF4-FFF2-40B4-BE49-F238E27FC236}">
                <a16:creationId xmlns:a16="http://schemas.microsoft.com/office/drawing/2014/main" id="{D449779D-8F35-4219-AD41-A7FFC4C31F90}"/>
              </a:ext>
            </a:extLst>
          </p:cNvPr>
          <p:cNvGraphicFramePr>
            <a:graphicFrameLocks noGrp="1"/>
          </p:cNvGraphicFramePr>
          <p:nvPr>
            <p:ph idx="1"/>
          </p:nvPr>
        </p:nvGraphicFramePr>
        <p:xfrm>
          <a:off x="228600" y="102950"/>
          <a:ext cx="11414760" cy="4856776"/>
        </p:xfrm>
        <a:graphic>
          <a:graphicData uri="http://schemas.openxmlformats.org/drawingml/2006/table">
            <a:tbl>
              <a:tblPr firstRow="1" bandRow="1"/>
              <a:tblGrid>
                <a:gridCol w="1141476">
                  <a:extLst>
                    <a:ext uri="{9D8B030D-6E8A-4147-A177-3AD203B41FA5}">
                      <a16:colId xmlns:a16="http://schemas.microsoft.com/office/drawing/2014/main" val="2210539309"/>
                    </a:ext>
                  </a:extLst>
                </a:gridCol>
                <a:gridCol w="1141476">
                  <a:extLst>
                    <a:ext uri="{9D8B030D-6E8A-4147-A177-3AD203B41FA5}">
                      <a16:colId xmlns:a16="http://schemas.microsoft.com/office/drawing/2014/main" val="3579873913"/>
                    </a:ext>
                  </a:extLst>
                </a:gridCol>
                <a:gridCol w="1141476">
                  <a:extLst>
                    <a:ext uri="{9D8B030D-6E8A-4147-A177-3AD203B41FA5}">
                      <a16:colId xmlns:a16="http://schemas.microsoft.com/office/drawing/2014/main" val="3212904999"/>
                    </a:ext>
                  </a:extLst>
                </a:gridCol>
                <a:gridCol w="1141476">
                  <a:extLst>
                    <a:ext uri="{9D8B030D-6E8A-4147-A177-3AD203B41FA5}">
                      <a16:colId xmlns:a16="http://schemas.microsoft.com/office/drawing/2014/main" val="719333448"/>
                    </a:ext>
                  </a:extLst>
                </a:gridCol>
                <a:gridCol w="1141476">
                  <a:extLst>
                    <a:ext uri="{9D8B030D-6E8A-4147-A177-3AD203B41FA5}">
                      <a16:colId xmlns:a16="http://schemas.microsoft.com/office/drawing/2014/main" val="3855711172"/>
                    </a:ext>
                  </a:extLst>
                </a:gridCol>
                <a:gridCol w="1141476">
                  <a:extLst>
                    <a:ext uri="{9D8B030D-6E8A-4147-A177-3AD203B41FA5}">
                      <a16:colId xmlns:a16="http://schemas.microsoft.com/office/drawing/2014/main" val="1315549614"/>
                    </a:ext>
                  </a:extLst>
                </a:gridCol>
                <a:gridCol w="1141476">
                  <a:extLst>
                    <a:ext uri="{9D8B030D-6E8A-4147-A177-3AD203B41FA5}">
                      <a16:colId xmlns:a16="http://schemas.microsoft.com/office/drawing/2014/main" val="3770051360"/>
                    </a:ext>
                  </a:extLst>
                </a:gridCol>
                <a:gridCol w="1141476">
                  <a:extLst>
                    <a:ext uri="{9D8B030D-6E8A-4147-A177-3AD203B41FA5}">
                      <a16:colId xmlns:a16="http://schemas.microsoft.com/office/drawing/2014/main" val="3125237094"/>
                    </a:ext>
                  </a:extLst>
                </a:gridCol>
                <a:gridCol w="1141476">
                  <a:extLst>
                    <a:ext uri="{9D8B030D-6E8A-4147-A177-3AD203B41FA5}">
                      <a16:colId xmlns:a16="http://schemas.microsoft.com/office/drawing/2014/main" val="2698382689"/>
                    </a:ext>
                  </a:extLst>
                </a:gridCol>
                <a:gridCol w="1141476">
                  <a:extLst>
                    <a:ext uri="{9D8B030D-6E8A-4147-A177-3AD203B41FA5}">
                      <a16:colId xmlns:a16="http://schemas.microsoft.com/office/drawing/2014/main" val="213294835"/>
                    </a:ext>
                  </a:extLst>
                </a:gridCol>
              </a:tblGrid>
              <a:tr h="536836">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Service</a:t>
                      </a:r>
                    </a:p>
                  </a:txBody>
                  <a:tcPr marL="6051" marR="6051" marT="6051" marB="0" anchor="ctr">
                    <a:lnL>
                      <a:noFill/>
                    </a:lnL>
                    <a:lnR>
                      <a:noFill/>
                    </a:lnR>
                    <a:lnT>
                      <a:noFill/>
                    </a:lnT>
                    <a:lnB>
                      <a:noFill/>
                    </a:lnB>
                  </a:tcPr>
                </a:tc>
                <a:tc>
                  <a:txBody>
                    <a:bodyPr/>
                    <a:lstStyle/>
                    <a:p>
                      <a:pPr algn="ctr" fontAlgn="t"/>
                      <a:r>
                        <a:rPr lang="en-US" sz="1200" b="0" i="0" u="none" strike="noStrike">
                          <a:solidFill>
                            <a:srgbClr val="000000"/>
                          </a:solidFill>
                          <a:effectLst/>
                          <a:latin typeface="Times New Roman" panose="02020603050405020304" pitchFamily="18" charset="0"/>
                        </a:rPr>
                        <a:t>Meet Expectations</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0000"/>
                    </a:solidFill>
                  </a:tcPr>
                </a:tc>
                <a:extLst>
                  <a:ext uri="{0D108BD9-81ED-4DB2-BD59-A6C34878D82A}">
                    <a16:rowId xmlns:a16="http://schemas.microsoft.com/office/drawing/2014/main" val="2561776780"/>
                  </a:ext>
                </a:extLst>
              </a:tr>
              <a:tr h="544233">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dirty="0">
                          <a:solidFill>
                            <a:srgbClr val="000000"/>
                          </a:solidFill>
                          <a:effectLst/>
                          <a:latin typeface="Times New Roman" panose="02020603050405020304" pitchFamily="18" charset="0"/>
                        </a:rPr>
                        <a:t>Governance</a:t>
                      </a:r>
                    </a:p>
                  </a:txBody>
                  <a:tcPr marL="6051" marR="6051" marT="6051" marB="0" anchor="ctr">
                    <a:lnL>
                      <a:noFill/>
                    </a:lnL>
                    <a:lnR>
                      <a:noFill/>
                    </a:lnR>
                    <a:lnT>
                      <a:noFill/>
                    </a:lnT>
                    <a:lnB>
                      <a:noFill/>
                    </a:lnB>
                  </a:tcPr>
                </a:tc>
                <a:tc>
                  <a:txBody>
                    <a:bodyPr/>
                    <a:lstStyle/>
                    <a:p>
                      <a:pPr algn="ctr" fontAlgn="t"/>
                      <a:r>
                        <a:rPr lang="en-US" sz="1200" b="0" i="0" u="none" strike="noStrike">
                          <a:solidFill>
                            <a:srgbClr val="000000"/>
                          </a:solidFill>
                          <a:effectLst/>
                          <a:latin typeface="Times New Roman" panose="02020603050405020304" pitchFamily="18" charset="0"/>
                        </a:rPr>
                        <a:t>Legislative Review</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dirty="0">
                          <a:solidFill>
                            <a:srgbClr val="000000"/>
                          </a:solidFill>
                          <a:effectLst/>
                          <a:latin typeface="Times New Roman" panose="02020603050405020304" pitchFamily="18" charset="0"/>
                        </a:rPr>
                        <a:t>Rules and </a:t>
                      </a:r>
                    </a:p>
                    <a:p>
                      <a:pPr algn="ctr" fontAlgn="t"/>
                      <a:r>
                        <a:rPr lang="en-US" sz="1200" b="0" i="0" u="none" strike="noStrike" dirty="0">
                          <a:solidFill>
                            <a:srgbClr val="000000"/>
                          </a:solidFill>
                          <a:effectLst/>
                          <a:latin typeface="Times New Roman" panose="02020603050405020304" pitchFamily="18" charset="0"/>
                        </a:rPr>
                        <a:t>Polices</a:t>
                      </a:r>
                    </a:p>
                  </a:txBody>
                  <a:tcPr marL="6051" marR="6051" marT="6051" marB="0" anchor="ctr">
                    <a:lnL>
                      <a:noFill/>
                    </a:lnL>
                    <a:lnR>
                      <a:noFill/>
                    </a:lnR>
                    <a:lnT>
                      <a:noFill/>
                    </a:lnT>
                    <a:lnB>
                      <a:noFill/>
                    </a:lnB>
                    <a:solidFill>
                      <a:srgbClr val="FF6600"/>
                    </a:solidFill>
                  </a:tcPr>
                </a:tc>
                <a:extLst>
                  <a:ext uri="{0D108BD9-81ED-4DB2-BD59-A6C34878D82A}">
                    <a16:rowId xmlns:a16="http://schemas.microsoft.com/office/drawing/2014/main" val="4292423481"/>
                  </a:ext>
                </a:extLst>
              </a:tr>
              <a:tr h="536836">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Funding</a:t>
                      </a:r>
                    </a:p>
                  </a:txBody>
                  <a:tcPr marL="6051" marR="6051" marT="6051" marB="0" anchor="ctr">
                    <a:lnL>
                      <a:noFill/>
                    </a:lnL>
                    <a:lnR>
                      <a:noFill/>
                    </a:lnR>
                    <a:lnT>
                      <a:noFill/>
                    </a:lnT>
                    <a:lnB>
                      <a:noFill/>
                    </a:lnB>
                  </a:tcPr>
                </a:tc>
                <a:tc>
                  <a:txBody>
                    <a:bodyPr/>
                    <a:lstStyle/>
                    <a:p>
                      <a:pPr algn="ctr" fontAlgn="t"/>
                      <a:r>
                        <a:rPr lang="en-US" sz="1200" b="0" i="0" u="none" strike="noStrike">
                          <a:solidFill>
                            <a:srgbClr val="000000"/>
                          </a:solidFill>
                          <a:effectLst/>
                          <a:latin typeface="Times New Roman" panose="02020603050405020304" pitchFamily="18" charset="0"/>
                        </a:rPr>
                        <a:t>Monthly Distribution</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a:solidFill>
                            <a:srgbClr val="000000"/>
                          </a:solidFill>
                          <a:effectLst/>
                          <a:latin typeface="Times New Roman" panose="02020603050405020304" pitchFamily="18" charset="0"/>
                        </a:rPr>
                        <a:t>Legacy Reimbursement</a:t>
                      </a: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a:solidFill>
                            <a:srgbClr val="000000"/>
                          </a:solidFill>
                          <a:effectLst/>
                          <a:latin typeface="Times New Roman" panose="02020603050405020304" pitchFamily="18" charset="0"/>
                        </a:rPr>
                        <a:t>Grants</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FF00"/>
                    </a:solidFill>
                  </a:tcPr>
                </a:tc>
                <a:extLst>
                  <a:ext uri="{0D108BD9-81ED-4DB2-BD59-A6C34878D82A}">
                    <a16:rowId xmlns:a16="http://schemas.microsoft.com/office/drawing/2014/main" val="2463906647"/>
                  </a:ext>
                </a:extLst>
              </a:tr>
              <a:tr h="536836">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Security</a:t>
                      </a:r>
                    </a:p>
                  </a:txBody>
                  <a:tcPr marL="6051" marR="6051" marT="6051" marB="0" anchor="ctr">
                    <a:lnL>
                      <a:noFill/>
                    </a:lnL>
                    <a:lnR>
                      <a:noFill/>
                    </a:lnR>
                    <a:lnT>
                      <a:noFill/>
                    </a:lnT>
                    <a:lnB>
                      <a:noFill/>
                    </a:lnB>
                  </a:tcPr>
                </a:tc>
                <a:tc>
                  <a:txBody>
                    <a:bodyPr/>
                    <a:lstStyle/>
                    <a:p>
                      <a:pPr algn="ctr" fontAlgn="t"/>
                      <a:r>
                        <a:rPr lang="en-US" sz="1200" b="0" i="0" u="none" strike="noStrike" dirty="0">
                          <a:solidFill>
                            <a:srgbClr val="000000"/>
                          </a:solidFill>
                          <a:effectLst/>
                          <a:latin typeface="Times New Roman" panose="02020603050405020304" pitchFamily="18" charset="0"/>
                        </a:rPr>
                        <a:t>Best </a:t>
                      </a:r>
                    </a:p>
                    <a:p>
                      <a:pPr algn="ctr" fontAlgn="t"/>
                      <a:r>
                        <a:rPr lang="en-US" sz="1200" b="0" i="0" u="none" strike="noStrike" dirty="0">
                          <a:solidFill>
                            <a:srgbClr val="000000"/>
                          </a:solidFill>
                          <a:effectLst/>
                          <a:latin typeface="Times New Roman" panose="02020603050405020304" pitchFamily="18" charset="0"/>
                        </a:rPr>
                        <a:t>Practices</a:t>
                      </a: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dirty="0">
                          <a:solidFill>
                            <a:srgbClr val="000000"/>
                          </a:solidFill>
                          <a:effectLst/>
                          <a:latin typeface="Times New Roman" panose="02020603050405020304" pitchFamily="18" charset="0"/>
                        </a:rPr>
                        <a:t>Security </a:t>
                      </a:r>
                    </a:p>
                    <a:p>
                      <a:pPr algn="ctr" fontAlgn="t"/>
                      <a:r>
                        <a:rPr lang="en-US" sz="1200" b="0" i="0" u="none" strike="noStrike" dirty="0">
                          <a:solidFill>
                            <a:srgbClr val="000000"/>
                          </a:solidFill>
                          <a:effectLst/>
                          <a:latin typeface="Times New Roman" panose="02020603050405020304" pitchFamily="18" charset="0"/>
                        </a:rPr>
                        <a:t>Plans</a:t>
                      </a: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dirty="0">
                          <a:solidFill>
                            <a:srgbClr val="000000"/>
                          </a:solidFill>
                          <a:effectLst/>
                          <a:latin typeface="Times New Roman" panose="02020603050405020304" pitchFamily="18" charset="0"/>
                        </a:rPr>
                        <a:t>PSAP </a:t>
                      </a:r>
                    </a:p>
                    <a:p>
                      <a:pPr algn="ctr" fontAlgn="t"/>
                      <a:r>
                        <a:rPr lang="en-US" sz="1200" b="0" i="0" u="none" strike="noStrike" dirty="0">
                          <a:solidFill>
                            <a:srgbClr val="000000"/>
                          </a:solidFill>
                          <a:effectLst/>
                          <a:latin typeface="Times New Roman" panose="02020603050405020304" pitchFamily="18" charset="0"/>
                        </a:rPr>
                        <a:t>Policies</a:t>
                      </a:r>
                    </a:p>
                  </a:txBody>
                  <a:tcPr marL="6051" marR="6051" marT="6051" marB="0" anchor="ctr">
                    <a:lnL>
                      <a:noFill/>
                    </a:lnL>
                    <a:lnR>
                      <a:noFill/>
                    </a:lnR>
                    <a:lnT>
                      <a:noFill/>
                    </a:lnT>
                    <a:lnB>
                      <a:noFill/>
                    </a:lnB>
                    <a:solidFill>
                      <a:srgbClr val="FFFF00"/>
                    </a:solidFill>
                  </a:tcPr>
                </a:tc>
                <a:tc>
                  <a:txBody>
                    <a:bodyPr/>
                    <a:lstStyle/>
                    <a:p>
                      <a:pPr algn="ctr" fontAlgn="t"/>
                      <a:r>
                        <a:rPr lang="en-US" sz="1200" b="0" i="0" u="none" strike="noStrike" dirty="0">
                          <a:solidFill>
                            <a:schemeClr val="bg1"/>
                          </a:solidFill>
                          <a:effectLst/>
                          <a:latin typeface="Times New Roman" panose="02020603050405020304" pitchFamily="18" charset="0"/>
                        </a:rPr>
                        <a:t>Network Security </a:t>
                      </a:r>
                    </a:p>
                  </a:txBody>
                  <a:tcPr marL="6051" marR="6051" marT="6051" marB="0" anchor="ctr">
                    <a:lnL>
                      <a:noFill/>
                    </a:lnL>
                    <a:lnR>
                      <a:noFill/>
                    </a:lnR>
                    <a:lnT>
                      <a:noFill/>
                    </a:lnT>
                    <a:lnB>
                      <a:noFill/>
                    </a:lnB>
                    <a:solidFill>
                      <a:srgbClr val="009644"/>
                    </a:solidFill>
                  </a:tcPr>
                </a:tc>
                <a:extLst>
                  <a:ext uri="{0D108BD9-81ED-4DB2-BD59-A6C34878D82A}">
                    <a16:rowId xmlns:a16="http://schemas.microsoft.com/office/drawing/2014/main" val="1198950188"/>
                  </a:ext>
                </a:extLst>
              </a:tr>
              <a:tr h="536836">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PSAPs</a:t>
                      </a:r>
                    </a:p>
                  </a:txBody>
                  <a:tcPr marL="6051" marR="6051" marT="6051" marB="0" anchor="ctr">
                    <a:lnL>
                      <a:noFill/>
                    </a:lnL>
                    <a:lnR>
                      <a:noFill/>
                    </a:lnR>
                    <a:lnT>
                      <a:noFill/>
                    </a:lnT>
                    <a:lnB>
                      <a:noFill/>
                    </a:lnB>
                  </a:tcPr>
                </a:tc>
                <a:tc>
                  <a:txBody>
                    <a:bodyPr/>
                    <a:lstStyle/>
                    <a:p>
                      <a:pPr algn="ctr" fontAlgn="t"/>
                      <a:r>
                        <a:rPr lang="en-US" sz="1200" b="0" i="0" u="none" strike="noStrike" dirty="0">
                          <a:solidFill>
                            <a:srgbClr val="000000"/>
                          </a:solidFill>
                          <a:effectLst/>
                          <a:latin typeface="Times New Roman" panose="02020603050405020304" pitchFamily="18" charset="0"/>
                        </a:rPr>
                        <a:t>Hosted/NG </a:t>
                      </a:r>
                    </a:p>
                    <a:p>
                      <a:pPr algn="ctr" fontAlgn="t"/>
                      <a:r>
                        <a:rPr lang="en-US" sz="1200" b="0" i="0" u="none" strike="noStrike" dirty="0">
                          <a:solidFill>
                            <a:srgbClr val="000000"/>
                          </a:solidFill>
                          <a:effectLst/>
                          <a:latin typeface="Times New Roman" panose="02020603050405020304" pitchFamily="18" charset="0"/>
                        </a:rPr>
                        <a:t>CPE</a:t>
                      </a: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a:solidFill>
                            <a:srgbClr val="000000"/>
                          </a:solidFill>
                          <a:effectLst/>
                          <a:latin typeface="Times New Roman" panose="02020603050405020304" pitchFamily="18" charset="0"/>
                        </a:rPr>
                        <a:t>CAD</a:t>
                      </a: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dirty="0">
                          <a:solidFill>
                            <a:srgbClr val="000000"/>
                          </a:solidFill>
                          <a:effectLst/>
                          <a:latin typeface="Times New Roman" panose="02020603050405020304" pitchFamily="18" charset="0"/>
                        </a:rPr>
                        <a:t>Map </a:t>
                      </a:r>
                    </a:p>
                    <a:p>
                      <a:pPr algn="ctr" fontAlgn="t"/>
                      <a:r>
                        <a:rPr lang="en-US" sz="1200" b="0" i="0" u="none" strike="noStrike" dirty="0">
                          <a:solidFill>
                            <a:srgbClr val="000000"/>
                          </a:solidFill>
                          <a:effectLst/>
                          <a:latin typeface="Times New Roman" panose="02020603050405020304" pitchFamily="18" charset="0"/>
                        </a:rPr>
                        <a:t>Displays</a:t>
                      </a:r>
                    </a:p>
                  </a:txBody>
                  <a:tcPr marL="6051" marR="6051" marT="6051" marB="0" anchor="ctr">
                    <a:lnL>
                      <a:noFill/>
                    </a:lnL>
                    <a:lnR>
                      <a:noFill/>
                    </a:lnR>
                    <a:lnT>
                      <a:noFill/>
                    </a:lnT>
                    <a:lnB>
                      <a:noFill/>
                    </a:lnB>
                    <a:solidFill>
                      <a:srgbClr val="FFFF00"/>
                    </a:solidFill>
                  </a:tcPr>
                </a:tc>
                <a:tc>
                  <a:txBody>
                    <a:bodyPr/>
                    <a:lstStyle/>
                    <a:p>
                      <a:pPr algn="ctr" fontAlgn="t"/>
                      <a:r>
                        <a:rPr lang="en-US" sz="1200" b="0" i="0" u="none" strike="noStrike" dirty="0">
                          <a:solidFill>
                            <a:schemeClr val="bg1"/>
                          </a:solidFill>
                          <a:effectLst/>
                          <a:latin typeface="Times New Roman" panose="02020603050405020304" pitchFamily="18" charset="0"/>
                        </a:rPr>
                        <a:t>Data </a:t>
                      </a:r>
                    </a:p>
                    <a:p>
                      <a:pPr algn="ctr" fontAlgn="t"/>
                      <a:r>
                        <a:rPr lang="en-US" sz="1200" b="0" i="0" u="none" strike="noStrike" dirty="0">
                          <a:solidFill>
                            <a:schemeClr val="bg1"/>
                          </a:solidFill>
                          <a:effectLst/>
                          <a:latin typeface="Times New Roman" panose="02020603050405020304" pitchFamily="18" charset="0"/>
                        </a:rPr>
                        <a:t>Analysis</a:t>
                      </a:r>
                    </a:p>
                  </a:txBody>
                  <a:tcPr marL="6051" marR="6051" marT="6051" marB="0" anchor="ctr">
                    <a:lnL>
                      <a:noFill/>
                    </a:lnL>
                    <a:lnR>
                      <a:noFill/>
                    </a:lnR>
                    <a:lnT>
                      <a:noFill/>
                    </a:lnT>
                    <a:lnB>
                      <a:noFill/>
                    </a:lnB>
                    <a:solidFill>
                      <a:srgbClr val="009644"/>
                    </a:solidFill>
                  </a:tcPr>
                </a:tc>
                <a:tc>
                  <a:txBody>
                    <a:bodyPr/>
                    <a:lstStyle/>
                    <a:p>
                      <a:pPr algn="ctr" fontAlgn="t"/>
                      <a:r>
                        <a:rPr lang="en-US" sz="1200" b="0" i="0" u="none" strike="noStrike" dirty="0">
                          <a:solidFill>
                            <a:schemeClr val="bg1"/>
                          </a:solidFill>
                          <a:effectLst/>
                          <a:latin typeface="Times New Roman" panose="02020603050405020304" pitchFamily="18" charset="0"/>
                        </a:rPr>
                        <a:t>Mobile </a:t>
                      </a:r>
                    </a:p>
                    <a:p>
                      <a:pPr algn="ctr" fontAlgn="t"/>
                      <a:r>
                        <a:rPr lang="en-US" sz="1200" b="0" i="0" u="none" strike="noStrike" dirty="0">
                          <a:solidFill>
                            <a:schemeClr val="bg1"/>
                          </a:solidFill>
                          <a:effectLst/>
                          <a:latin typeface="Times New Roman" panose="02020603050405020304" pitchFamily="18" charset="0"/>
                        </a:rPr>
                        <a:t>Data</a:t>
                      </a:r>
                    </a:p>
                  </a:txBody>
                  <a:tcPr marL="6051" marR="6051" marT="6051" marB="0" anchor="ctr">
                    <a:lnL>
                      <a:noFill/>
                    </a:lnL>
                    <a:lnR>
                      <a:noFill/>
                    </a:lnR>
                    <a:lnT>
                      <a:noFill/>
                    </a:lnT>
                    <a:lnB>
                      <a:noFill/>
                    </a:lnB>
                    <a:solidFill>
                      <a:srgbClr val="0070C0"/>
                    </a:solidFill>
                  </a:tcPr>
                </a:tc>
                <a:extLst>
                  <a:ext uri="{0D108BD9-81ED-4DB2-BD59-A6C34878D82A}">
                    <a16:rowId xmlns:a16="http://schemas.microsoft.com/office/drawing/2014/main" val="2148066101"/>
                  </a:ext>
                </a:extLst>
              </a:tr>
              <a:tr h="536836">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r" fontAlgn="t"/>
                      <a:endParaRPr lang="en-US" sz="1800" b="0" i="0" u="none" strike="noStrike">
                        <a:solidFill>
                          <a:srgbClr val="000000"/>
                        </a:solidFill>
                        <a:effectLst/>
                        <a:latin typeface="Times New Roman" panose="02020603050405020304" pitchFamily="18" charset="0"/>
                      </a:endParaRPr>
                    </a:p>
                  </a:txBody>
                  <a:tcPr marL="6051" marR="6051" marT="6051" marB="0">
                    <a:lnL>
                      <a:noFill/>
                    </a:lnL>
                    <a:lnR>
                      <a:noFill/>
                    </a:lnR>
                    <a:lnT>
                      <a:noFill/>
                    </a:lnT>
                    <a:lnB>
                      <a:noFill/>
                    </a:lnB>
                  </a:tcPr>
                </a:tc>
                <a:tc>
                  <a:txBody>
                    <a:bodyPr/>
                    <a:lstStyle/>
                    <a:p>
                      <a:pPr algn="l" fontAlgn="b"/>
                      <a:endParaRPr lang="en-US" sz="1100" b="0" i="0" u="none" strike="noStrike">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Training</a:t>
                      </a:r>
                    </a:p>
                  </a:txBody>
                  <a:tcPr marL="6051" marR="6051" marT="6051" marB="0" anchor="ctr">
                    <a:lnL>
                      <a:noFill/>
                    </a:lnL>
                    <a:lnR>
                      <a:noFill/>
                    </a:lnR>
                    <a:lnT>
                      <a:noFill/>
                    </a:lnT>
                    <a:lnB>
                      <a:noFill/>
                    </a:lnB>
                  </a:tcPr>
                </a:tc>
                <a:tc>
                  <a:txBody>
                    <a:bodyPr/>
                    <a:lstStyle/>
                    <a:p>
                      <a:pPr algn="ctr" fontAlgn="t"/>
                      <a:r>
                        <a:rPr lang="en-US" sz="1200" b="0" i="0" u="none" strike="noStrike">
                          <a:solidFill>
                            <a:srgbClr val="000000"/>
                          </a:solidFill>
                          <a:effectLst/>
                          <a:latin typeface="Times New Roman" panose="02020603050405020304" pitchFamily="18" charset="0"/>
                        </a:rPr>
                        <a:t>ALEMD Program</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a:solidFill>
                            <a:srgbClr val="000000"/>
                          </a:solidFill>
                          <a:effectLst/>
                          <a:latin typeface="Times New Roman" panose="02020603050405020304" pitchFamily="18" charset="0"/>
                        </a:rPr>
                        <a:t>LMS Procurement</a:t>
                      </a: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a:solidFill>
                            <a:srgbClr val="000000"/>
                          </a:solidFill>
                          <a:effectLst/>
                          <a:latin typeface="Times New Roman" panose="02020603050405020304" pitchFamily="18" charset="0"/>
                        </a:rPr>
                        <a:t>Minimum Standards</a:t>
                      </a:r>
                    </a:p>
                  </a:txBody>
                  <a:tcPr marL="6051" marR="6051" marT="6051" marB="0" anchor="ctr">
                    <a:lnL>
                      <a:noFill/>
                    </a:lnL>
                    <a:lnR>
                      <a:noFill/>
                    </a:lnR>
                    <a:lnT>
                      <a:noFill/>
                    </a:lnT>
                    <a:lnB>
                      <a:noFill/>
                    </a:lnB>
                    <a:solidFill>
                      <a:srgbClr val="FFFF00"/>
                    </a:solidFill>
                  </a:tcPr>
                </a:tc>
                <a:tc>
                  <a:txBody>
                    <a:bodyPr/>
                    <a:lstStyle/>
                    <a:p>
                      <a:pPr algn="ctr" fontAlgn="t"/>
                      <a:r>
                        <a:rPr lang="en-US" sz="1200" b="0" i="0" u="none" strike="noStrike" dirty="0">
                          <a:solidFill>
                            <a:schemeClr val="bg1"/>
                          </a:solidFill>
                          <a:effectLst/>
                          <a:latin typeface="Times New Roman" panose="02020603050405020304" pitchFamily="18" charset="0"/>
                        </a:rPr>
                        <a:t>Health/</a:t>
                      </a:r>
                    </a:p>
                    <a:p>
                      <a:pPr algn="ctr" fontAlgn="t"/>
                      <a:r>
                        <a:rPr lang="en-US" sz="1200" b="0" i="0" u="none" strike="noStrike" dirty="0">
                          <a:solidFill>
                            <a:schemeClr val="bg1"/>
                          </a:solidFill>
                          <a:effectLst/>
                          <a:latin typeface="Times New Roman" panose="02020603050405020304" pitchFamily="18" charset="0"/>
                        </a:rPr>
                        <a:t>Wellness</a:t>
                      </a:r>
                    </a:p>
                  </a:txBody>
                  <a:tcPr marL="6051" marR="6051" marT="6051" marB="0" anchor="ctr">
                    <a:lnL>
                      <a:noFill/>
                    </a:lnL>
                    <a:lnR>
                      <a:noFill/>
                    </a:lnR>
                    <a:lnT>
                      <a:noFill/>
                    </a:lnT>
                    <a:lnB>
                      <a:noFill/>
                    </a:lnB>
                    <a:solidFill>
                      <a:srgbClr val="009644"/>
                    </a:solidFill>
                  </a:tcPr>
                </a:tc>
                <a:tc>
                  <a:txBody>
                    <a:bodyPr/>
                    <a:lstStyle/>
                    <a:p>
                      <a:pPr algn="ctr" fontAlgn="t"/>
                      <a:r>
                        <a:rPr lang="en-US" sz="1200" b="0" i="0" u="none" strike="noStrike" dirty="0">
                          <a:solidFill>
                            <a:schemeClr val="bg1"/>
                          </a:solidFill>
                          <a:effectLst/>
                          <a:latin typeface="Times New Roman" panose="02020603050405020304" pitchFamily="18" charset="0"/>
                        </a:rPr>
                        <a:t>TERT </a:t>
                      </a:r>
                    </a:p>
                    <a:p>
                      <a:pPr algn="ctr" fontAlgn="t"/>
                      <a:r>
                        <a:rPr lang="en-US" sz="1200" b="0" i="0" u="none" strike="noStrike" dirty="0">
                          <a:solidFill>
                            <a:schemeClr val="bg1"/>
                          </a:solidFill>
                          <a:effectLst/>
                          <a:latin typeface="Times New Roman" panose="02020603050405020304" pitchFamily="18" charset="0"/>
                        </a:rPr>
                        <a:t>Initiative</a:t>
                      </a:r>
                    </a:p>
                  </a:txBody>
                  <a:tcPr marL="6051" marR="6051" marT="6051" marB="0" anchor="ctr">
                    <a:lnL>
                      <a:noFill/>
                    </a:lnL>
                    <a:lnR>
                      <a:noFill/>
                    </a:lnR>
                    <a:lnT>
                      <a:noFill/>
                    </a:lnT>
                    <a:lnB>
                      <a:noFill/>
                    </a:lnB>
                    <a:solidFill>
                      <a:srgbClr val="0070C0"/>
                    </a:solidFill>
                  </a:tcPr>
                </a:tc>
                <a:tc>
                  <a:txBody>
                    <a:bodyPr/>
                    <a:lstStyle/>
                    <a:p>
                      <a:pPr algn="ctr" fontAlgn="t"/>
                      <a:r>
                        <a:rPr lang="en-US" sz="1200" b="0" i="0" u="none" strike="noStrike" dirty="0">
                          <a:solidFill>
                            <a:schemeClr val="bg1"/>
                          </a:solidFill>
                          <a:effectLst/>
                          <a:latin typeface="Times New Roman" panose="02020603050405020304" pitchFamily="18" charset="0"/>
                        </a:rPr>
                        <a:t>Reclassification </a:t>
                      </a:r>
                    </a:p>
                  </a:txBody>
                  <a:tcPr marL="6051" marR="6051" marT="6051" marB="0" anchor="ctr">
                    <a:lnL>
                      <a:noFill/>
                    </a:lnL>
                    <a:lnR>
                      <a:noFill/>
                    </a:lnR>
                    <a:lnT>
                      <a:noFill/>
                    </a:lnT>
                    <a:lnB>
                      <a:noFill/>
                    </a:lnB>
                    <a:solidFill>
                      <a:srgbClr val="002060"/>
                    </a:solidFill>
                  </a:tcPr>
                </a:tc>
                <a:extLst>
                  <a:ext uri="{0D108BD9-81ED-4DB2-BD59-A6C34878D82A}">
                    <a16:rowId xmlns:a16="http://schemas.microsoft.com/office/drawing/2014/main" val="3835341977"/>
                  </a:ext>
                </a:extLst>
              </a:tr>
              <a:tr h="544233">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imes New Roman" panose="02020603050405020304" pitchFamily="18" charset="0"/>
                      </a:endParaRPr>
                    </a:p>
                  </a:txBody>
                  <a:tcPr marL="6051" marR="6051" marT="6051" marB="0" anchor="b">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GIS</a:t>
                      </a:r>
                    </a:p>
                  </a:txBody>
                  <a:tcPr marL="6051" marR="6051" marT="6051" marB="0" anchor="ctr">
                    <a:lnL>
                      <a:noFill/>
                    </a:lnL>
                    <a:lnR>
                      <a:noFill/>
                    </a:lnR>
                    <a:lnT>
                      <a:noFill/>
                    </a:lnT>
                    <a:lnB>
                      <a:noFill/>
                    </a:lnB>
                  </a:tcPr>
                </a:tc>
                <a:tc>
                  <a:txBody>
                    <a:bodyPr/>
                    <a:lstStyle/>
                    <a:p>
                      <a:pPr algn="ctr" fontAlgn="t"/>
                      <a:r>
                        <a:rPr lang="en-US" sz="1200" b="0" i="0" u="none" strike="noStrike">
                          <a:solidFill>
                            <a:srgbClr val="000000"/>
                          </a:solidFill>
                          <a:effectLst/>
                          <a:latin typeface="Times New Roman" panose="02020603050405020304" pitchFamily="18" charset="0"/>
                        </a:rPr>
                        <a:t>Statewide Repository</a:t>
                      </a: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dirty="0">
                          <a:solidFill>
                            <a:srgbClr val="000000"/>
                          </a:solidFill>
                          <a:effectLst/>
                          <a:latin typeface="Times New Roman" panose="02020603050405020304" pitchFamily="18" charset="0"/>
                        </a:rPr>
                        <a:t>PSAP </a:t>
                      </a:r>
                    </a:p>
                    <a:p>
                      <a:pPr algn="ctr" fontAlgn="t"/>
                      <a:r>
                        <a:rPr lang="en-US" sz="1200" b="0" i="0" u="none" strike="noStrike" dirty="0">
                          <a:solidFill>
                            <a:srgbClr val="000000"/>
                          </a:solidFill>
                          <a:effectLst/>
                          <a:latin typeface="Times New Roman" panose="02020603050405020304" pitchFamily="18" charset="0"/>
                        </a:rPr>
                        <a:t>Boundary</a:t>
                      </a: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dirty="0">
                          <a:solidFill>
                            <a:srgbClr val="000000"/>
                          </a:solidFill>
                          <a:effectLst/>
                          <a:latin typeface="Times New Roman" panose="02020603050405020304" pitchFamily="18" charset="0"/>
                        </a:rPr>
                        <a:t>Road </a:t>
                      </a:r>
                    </a:p>
                    <a:p>
                      <a:pPr algn="ctr" fontAlgn="t"/>
                      <a:r>
                        <a:rPr lang="en-US" sz="1200" b="0" i="0" u="none" strike="noStrike" dirty="0">
                          <a:solidFill>
                            <a:srgbClr val="000000"/>
                          </a:solidFill>
                          <a:effectLst/>
                          <a:latin typeface="Times New Roman" panose="02020603050405020304" pitchFamily="18" charset="0"/>
                        </a:rPr>
                        <a:t>Centerlines</a:t>
                      </a:r>
                    </a:p>
                  </a:txBody>
                  <a:tcPr marL="6051" marR="6051" marT="6051" marB="0" anchor="ctr">
                    <a:lnL>
                      <a:noFill/>
                    </a:lnL>
                    <a:lnR>
                      <a:noFill/>
                    </a:lnR>
                    <a:lnT>
                      <a:noFill/>
                    </a:lnT>
                    <a:lnB>
                      <a:noFill/>
                    </a:lnB>
                    <a:solidFill>
                      <a:srgbClr val="FFFF00"/>
                    </a:solidFill>
                  </a:tcPr>
                </a:tc>
                <a:tc>
                  <a:txBody>
                    <a:bodyPr/>
                    <a:lstStyle/>
                    <a:p>
                      <a:pPr algn="ctr" fontAlgn="t"/>
                      <a:r>
                        <a:rPr lang="en-US" sz="1200" b="0" i="0" u="none" strike="noStrike" dirty="0">
                          <a:solidFill>
                            <a:schemeClr val="bg1"/>
                          </a:solidFill>
                          <a:effectLst/>
                          <a:latin typeface="Times New Roman" panose="02020603050405020304" pitchFamily="18" charset="0"/>
                        </a:rPr>
                        <a:t>Address </a:t>
                      </a:r>
                    </a:p>
                    <a:p>
                      <a:pPr algn="ctr" fontAlgn="t"/>
                      <a:r>
                        <a:rPr lang="en-US" sz="1200" b="0" i="0" u="none" strike="noStrike" dirty="0">
                          <a:solidFill>
                            <a:schemeClr val="bg1"/>
                          </a:solidFill>
                          <a:effectLst/>
                          <a:latin typeface="Times New Roman" panose="02020603050405020304" pitchFamily="18" charset="0"/>
                        </a:rPr>
                        <a:t>Points</a:t>
                      </a:r>
                    </a:p>
                  </a:txBody>
                  <a:tcPr marL="6051" marR="6051" marT="6051" marB="0" anchor="ctr">
                    <a:lnL>
                      <a:noFill/>
                    </a:lnL>
                    <a:lnR>
                      <a:noFill/>
                    </a:lnR>
                    <a:lnT>
                      <a:noFill/>
                    </a:lnT>
                    <a:lnB>
                      <a:noFill/>
                    </a:lnB>
                    <a:solidFill>
                      <a:srgbClr val="009644"/>
                    </a:solidFill>
                  </a:tcPr>
                </a:tc>
                <a:tc>
                  <a:txBody>
                    <a:bodyPr/>
                    <a:lstStyle/>
                    <a:p>
                      <a:pPr algn="ctr" fontAlgn="t"/>
                      <a:r>
                        <a:rPr lang="en-US" sz="1200" b="0" i="0" u="none" strike="noStrike" dirty="0">
                          <a:solidFill>
                            <a:schemeClr val="bg1"/>
                          </a:solidFill>
                          <a:effectLst/>
                          <a:latin typeface="Times New Roman" panose="02020603050405020304" pitchFamily="18" charset="0"/>
                        </a:rPr>
                        <a:t>Provisioning Boundary</a:t>
                      </a:r>
                    </a:p>
                  </a:txBody>
                  <a:tcPr marL="6051" marR="6051" marT="6051" marB="0" anchor="ctr">
                    <a:lnL>
                      <a:noFill/>
                    </a:lnL>
                    <a:lnR>
                      <a:noFill/>
                    </a:lnR>
                    <a:lnT>
                      <a:noFill/>
                    </a:lnT>
                    <a:lnB>
                      <a:noFill/>
                    </a:lnB>
                    <a:solidFill>
                      <a:srgbClr val="0070C0"/>
                    </a:solidFill>
                  </a:tcPr>
                </a:tc>
                <a:tc>
                  <a:txBody>
                    <a:bodyPr/>
                    <a:lstStyle/>
                    <a:p>
                      <a:pPr algn="ctr" fontAlgn="t"/>
                      <a:r>
                        <a:rPr lang="en-US" sz="1200" b="0" i="0" u="none" strike="noStrike" dirty="0">
                          <a:solidFill>
                            <a:schemeClr val="bg1"/>
                          </a:solidFill>
                          <a:effectLst/>
                          <a:latin typeface="Times New Roman" panose="02020603050405020304" pitchFamily="18" charset="0"/>
                        </a:rPr>
                        <a:t>Emergency Services Boundaries</a:t>
                      </a:r>
                    </a:p>
                  </a:txBody>
                  <a:tcPr marL="6051" marR="6051" marT="6051" marB="0" anchor="ctr">
                    <a:lnL>
                      <a:noFill/>
                    </a:lnL>
                    <a:lnR>
                      <a:noFill/>
                    </a:lnR>
                    <a:lnT>
                      <a:noFill/>
                    </a:lnT>
                    <a:lnB>
                      <a:noFill/>
                    </a:lnB>
                    <a:solidFill>
                      <a:srgbClr val="002060"/>
                    </a:solidFill>
                  </a:tcPr>
                </a:tc>
                <a:tc>
                  <a:txBody>
                    <a:bodyPr/>
                    <a:lstStyle/>
                    <a:p>
                      <a:pPr algn="ctr" fontAlgn="t"/>
                      <a:r>
                        <a:rPr lang="en-US" sz="1200" b="0" i="0" u="none" strike="noStrike">
                          <a:solidFill>
                            <a:schemeClr val="bg1"/>
                          </a:solidFill>
                          <a:effectLst/>
                          <a:latin typeface="Times New Roman" panose="02020603050405020304" pitchFamily="18" charset="0"/>
                        </a:rPr>
                        <a:t>Maintenance Tools</a:t>
                      </a:r>
                      <a:endParaRPr lang="en-US" sz="1200" b="0" i="0" u="none" strike="noStrike" dirty="0">
                        <a:solidFill>
                          <a:schemeClr val="bg1"/>
                        </a:solidFill>
                        <a:effectLst/>
                        <a:latin typeface="Times New Roman" panose="02020603050405020304" pitchFamily="18" charset="0"/>
                      </a:endParaRPr>
                    </a:p>
                  </a:txBody>
                  <a:tcPr marL="6051" marR="6051" marT="6051" marB="0" anchor="ctr">
                    <a:lnL>
                      <a:noFill/>
                    </a:lnL>
                    <a:lnR>
                      <a:noFill/>
                    </a:lnR>
                    <a:lnT>
                      <a:noFill/>
                    </a:lnT>
                    <a:lnB>
                      <a:noFill/>
                    </a:lnB>
                    <a:solidFill>
                      <a:srgbClr val="7030A0"/>
                    </a:solidFill>
                  </a:tcPr>
                </a:tc>
                <a:extLst>
                  <a:ext uri="{0D108BD9-81ED-4DB2-BD59-A6C34878D82A}">
                    <a16:rowId xmlns:a16="http://schemas.microsoft.com/office/drawing/2014/main" val="1704673054"/>
                  </a:ext>
                </a:extLst>
              </a:tr>
              <a:tr h="536836">
                <a:tc>
                  <a:txBody>
                    <a:bodyPr/>
                    <a:lstStyle/>
                    <a:p>
                      <a:pPr algn="r" rtl="0" fontAlgn="ctr"/>
                      <a:endParaRPr lang="en-US" sz="18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tcPr>
                </a:tc>
                <a:tc>
                  <a:txBody>
                    <a:bodyPr/>
                    <a:lstStyle/>
                    <a:p>
                      <a:pPr algn="r" rtl="0" fontAlgn="ctr"/>
                      <a:r>
                        <a:rPr lang="en-US" sz="1800" b="0" i="0" u="none" strike="noStrike">
                          <a:solidFill>
                            <a:srgbClr val="000000"/>
                          </a:solidFill>
                          <a:effectLst/>
                          <a:latin typeface="Times New Roman" panose="02020603050405020304" pitchFamily="18" charset="0"/>
                        </a:rPr>
                        <a:t>NGCS</a:t>
                      </a:r>
                      <a:endParaRPr lang="en-US" sz="18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tcPr>
                </a:tc>
                <a:tc>
                  <a:txBody>
                    <a:bodyPr/>
                    <a:lstStyle/>
                    <a:p>
                      <a:pPr algn="ctr" fontAlgn="t"/>
                      <a:r>
                        <a:rPr lang="en-US" sz="1200" b="0" i="0" u="none" strike="noStrike">
                          <a:solidFill>
                            <a:srgbClr val="000000"/>
                          </a:solidFill>
                          <a:effectLst/>
                          <a:latin typeface="Times New Roman" panose="02020603050405020304" pitchFamily="18" charset="0"/>
                        </a:rPr>
                        <a:t>ESRP</a:t>
                      </a: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a:solidFill>
                            <a:srgbClr val="000000"/>
                          </a:solidFill>
                          <a:effectLst/>
                          <a:latin typeface="Times New Roman" panose="02020603050405020304" pitchFamily="18" charset="0"/>
                        </a:rPr>
                        <a:t>ECRF</a:t>
                      </a: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dirty="0">
                          <a:solidFill>
                            <a:srgbClr val="000000"/>
                          </a:solidFill>
                          <a:effectLst/>
                          <a:latin typeface="Times New Roman" panose="02020603050405020304" pitchFamily="18" charset="0"/>
                        </a:rPr>
                        <a:t>PRF</a:t>
                      </a:r>
                    </a:p>
                  </a:txBody>
                  <a:tcPr marL="6051" marR="6051" marT="6051" marB="0" anchor="ctr">
                    <a:lnL>
                      <a:noFill/>
                    </a:lnL>
                    <a:lnR>
                      <a:noFill/>
                    </a:lnR>
                    <a:lnT>
                      <a:noFill/>
                    </a:lnT>
                    <a:lnB>
                      <a:noFill/>
                    </a:lnB>
                    <a:solidFill>
                      <a:srgbClr val="FFFF00"/>
                    </a:solidFill>
                  </a:tcPr>
                </a:tc>
                <a:tc>
                  <a:txBody>
                    <a:bodyPr/>
                    <a:lstStyle/>
                    <a:p>
                      <a:pPr algn="ctr" fontAlgn="t"/>
                      <a:r>
                        <a:rPr lang="en-US" sz="1200" b="0" i="0" u="none" strike="noStrike">
                          <a:solidFill>
                            <a:schemeClr val="bg1"/>
                          </a:solidFill>
                          <a:effectLst/>
                          <a:latin typeface="Times New Roman" panose="02020603050405020304" pitchFamily="18" charset="0"/>
                        </a:rPr>
                        <a:t>LVF</a:t>
                      </a:r>
                    </a:p>
                  </a:txBody>
                  <a:tcPr marL="6051" marR="6051" marT="6051" marB="0" anchor="ctr">
                    <a:lnL>
                      <a:noFill/>
                    </a:lnL>
                    <a:lnR>
                      <a:noFill/>
                    </a:lnR>
                    <a:lnT>
                      <a:noFill/>
                    </a:lnT>
                    <a:lnB>
                      <a:noFill/>
                    </a:lnB>
                    <a:solidFill>
                      <a:srgbClr val="009644"/>
                    </a:solidFill>
                  </a:tcPr>
                </a:tc>
                <a:tc>
                  <a:txBody>
                    <a:bodyPr/>
                    <a:lstStyle/>
                    <a:p>
                      <a:pPr algn="ctr" fontAlgn="t"/>
                      <a:r>
                        <a:rPr lang="en-US" sz="1200" b="0" i="0" u="none" strike="noStrike" dirty="0">
                          <a:solidFill>
                            <a:schemeClr val="bg1"/>
                          </a:solidFill>
                          <a:effectLst/>
                          <a:latin typeface="Times New Roman" panose="02020603050405020304" pitchFamily="18" charset="0"/>
                        </a:rPr>
                        <a:t>Standards-based</a:t>
                      </a:r>
                    </a:p>
                  </a:txBody>
                  <a:tcPr marL="6051" marR="6051" marT="6051" marB="0" anchor="ctr">
                    <a:lnL>
                      <a:noFill/>
                    </a:lnL>
                    <a:lnR>
                      <a:noFill/>
                    </a:lnR>
                    <a:lnT>
                      <a:noFill/>
                    </a:lnT>
                    <a:lnB>
                      <a:noFill/>
                    </a:lnB>
                    <a:solidFill>
                      <a:srgbClr val="0070C0"/>
                    </a:solidFill>
                  </a:tcPr>
                </a:tc>
                <a:tc>
                  <a:txBody>
                    <a:bodyPr/>
                    <a:lstStyle/>
                    <a:p>
                      <a:pPr algn="ctr" fontAlgn="t"/>
                      <a:r>
                        <a:rPr lang="en-US" sz="1200" b="0" i="0" u="none" strike="noStrike" dirty="0">
                          <a:solidFill>
                            <a:schemeClr val="bg1"/>
                          </a:solidFill>
                          <a:effectLst/>
                          <a:latin typeface="Times New Roman" panose="02020603050405020304" pitchFamily="18" charset="0"/>
                        </a:rPr>
                        <a:t>Legacy </a:t>
                      </a:r>
                    </a:p>
                    <a:p>
                      <a:pPr algn="ctr" fontAlgn="t"/>
                      <a:r>
                        <a:rPr lang="en-US" sz="1200" b="0" i="0" u="none" strike="noStrike" dirty="0">
                          <a:solidFill>
                            <a:schemeClr val="bg1"/>
                          </a:solidFill>
                          <a:effectLst/>
                          <a:latin typeface="Times New Roman" panose="02020603050405020304" pitchFamily="18" charset="0"/>
                        </a:rPr>
                        <a:t>Gateways</a:t>
                      </a:r>
                    </a:p>
                  </a:txBody>
                  <a:tcPr marL="6051" marR="6051" marT="6051" marB="0" anchor="ctr">
                    <a:lnL>
                      <a:noFill/>
                    </a:lnL>
                    <a:lnR>
                      <a:noFill/>
                    </a:lnR>
                    <a:lnT>
                      <a:noFill/>
                    </a:lnT>
                    <a:lnB>
                      <a:noFill/>
                    </a:lnB>
                    <a:solidFill>
                      <a:srgbClr val="002060"/>
                    </a:solidFill>
                  </a:tcPr>
                </a:tc>
                <a:tc>
                  <a:txBody>
                    <a:bodyPr/>
                    <a:lstStyle/>
                    <a:p>
                      <a:pPr algn="ctr" fontAlgn="t"/>
                      <a:r>
                        <a:rPr lang="en-US" sz="1200" b="0" i="0" u="none" strike="noStrike" dirty="0">
                          <a:solidFill>
                            <a:schemeClr val="bg1"/>
                          </a:solidFill>
                          <a:effectLst/>
                          <a:latin typeface="Times New Roman" panose="02020603050405020304" pitchFamily="18" charset="0"/>
                        </a:rPr>
                        <a:t>Security Functions</a:t>
                      </a:r>
                    </a:p>
                  </a:txBody>
                  <a:tcPr marL="6051" marR="6051" marT="6051" marB="0" anchor="ctr">
                    <a:lnL>
                      <a:noFill/>
                    </a:lnL>
                    <a:lnR>
                      <a:noFill/>
                    </a:lnR>
                    <a:lnT>
                      <a:noFill/>
                    </a:lnT>
                    <a:lnB>
                      <a:noFill/>
                    </a:lnB>
                    <a:solidFill>
                      <a:srgbClr val="7030A0"/>
                    </a:solidFill>
                  </a:tcPr>
                </a:tc>
                <a:tc>
                  <a:txBody>
                    <a:bodyPr/>
                    <a:lstStyle/>
                    <a:p>
                      <a:pPr algn="ctr" fontAlgn="t"/>
                      <a:r>
                        <a:rPr lang="en-US" sz="1200" b="0" i="0" u="none" strike="noStrike" dirty="0">
                          <a:solidFill>
                            <a:schemeClr val="tx1"/>
                          </a:solidFill>
                          <a:effectLst/>
                          <a:latin typeface="Times New Roman" panose="02020603050405020304" pitchFamily="18" charset="0"/>
                        </a:rPr>
                        <a:t> Discrepancy Reporting</a:t>
                      </a:r>
                    </a:p>
                  </a:txBody>
                  <a:tcPr marL="6051" marR="6051" marT="6051" marB="0" anchor="ctr">
                    <a:lnL>
                      <a:noFill/>
                    </a:lnL>
                    <a:lnR>
                      <a:noFill/>
                    </a:lnR>
                    <a:lnT>
                      <a:noFill/>
                    </a:lnT>
                    <a:lnB>
                      <a:noFill/>
                    </a:lnB>
                    <a:solidFill>
                      <a:srgbClr val="FF0000"/>
                    </a:solidFill>
                  </a:tcPr>
                </a:tc>
                <a:extLst>
                  <a:ext uri="{0D108BD9-81ED-4DB2-BD59-A6C34878D82A}">
                    <a16:rowId xmlns:a16="http://schemas.microsoft.com/office/drawing/2014/main" val="8982758"/>
                  </a:ext>
                </a:extLst>
              </a:tr>
              <a:tr h="536836">
                <a:tc>
                  <a:txBody>
                    <a:bodyPr/>
                    <a:lstStyle/>
                    <a:p>
                      <a:pPr algn="ctr" fontAlgn="t"/>
                      <a:r>
                        <a:rPr lang="en-US" sz="1800" b="0" i="0" u="none" strike="noStrike">
                          <a:solidFill>
                            <a:srgbClr val="000000"/>
                          </a:solidFill>
                          <a:effectLst/>
                          <a:latin typeface="Times New Roman" panose="02020603050405020304" pitchFamily="18" charset="0"/>
                        </a:rPr>
                        <a:t>ESInet</a:t>
                      </a:r>
                      <a:endParaRPr lang="en-US" sz="18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noFill/>
                  </a:tcPr>
                </a:tc>
                <a:tc>
                  <a:txBody>
                    <a:bodyPr/>
                    <a:lstStyle/>
                    <a:p>
                      <a:pPr algn="ctr" fontAlgn="t"/>
                      <a:r>
                        <a:rPr lang="en-US" sz="1200" b="0" i="0" u="none" strike="noStrike">
                          <a:solidFill>
                            <a:srgbClr val="000000"/>
                          </a:solidFill>
                          <a:effectLst/>
                          <a:latin typeface="Times New Roman" panose="02020603050405020304" pitchFamily="18" charset="0"/>
                        </a:rPr>
                        <a:t>Redundancy</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a:solidFill>
                            <a:srgbClr val="000000"/>
                          </a:solidFill>
                          <a:effectLst/>
                          <a:latin typeface="Times New Roman" panose="02020603050405020304" pitchFamily="18" charset="0"/>
                        </a:rPr>
                        <a:t>Scalability</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6600"/>
                    </a:solidFill>
                  </a:tcPr>
                </a:tc>
                <a:tc>
                  <a:txBody>
                    <a:bodyPr/>
                    <a:lstStyle/>
                    <a:p>
                      <a:pPr algn="ctr" fontAlgn="t"/>
                      <a:r>
                        <a:rPr lang="en-US" sz="1200" b="0" i="0" u="none" strike="noStrike">
                          <a:solidFill>
                            <a:srgbClr val="000000"/>
                          </a:solidFill>
                          <a:effectLst/>
                          <a:latin typeface="Times New Roman" panose="02020603050405020304" pitchFamily="18" charset="0"/>
                        </a:rPr>
                        <a:t>Resiliency</a:t>
                      </a:r>
                      <a:endParaRPr lang="en-US" sz="1200" b="0" i="0" u="none" strike="noStrike" dirty="0">
                        <a:solidFill>
                          <a:srgbClr val="000000"/>
                        </a:solidFill>
                        <a:effectLst/>
                        <a:latin typeface="Times New Roman" panose="02020603050405020304" pitchFamily="18" charset="0"/>
                      </a:endParaRPr>
                    </a:p>
                  </a:txBody>
                  <a:tcPr marL="6051" marR="6051" marT="6051" marB="0" anchor="ctr">
                    <a:lnL>
                      <a:noFill/>
                    </a:lnL>
                    <a:lnR>
                      <a:noFill/>
                    </a:lnR>
                    <a:lnT>
                      <a:noFill/>
                    </a:lnT>
                    <a:lnB>
                      <a:noFill/>
                    </a:lnB>
                    <a:solidFill>
                      <a:srgbClr val="FFFF00"/>
                    </a:solidFill>
                  </a:tcPr>
                </a:tc>
                <a:tc>
                  <a:txBody>
                    <a:bodyPr/>
                    <a:lstStyle/>
                    <a:p>
                      <a:pPr algn="ctr" fontAlgn="t"/>
                      <a:r>
                        <a:rPr lang="en-US" sz="1200" b="0" i="0" u="none" strike="noStrike" dirty="0">
                          <a:solidFill>
                            <a:schemeClr val="bg1"/>
                          </a:solidFill>
                          <a:effectLst/>
                          <a:latin typeface="Times New Roman" panose="02020603050405020304" pitchFamily="18" charset="0"/>
                        </a:rPr>
                        <a:t>Wireline Conversion</a:t>
                      </a:r>
                    </a:p>
                  </a:txBody>
                  <a:tcPr marL="6051" marR="6051" marT="6051" marB="0" anchor="ctr">
                    <a:lnL>
                      <a:noFill/>
                    </a:lnL>
                    <a:lnR>
                      <a:noFill/>
                    </a:lnR>
                    <a:lnT>
                      <a:noFill/>
                    </a:lnT>
                    <a:lnB>
                      <a:noFill/>
                    </a:lnB>
                    <a:solidFill>
                      <a:srgbClr val="009644"/>
                    </a:solidFill>
                  </a:tcPr>
                </a:tc>
                <a:tc>
                  <a:txBody>
                    <a:bodyPr/>
                    <a:lstStyle/>
                    <a:p>
                      <a:pPr algn="ctr" fontAlgn="t"/>
                      <a:r>
                        <a:rPr lang="en-US" sz="1200" b="0" i="0" u="none" strike="noStrike" dirty="0">
                          <a:solidFill>
                            <a:schemeClr val="bg1"/>
                          </a:solidFill>
                          <a:effectLst/>
                          <a:latin typeface="Times New Roman" panose="02020603050405020304" pitchFamily="18" charset="0"/>
                        </a:rPr>
                        <a:t>INdigital </a:t>
                      </a:r>
                    </a:p>
                    <a:p>
                      <a:pPr algn="ctr" fontAlgn="t"/>
                      <a:r>
                        <a:rPr lang="en-US" sz="1200" b="0" i="0" u="none" strike="noStrike" dirty="0">
                          <a:solidFill>
                            <a:schemeClr val="bg1"/>
                          </a:solidFill>
                          <a:effectLst/>
                          <a:latin typeface="Times New Roman" panose="02020603050405020304" pitchFamily="18" charset="0"/>
                        </a:rPr>
                        <a:t>ALI</a:t>
                      </a:r>
                    </a:p>
                  </a:txBody>
                  <a:tcPr marL="6051" marR="6051" marT="6051" marB="0" anchor="ctr">
                    <a:lnL>
                      <a:noFill/>
                    </a:lnL>
                    <a:lnR>
                      <a:noFill/>
                    </a:lnR>
                    <a:lnT>
                      <a:noFill/>
                    </a:lnT>
                    <a:lnB>
                      <a:noFill/>
                    </a:lnB>
                    <a:solidFill>
                      <a:srgbClr val="0070C0"/>
                    </a:solidFill>
                  </a:tcPr>
                </a:tc>
                <a:tc>
                  <a:txBody>
                    <a:bodyPr/>
                    <a:lstStyle/>
                    <a:p>
                      <a:pPr algn="ctr" fontAlgn="t"/>
                      <a:r>
                        <a:rPr lang="en-US" sz="1200" b="0" i="0" u="none" strike="noStrike" dirty="0">
                          <a:solidFill>
                            <a:schemeClr val="bg1"/>
                          </a:solidFill>
                          <a:effectLst/>
                          <a:latin typeface="Times New Roman" panose="02020603050405020304" pitchFamily="18" charset="0"/>
                        </a:rPr>
                        <a:t>Accessibility</a:t>
                      </a:r>
                    </a:p>
                  </a:txBody>
                  <a:tcPr marL="6051" marR="6051" marT="6051" marB="0" anchor="ctr">
                    <a:lnL>
                      <a:noFill/>
                    </a:lnL>
                    <a:lnR>
                      <a:noFill/>
                    </a:lnR>
                    <a:lnT>
                      <a:noFill/>
                    </a:lnT>
                    <a:lnB>
                      <a:noFill/>
                    </a:lnB>
                    <a:solidFill>
                      <a:srgbClr val="002060"/>
                    </a:solidFill>
                  </a:tcPr>
                </a:tc>
                <a:tc>
                  <a:txBody>
                    <a:bodyPr/>
                    <a:lstStyle/>
                    <a:p>
                      <a:pPr algn="ctr" fontAlgn="t"/>
                      <a:r>
                        <a:rPr lang="en-US" sz="1200" b="0" i="0" u="none" strike="noStrike">
                          <a:solidFill>
                            <a:schemeClr val="bg1"/>
                          </a:solidFill>
                          <a:effectLst/>
                          <a:latin typeface="Times New Roman" panose="02020603050405020304" pitchFamily="18" charset="0"/>
                        </a:rPr>
                        <a:t>Texty</a:t>
                      </a:r>
                      <a:endParaRPr lang="en-US" sz="1200" b="0" i="0" u="none" strike="noStrike" dirty="0">
                        <a:solidFill>
                          <a:schemeClr val="bg1"/>
                        </a:solidFill>
                        <a:effectLst/>
                        <a:latin typeface="Times New Roman" panose="02020603050405020304" pitchFamily="18" charset="0"/>
                      </a:endParaRPr>
                    </a:p>
                  </a:txBody>
                  <a:tcPr marL="6051" marR="6051" marT="6051" marB="0" anchor="ctr">
                    <a:lnL>
                      <a:noFill/>
                    </a:lnL>
                    <a:lnR>
                      <a:noFill/>
                    </a:lnR>
                    <a:lnT>
                      <a:noFill/>
                    </a:lnT>
                    <a:lnB>
                      <a:noFill/>
                    </a:lnB>
                    <a:solidFill>
                      <a:srgbClr val="7030A0"/>
                    </a:solidFill>
                  </a:tcPr>
                </a:tc>
                <a:tc>
                  <a:txBody>
                    <a:bodyPr/>
                    <a:lstStyle/>
                    <a:p>
                      <a:pPr algn="ctr" fontAlgn="t"/>
                      <a:r>
                        <a:rPr lang="en-US" sz="1200" b="0" i="0" u="none" strike="noStrike" dirty="0">
                          <a:solidFill>
                            <a:schemeClr val="tx1"/>
                          </a:solidFill>
                          <a:effectLst/>
                          <a:latin typeface="Times New Roman" panose="02020603050405020304" pitchFamily="18" charset="0"/>
                        </a:rPr>
                        <a:t>Language Translation</a:t>
                      </a:r>
                    </a:p>
                  </a:txBody>
                  <a:tcPr marL="6051" marR="6051" marT="6051" marB="0" anchor="ctr">
                    <a:lnL>
                      <a:noFill/>
                    </a:lnL>
                    <a:lnR>
                      <a:noFill/>
                    </a:lnR>
                    <a:lnT>
                      <a:noFill/>
                    </a:lnT>
                    <a:lnB>
                      <a:noFill/>
                    </a:lnB>
                    <a:solidFill>
                      <a:srgbClr val="FF0000"/>
                    </a:solidFill>
                  </a:tcPr>
                </a:tc>
                <a:tc>
                  <a:txBody>
                    <a:bodyPr/>
                    <a:lstStyle/>
                    <a:p>
                      <a:pPr algn="ctr" fontAlgn="t"/>
                      <a:r>
                        <a:rPr lang="en-US" sz="1200" b="0" i="0" u="none" strike="noStrike" dirty="0">
                          <a:solidFill>
                            <a:schemeClr val="tx1"/>
                          </a:solidFill>
                          <a:effectLst/>
                          <a:latin typeface="Times New Roman" panose="02020603050405020304" pitchFamily="18" charset="0"/>
                        </a:rPr>
                        <a:t> 988</a:t>
                      </a:r>
                    </a:p>
                  </a:txBody>
                  <a:tcPr marL="6051" marR="6051" marT="6051" marB="0" anchor="ctr">
                    <a:lnL>
                      <a:noFill/>
                    </a:lnL>
                    <a:lnR>
                      <a:noFill/>
                    </a:lnR>
                    <a:lnT>
                      <a:noFill/>
                    </a:lnT>
                    <a:lnB>
                      <a:noFill/>
                    </a:lnB>
                    <a:solidFill>
                      <a:srgbClr val="FF6600"/>
                    </a:solidFill>
                  </a:tcPr>
                </a:tc>
                <a:extLst>
                  <a:ext uri="{0D108BD9-81ED-4DB2-BD59-A6C34878D82A}">
                    <a16:rowId xmlns:a16="http://schemas.microsoft.com/office/drawing/2014/main" val="946694144"/>
                  </a:ext>
                </a:extLst>
              </a:tr>
            </a:tbl>
          </a:graphicData>
        </a:graphic>
      </p:graphicFrame>
    </p:spTree>
    <p:extLst>
      <p:ext uri="{BB962C8B-B14F-4D97-AF65-F5344CB8AC3E}">
        <p14:creationId xmlns:p14="http://schemas.microsoft.com/office/powerpoint/2010/main" val="582392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9628DDF-65BF-4C8D-9FE0-D02158378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B116EFE6-AA29-4179-8372-BCE2CA97B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7" name="Straight Connector 36">
            <a:extLst>
              <a:ext uri="{FF2B5EF4-FFF2-40B4-BE49-F238E27FC236}">
                <a16:creationId xmlns:a16="http://schemas.microsoft.com/office/drawing/2014/main" id="{F4BDD6CA-80C0-4861-B6B6-E3B928D629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9A7CE97B-56DB-468B-A006-749601440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71093C2-1867-442A-857B-E469565FB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20EFB347-AA52-E58D-5B78-F4B99A6053A9}"/>
              </a:ext>
            </a:extLst>
          </p:cNvPr>
          <p:cNvSpPr>
            <a:spLocks noGrp="1"/>
          </p:cNvSpPr>
          <p:nvPr>
            <p:ph type="title"/>
          </p:nvPr>
        </p:nvSpPr>
        <p:spPr>
          <a:xfrm>
            <a:off x="1065197" y="5120640"/>
            <a:ext cx="10058400" cy="822960"/>
          </a:xfrm>
        </p:spPr>
        <p:txBody>
          <a:bodyPr vert="horz" lIns="91440" tIns="45720" rIns="91440" bIns="45720" rtlCol="0" anchor="b">
            <a:normAutofit/>
          </a:bodyPr>
          <a:lstStyle/>
          <a:p>
            <a:pPr defTabSz="914400"/>
            <a:r>
              <a:rPr lang="en-US" sz="3600" spc="-50">
                <a:solidFill>
                  <a:srgbClr val="FFFFFF"/>
                </a:solidFill>
              </a:rPr>
              <a:t>Local Level Impact on 911</a:t>
            </a:r>
          </a:p>
        </p:txBody>
      </p:sp>
      <p:pic>
        <p:nvPicPr>
          <p:cNvPr id="9" name="Picture 8" descr="Colorful overlapping people icons">
            <a:extLst>
              <a:ext uri="{FF2B5EF4-FFF2-40B4-BE49-F238E27FC236}">
                <a16:creationId xmlns:a16="http://schemas.microsoft.com/office/drawing/2014/main" id="{90D9FDE3-0F0E-32D8-E17A-DD0723451A52}"/>
              </a:ext>
            </a:extLst>
          </p:cNvPr>
          <p:cNvPicPr>
            <a:picLocks noChangeAspect="1"/>
          </p:cNvPicPr>
          <p:nvPr/>
        </p:nvPicPr>
        <p:blipFill rotWithShape="1">
          <a:blip r:embed="rId3">
            <a:extLst>
              <a:ext uri="{28A0092B-C50C-407E-A947-70E740481C1C}">
                <a14:useLocalDpi xmlns:a14="http://schemas.microsoft.com/office/drawing/2010/main" val="0"/>
              </a:ext>
            </a:extLst>
          </a:blip>
          <a:srcRect l="30514" r="13852" b="1"/>
          <a:stretch/>
        </p:blipFill>
        <p:spPr>
          <a:xfrm>
            <a:off x="20" y="10"/>
            <a:ext cx="3954681" cy="4744794"/>
          </a:xfrm>
          <a:prstGeom prst="rect">
            <a:avLst/>
          </a:prstGeom>
        </p:spPr>
      </p:pic>
      <p:pic>
        <p:nvPicPr>
          <p:cNvPr id="5" name="Content Placeholder 4" descr="Glowing circuit board">
            <a:extLst>
              <a:ext uri="{FF2B5EF4-FFF2-40B4-BE49-F238E27FC236}">
                <a16:creationId xmlns:a16="http://schemas.microsoft.com/office/drawing/2014/main" id="{4021416F-B134-79F1-CF5A-2B60804F806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1796" r="12683" b="2"/>
          <a:stretch/>
        </p:blipFill>
        <p:spPr>
          <a:xfrm>
            <a:off x="4115568" y="-509"/>
            <a:ext cx="3956242" cy="4756229"/>
          </a:xfrm>
          <a:prstGeom prst="rect">
            <a:avLst/>
          </a:prstGeom>
        </p:spPr>
      </p:pic>
      <p:pic>
        <p:nvPicPr>
          <p:cNvPr id="4" name="Picture 3" descr="Array of rubber boots">
            <a:extLst>
              <a:ext uri="{FF2B5EF4-FFF2-40B4-BE49-F238E27FC236}">
                <a16:creationId xmlns:a16="http://schemas.microsoft.com/office/drawing/2014/main" id="{01821B27-506D-89F5-A2F5-9AB25B74A7CF}"/>
              </a:ext>
            </a:extLst>
          </p:cNvPr>
          <p:cNvPicPr>
            <a:picLocks noChangeAspect="1"/>
          </p:cNvPicPr>
          <p:nvPr/>
        </p:nvPicPr>
        <p:blipFill rotWithShape="1">
          <a:blip r:embed="rId5">
            <a:extLst>
              <a:ext uri="{28A0092B-C50C-407E-A947-70E740481C1C}">
                <a14:useLocalDpi xmlns:a14="http://schemas.microsoft.com/office/drawing/2010/main" val="0"/>
              </a:ext>
            </a:extLst>
          </a:blip>
          <a:srcRect l="20389" r="23968"/>
          <a:stretch/>
        </p:blipFill>
        <p:spPr>
          <a:xfrm>
            <a:off x="8234218" y="1965"/>
            <a:ext cx="3957782" cy="4747788"/>
          </a:xfrm>
          <a:prstGeom prst="rect">
            <a:avLst/>
          </a:prstGeom>
        </p:spPr>
      </p:pic>
      <p:sp>
        <p:nvSpPr>
          <p:cNvPr id="43" name="Rectangle 42">
            <a:extLst>
              <a:ext uri="{FF2B5EF4-FFF2-40B4-BE49-F238E27FC236}">
                <a16:creationId xmlns:a16="http://schemas.microsoft.com/office/drawing/2014/main" id="{8BB16461-D3DF-4836-B20B-4E94CAD20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Tree>
    <p:extLst>
      <p:ext uri="{BB962C8B-B14F-4D97-AF65-F5344CB8AC3E}">
        <p14:creationId xmlns:p14="http://schemas.microsoft.com/office/powerpoint/2010/main" val="2300830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A77BD-6316-491E-B3B1-04B7F17DF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
        <p:nvSpPr>
          <p:cNvPr id="5" name="Title 4">
            <a:extLst>
              <a:ext uri="{FF2B5EF4-FFF2-40B4-BE49-F238E27FC236}">
                <a16:creationId xmlns:a16="http://schemas.microsoft.com/office/drawing/2014/main" id="{9C33C430-1895-BAC6-B091-C2991CF29D7B}"/>
              </a:ext>
            </a:extLst>
          </p:cNvPr>
          <p:cNvSpPr>
            <a:spLocks noGrp="1"/>
          </p:cNvSpPr>
          <p:nvPr>
            <p:ph type="title"/>
          </p:nvPr>
        </p:nvSpPr>
        <p:spPr/>
        <p:txBody>
          <a:bodyPr/>
          <a:lstStyle/>
          <a:p>
            <a:r>
              <a:rPr lang="en-US" dirty="0">
                <a:solidFill>
                  <a:schemeClr val="tx1"/>
                </a:solidFill>
              </a:rPr>
              <a:t>Local Boards &amp; 911</a:t>
            </a:r>
          </a:p>
        </p:txBody>
      </p:sp>
      <p:sp>
        <p:nvSpPr>
          <p:cNvPr id="8" name="Content Placeholder 7">
            <a:extLst>
              <a:ext uri="{FF2B5EF4-FFF2-40B4-BE49-F238E27FC236}">
                <a16:creationId xmlns:a16="http://schemas.microsoft.com/office/drawing/2014/main" id="{AD7167E6-9186-143A-9839-D1BA3C2D7517}"/>
              </a:ext>
            </a:extLst>
          </p:cNvPr>
          <p:cNvSpPr>
            <a:spLocks noGrp="1"/>
          </p:cNvSpPr>
          <p:nvPr>
            <p:ph idx="1"/>
          </p:nvPr>
        </p:nvSpPr>
        <p:spPr/>
        <p:txBody>
          <a:bodyPr/>
          <a:lstStyle/>
          <a:p>
            <a:pPr marL="285750" indent="-285750">
              <a:buFont typeface="Arial" panose="020B0604020202020204" pitchFamily="34" charset="0"/>
              <a:buChar char="•"/>
            </a:pPr>
            <a:r>
              <a:rPr lang="en-US" dirty="0">
                <a:solidFill>
                  <a:schemeClr val="tx1"/>
                </a:solidFill>
              </a:rPr>
              <a:t>Ultimate responsibility of 911 services within associated geographic jurisdiction</a:t>
            </a:r>
          </a:p>
          <a:p>
            <a:pPr marL="285750" indent="-285750">
              <a:buFont typeface="Arial" panose="020B0604020202020204" pitchFamily="34" charset="0"/>
              <a:buChar char="•"/>
            </a:pPr>
            <a:r>
              <a:rPr lang="en-US" dirty="0">
                <a:solidFill>
                  <a:schemeClr val="tx1"/>
                </a:solidFill>
              </a:rPr>
              <a:t>Composition and duties of local boards</a:t>
            </a:r>
          </a:p>
          <a:p>
            <a:pPr marL="285750" indent="-285750">
              <a:buFont typeface="Arial" panose="020B0604020202020204" pitchFamily="34" charset="0"/>
              <a:buChar char="•"/>
            </a:pPr>
            <a:r>
              <a:rPr lang="en-US" dirty="0">
                <a:solidFill>
                  <a:schemeClr val="tx1"/>
                </a:solidFill>
              </a:rPr>
              <a:t>Operations with regard to 4 methods of response to 911 calls</a:t>
            </a:r>
          </a:p>
          <a:p>
            <a:pPr marL="285750" indent="-285750">
              <a:buFont typeface="Arial" panose="020B0604020202020204" pitchFamily="34" charset="0"/>
              <a:buChar char="•"/>
            </a:pPr>
            <a:r>
              <a:rPr lang="en-US" dirty="0">
                <a:solidFill>
                  <a:schemeClr val="tx1"/>
                </a:solidFill>
              </a:rPr>
              <a:t>Human relations aspect of public safety</a:t>
            </a:r>
          </a:p>
          <a:p>
            <a:pPr marL="285750" indent="-285750">
              <a:buFont typeface="Arial" panose="020B0604020202020204" pitchFamily="34" charset="0"/>
              <a:buChar char="•"/>
            </a:pPr>
            <a:r>
              <a:rPr lang="en-US" dirty="0">
                <a:solidFill>
                  <a:schemeClr val="tx1"/>
                </a:solidFill>
              </a:rPr>
              <a:t>Responsiveness to other entities (i.e. federal agencies, state agencies, carriers, commissions, citizens, etc.)</a:t>
            </a:r>
          </a:p>
          <a:p>
            <a:pPr marL="285750" indent="-285750">
              <a:buFont typeface="Arial" panose="020B0604020202020204" pitchFamily="34" charset="0"/>
              <a:buChar char="•"/>
            </a:pP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19522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E5EAB7-BE69-488B-A474-8A6C9FE48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9B6516FB-2599-4BD0-AAE8-E142F08CA6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45203"/>
            <a:ext cx="385765" cy="387957"/>
          </a:xfrm>
          <a:prstGeom prst="rect">
            <a:avLst/>
          </a:prstGeom>
        </p:spPr>
      </p:pic>
      <p:pic>
        <p:nvPicPr>
          <p:cNvPr id="2" name="Picture 1">
            <a:extLst>
              <a:ext uri="{FF2B5EF4-FFF2-40B4-BE49-F238E27FC236}">
                <a16:creationId xmlns:a16="http://schemas.microsoft.com/office/drawing/2014/main" id="{C27F8906-4E9A-D8D7-1FC6-DA75A14EA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995604" y="371806"/>
            <a:ext cx="5667375" cy="5667375"/>
          </a:xfrm>
          <a:prstGeom prst="rect">
            <a:avLst/>
          </a:prstGeom>
          <a:noFill/>
          <a:ln>
            <a:noFill/>
          </a:ln>
        </p:spPr>
      </p:pic>
      <p:sp>
        <p:nvSpPr>
          <p:cNvPr id="3" name="TextBox 2">
            <a:extLst>
              <a:ext uri="{FF2B5EF4-FFF2-40B4-BE49-F238E27FC236}">
                <a16:creationId xmlns:a16="http://schemas.microsoft.com/office/drawing/2014/main" id="{F0E7EFB8-7EF0-B45D-40AA-F495B38A2A61}"/>
              </a:ext>
            </a:extLst>
          </p:cNvPr>
          <p:cNvSpPr txBox="1"/>
          <p:nvPr/>
        </p:nvSpPr>
        <p:spPr>
          <a:xfrm>
            <a:off x="289932" y="1094100"/>
            <a:ext cx="5586760" cy="4401205"/>
          </a:xfrm>
          <a:prstGeom prst="rect">
            <a:avLst/>
          </a:prstGeom>
          <a:noFill/>
        </p:spPr>
        <p:txBody>
          <a:bodyPr wrap="square" rtlCol="0">
            <a:spAutoFit/>
          </a:bodyPr>
          <a:lstStyle/>
          <a:p>
            <a:pPr marL="685800" indent="-685800">
              <a:buFont typeface="Wingdings" panose="05000000000000000000" pitchFamily="2" charset="2"/>
              <a:buChar char="Ø"/>
            </a:pPr>
            <a:r>
              <a:rPr lang="en-US" sz="4000" dirty="0"/>
              <a:t>Scan the QR Code and fill out the webform for a CEU certificate.</a:t>
            </a:r>
          </a:p>
          <a:p>
            <a:pPr marL="685800" indent="-685800">
              <a:buFont typeface="Wingdings" panose="05000000000000000000" pitchFamily="2" charset="2"/>
              <a:buChar char="Ø"/>
            </a:pPr>
            <a:endParaRPr lang="en-US" sz="4000" dirty="0"/>
          </a:p>
          <a:p>
            <a:pPr marL="685800" indent="-685800">
              <a:buFont typeface="Wingdings" panose="05000000000000000000" pitchFamily="2" charset="2"/>
              <a:buChar char="Ø"/>
            </a:pPr>
            <a:r>
              <a:rPr lang="en-US" sz="4000" dirty="0"/>
              <a:t>The certificate will be emailed to the address you input.</a:t>
            </a:r>
          </a:p>
        </p:txBody>
      </p:sp>
    </p:spTree>
    <p:extLst>
      <p:ext uri="{BB962C8B-B14F-4D97-AF65-F5344CB8AC3E}">
        <p14:creationId xmlns:p14="http://schemas.microsoft.com/office/powerpoint/2010/main" val="603880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EF08-D0B4-45BF-B34B-19F607555526}"/>
              </a:ext>
            </a:extLst>
          </p:cNvPr>
          <p:cNvSpPr>
            <a:spLocks noGrp="1"/>
          </p:cNvSpPr>
          <p:nvPr>
            <p:ph type="title"/>
          </p:nvPr>
        </p:nvSpPr>
        <p:spPr/>
        <p:txBody>
          <a:bodyPr>
            <a:normAutofit/>
          </a:bodyPr>
          <a:lstStyle/>
          <a:p>
            <a:r>
              <a:rPr lang="en-US" sz="5400" dirty="0">
                <a:latin typeface="Times New Roman" panose="02020603050405020304" pitchFamily="18" charset="0"/>
                <a:cs typeface="Times New Roman" panose="02020603050405020304" pitchFamily="18" charset="0"/>
              </a:rPr>
              <a:t> </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Questions </a:t>
            </a:r>
          </a:p>
        </p:txBody>
      </p:sp>
      <p:pic>
        <p:nvPicPr>
          <p:cNvPr id="6" name="Content Placeholder 5" descr="A close up of a logo&#10;&#10;Description generated with very high confidence">
            <a:extLst>
              <a:ext uri="{FF2B5EF4-FFF2-40B4-BE49-F238E27FC236}">
                <a16:creationId xmlns:a16="http://schemas.microsoft.com/office/drawing/2014/main" id="{9428C4C4-BD07-40E1-A152-551321768256}"/>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034807" y="477524"/>
            <a:ext cx="6541108" cy="5902951"/>
          </a:xfrm>
        </p:spPr>
      </p:pic>
      <p:sp>
        <p:nvSpPr>
          <p:cNvPr id="4" name="Text Placeholder 3">
            <a:extLst>
              <a:ext uri="{FF2B5EF4-FFF2-40B4-BE49-F238E27FC236}">
                <a16:creationId xmlns:a16="http://schemas.microsoft.com/office/drawing/2014/main" id="{0EF0F916-AA5C-4180-9435-9CABAAD7FB46}"/>
              </a:ext>
            </a:extLst>
          </p:cNvPr>
          <p:cNvSpPr>
            <a:spLocks noGrp="1"/>
          </p:cNvSpPr>
          <p:nvPr>
            <p:ph type="body" sz="half" idx="2"/>
          </p:nvPr>
        </p:nvSpPr>
        <p:spPr>
          <a:xfrm>
            <a:off x="616085" y="2884517"/>
            <a:ext cx="2476831" cy="3379124"/>
          </a:xfrm>
        </p:spPr>
        <p:txBody>
          <a:bodyPr/>
          <a:lstStyle/>
          <a:p>
            <a:pPr>
              <a:spcBef>
                <a:spcPts val="0"/>
              </a:spcBef>
            </a:pPr>
            <a:endParaRPr lang="en-US" sz="1600" dirty="0">
              <a:latin typeface="Times New Roman" panose="02020603050405020304" pitchFamily="18" charset="0"/>
              <a:cs typeface="Times New Roman" panose="02020603050405020304" pitchFamily="18" charset="0"/>
            </a:endParaRPr>
          </a:p>
          <a:p>
            <a:pPr>
              <a:spcBef>
                <a:spcPts val="0"/>
              </a:spcBef>
            </a:pPr>
            <a:r>
              <a:rPr lang="en-US" sz="1600" b="1" dirty="0">
                <a:solidFill>
                  <a:schemeClr val="tx1"/>
                </a:solidFill>
                <a:latin typeface="Times New Roman" panose="02020603050405020304" pitchFamily="18" charset="0"/>
                <a:cs typeface="Times New Roman" panose="02020603050405020304" pitchFamily="18" charset="0"/>
              </a:rPr>
              <a:t>Leah Missildine</a:t>
            </a:r>
          </a:p>
          <a:p>
            <a:pPr>
              <a:spcBef>
                <a:spcPts val="0"/>
              </a:spcBef>
            </a:pPr>
            <a:r>
              <a:rPr lang="en-US" sz="1600" dirty="0">
                <a:latin typeface="Times New Roman" panose="02020603050405020304" pitchFamily="18" charset="0"/>
                <a:cs typeface="Times New Roman" panose="02020603050405020304" pitchFamily="18" charset="0"/>
              </a:rPr>
              <a:t>Executive Director for the Alabama 9-1-1 Board</a:t>
            </a:r>
          </a:p>
          <a:p>
            <a:pPr>
              <a:spcBef>
                <a:spcPts val="0"/>
              </a:spcBef>
            </a:pPr>
            <a:r>
              <a:rPr lang="en-US" sz="1600" dirty="0">
                <a:latin typeface="Times New Roman" panose="02020603050405020304" pitchFamily="18" charset="0"/>
                <a:cs typeface="Times New Roman" panose="02020603050405020304" pitchFamily="18" charset="0"/>
                <a:hlinkClick r:id="rId5"/>
              </a:rPr>
              <a:t>leah@al911board.com</a:t>
            </a:r>
            <a:endParaRPr lang="en-US" sz="1600" dirty="0">
              <a:latin typeface="Times New Roman" panose="02020603050405020304" pitchFamily="18" charset="0"/>
              <a:cs typeface="Times New Roman" panose="02020603050405020304" pitchFamily="18" charset="0"/>
            </a:endParaRPr>
          </a:p>
          <a:p>
            <a:pPr>
              <a:spcBef>
                <a:spcPts val="0"/>
              </a:spcBef>
            </a:pPr>
            <a:r>
              <a:rPr lang="en-US" sz="1600" dirty="0">
                <a:latin typeface="Times New Roman" panose="02020603050405020304" pitchFamily="18" charset="0"/>
                <a:cs typeface="Times New Roman" panose="02020603050405020304" pitchFamily="18" charset="0"/>
              </a:rPr>
              <a:t>Office:  334-440-7911</a:t>
            </a:r>
          </a:p>
          <a:p>
            <a:pPr>
              <a:spcBef>
                <a:spcPts val="0"/>
              </a:spcBef>
            </a:pPr>
            <a:endParaRPr lang="en-US" sz="1600" dirty="0">
              <a:latin typeface="Times New Roman" panose="02020603050405020304" pitchFamily="18" charset="0"/>
              <a:cs typeface="Times New Roman" panose="02020603050405020304" pitchFamily="18" charset="0"/>
            </a:endParaRPr>
          </a:p>
          <a:p>
            <a:pPr>
              <a:spcBef>
                <a:spcPts val="0"/>
              </a:spcBef>
            </a:pPr>
            <a:r>
              <a:rPr lang="en-US" sz="1600" b="1" dirty="0">
                <a:solidFill>
                  <a:schemeClr val="tx1"/>
                </a:solidFill>
                <a:latin typeface="Times New Roman" panose="02020603050405020304" pitchFamily="18" charset="0"/>
                <a:cs typeface="Times New Roman" panose="02020603050405020304" pitchFamily="18" charset="0"/>
              </a:rPr>
              <a:t>Adam Brown</a:t>
            </a:r>
          </a:p>
          <a:p>
            <a:pPr>
              <a:spcBef>
                <a:spcPts val="0"/>
              </a:spcBef>
            </a:pPr>
            <a:r>
              <a:rPr lang="en-US" sz="1600" dirty="0">
                <a:latin typeface="Times New Roman" panose="02020603050405020304" pitchFamily="18" charset="0"/>
                <a:cs typeface="Times New Roman" panose="02020603050405020304" pitchFamily="18" charset="0"/>
              </a:rPr>
              <a:t>Deputy Director for the Alabama 9-1-1 Board</a:t>
            </a:r>
          </a:p>
          <a:p>
            <a:pPr>
              <a:spcBef>
                <a:spcPts val="0"/>
              </a:spcBef>
            </a:pPr>
            <a:r>
              <a:rPr lang="en-US" sz="1600" dirty="0">
                <a:latin typeface="Times New Roman" panose="02020603050405020304" pitchFamily="18" charset="0"/>
                <a:cs typeface="Times New Roman" panose="02020603050405020304" pitchFamily="18" charset="0"/>
                <a:hlinkClick r:id="rId6"/>
              </a:rPr>
              <a:t>adam@al911board.com</a:t>
            </a:r>
            <a:endParaRPr lang="en-US" sz="1600" dirty="0">
              <a:latin typeface="Times New Roman" panose="02020603050405020304" pitchFamily="18" charset="0"/>
              <a:cs typeface="Times New Roman" panose="02020603050405020304" pitchFamily="18" charset="0"/>
            </a:endParaRPr>
          </a:p>
          <a:p>
            <a:pPr>
              <a:spcBef>
                <a:spcPts val="0"/>
              </a:spcBef>
            </a:pPr>
            <a:r>
              <a:rPr lang="en-US" sz="1600" dirty="0">
                <a:latin typeface="Times New Roman" panose="02020603050405020304" pitchFamily="18" charset="0"/>
                <a:cs typeface="Times New Roman" panose="02020603050405020304" pitchFamily="18" charset="0"/>
              </a:rPr>
              <a:t>Office:  334-440-7911</a:t>
            </a:r>
          </a:p>
          <a:p>
            <a:pPr>
              <a:spcBef>
                <a:spcPts val="0"/>
              </a:spcBef>
            </a:pPr>
            <a:endParaRPr lang="en-US" sz="1600" dirty="0">
              <a:latin typeface="Times New Roman" panose="02020603050405020304" pitchFamily="18" charset="0"/>
              <a:cs typeface="Times New Roman" panose="02020603050405020304" pitchFamily="18" charset="0"/>
            </a:endParaRPr>
          </a:p>
          <a:p>
            <a:pPr>
              <a:spcBef>
                <a:spcPts val="0"/>
              </a:spcBef>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10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E5EAB7-BE69-488B-A474-8A6C9FE48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9B6516FB-2599-4BD0-AAE8-E142F08CA6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45203"/>
            <a:ext cx="385765" cy="387957"/>
          </a:xfrm>
          <a:prstGeom prst="rect">
            <a:avLst/>
          </a:prstGeom>
        </p:spPr>
      </p:pic>
      <p:pic>
        <p:nvPicPr>
          <p:cNvPr id="2" name="Picture 1">
            <a:extLst>
              <a:ext uri="{FF2B5EF4-FFF2-40B4-BE49-F238E27FC236}">
                <a16:creationId xmlns:a16="http://schemas.microsoft.com/office/drawing/2014/main" id="{C27F8906-4E9A-D8D7-1FC6-DA75A14EA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995604" y="371806"/>
            <a:ext cx="5667375" cy="5667375"/>
          </a:xfrm>
          <a:prstGeom prst="rect">
            <a:avLst/>
          </a:prstGeom>
          <a:noFill/>
          <a:ln>
            <a:noFill/>
          </a:ln>
        </p:spPr>
      </p:pic>
      <p:sp>
        <p:nvSpPr>
          <p:cNvPr id="4" name="Content Placeholder 1">
            <a:extLst>
              <a:ext uri="{FF2B5EF4-FFF2-40B4-BE49-F238E27FC236}">
                <a16:creationId xmlns:a16="http://schemas.microsoft.com/office/drawing/2014/main" id="{C7019D1A-8FDC-75C2-5A24-0150842EDD9D}"/>
              </a:ext>
            </a:extLst>
          </p:cNvPr>
          <p:cNvSpPr txBox="1">
            <a:spLocks/>
          </p:cNvSpPr>
          <p:nvPr/>
        </p:nvSpPr>
        <p:spPr>
          <a:xfrm>
            <a:off x="1507447" y="1237994"/>
            <a:ext cx="4102392" cy="4938851"/>
          </a:xfrm>
          <a:prstGeom prst="rect">
            <a:avLst/>
          </a:prstGeom>
        </p:spPr>
        <p:txBody>
          <a:bodyPr vert="horz" lIns="0" tIns="45720" rIns="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3600" b="1" dirty="0">
                <a:solidFill>
                  <a:schemeClr val="tx1"/>
                </a:solidFill>
                <a:latin typeface="Times New Roman" panose="02020603050405020304" pitchFamily="18" charset="0"/>
                <a:cs typeface="Times New Roman" panose="02020603050405020304" pitchFamily="18" charset="0"/>
              </a:rPr>
              <a:t>Leah Missildine</a:t>
            </a:r>
          </a:p>
          <a:p>
            <a:pPr marL="0" indent="0">
              <a:buFont typeface="Calibri" panose="020F0502020204030204" pitchFamily="34" charset="0"/>
              <a:buNone/>
            </a:pPr>
            <a:r>
              <a:rPr lang="en-US" sz="2400" b="1" dirty="0">
                <a:solidFill>
                  <a:schemeClr val="tx1"/>
                </a:solidFill>
                <a:latin typeface="Times New Roman" panose="02020603050405020304" pitchFamily="18" charset="0"/>
                <a:cs typeface="Times New Roman" panose="02020603050405020304" pitchFamily="18" charset="0"/>
              </a:rPr>
              <a:t>Executive Director for the Alabama 9-1-1 Board</a:t>
            </a:r>
          </a:p>
          <a:p>
            <a:pPr marL="0" indent="0">
              <a:buFont typeface="Calibri" panose="020F0502020204030204" pitchFamily="34" charset="0"/>
              <a:buNone/>
            </a:pPr>
            <a:r>
              <a:rPr lang="en-US" sz="2400" dirty="0">
                <a:solidFill>
                  <a:schemeClr val="tx1"/>
                </a:solidFill>
                <a:latin typeface="Times New Roman" panose="02020603050405020304" pitchFamily="18" charset="0"/>
                <a:cs typeface="Times New Roman" panose="02020603050405020304" pitchFamily="18" charset="0"/>
              </a:rPr>
              <a:t>Email: 	leah@al911board.com</a:t>
            </a:r>
          </a:p>
          <a:p>
            <a:pPr marL="0" indent="0">
              <a:spcAft>
                <a:spcPts val="1200"/>
              </a:spcAft>
              <a:buFont typeface="Calibri" panose="020F0502020204030204" pitchFamily="34" charset="0"/>
              <a:buNone/>
            </a:pPr>
            <a:r>
              <a:rPr lang="en-US" sz="2400" dirty="0">
                <a:solidFill>
                  <a:schemeClr val="tx1"/>
                </a:solidFill>
                <a:latin typeface="Times New Roman" panose="02020603050405020304" pitchFamily="18" charset="0"/>
                <a:cs typeface="Times New Roman" panose="02020603050405020304" pitchFamily="18" charset="0"/>
              </a:rPr>
              <a:t>Phone:	334-440-7911</a:t>
            </a:r>
          </a:p>
          <a:p>
            <a:pPr marL="0" indent="0">
              <a:buFont typeface="Calibri" panose="020F0502020204030204" pitchFamily="34" charset="0"/>
              <a:buNone/>
            </a:pPr>
            <a:r>
              <a:rPr lang="en-US" sz="3600" b="1" dirty="0">
                <a:solidFill>
                  <a:schemeClr val="tx1"/>
                </a:solidFill>
                <a:latin typeface="Times New Roman" panose="02020603050405020304" pitchFamily="18" charset="0"/>
                <a:cs typeface="Times New Roman" panose="02020603050405020304" pitchFamily="18" charset="0"/>
              </a:rPr>
              <a:t>Adam Brown</a:t>
            </a:r>
          </a:p>
          <a:p>
            <a:pPr marL="0" indent="0">
              <a:buFont typeface="Calibri" panose="020F0502020204030204" pitchFamily="34" charset="0"/>
              <a:buNone/>
            </a:pPr>
            <a:r>
              <a:rPr lang="en-US" sz="2400" b="1" dirty="0">
                <a:solidFill>
                  <a:schemeClr val="tx1"/>
                </a:solidFill>
                <a:latin typeface="Times New Roman" panose="02020603050405020304" pitchFamily="18" charset="0"/>
                <a:cs typeface="Times New Roman" panose="02020603050405020304" pitchFamily="18" charset="0"/>
              </a:rPr>
              <a:t>Deputy Director for the Alabama 9-1-1 Board</a:t>
            </a:r>
          </a:p>
          <a:p>
            <a:pPr marL="0" indent="0">
              <a:buFont typeface="Calibri" panose="020F0502020204030204" pitchFamily="34" charset="0"/>
              <a:buNone/>
            </a:pPr>
            <a:r>
              <a:rPr lang="en-US" sz="2400" dirty="0">
                <a:solidFill>
                  <a:schemeClr val="tx1"/>
                </a:solidFill>
                <a:latin typeface="Times New Roman" panose="02020603050405020304" pitchFamily="18" charset="0"/>
                <a:cs typeface="Times New Roman" panose="02020603050405020304" pitchFamily="18" charset="0"/>
              </a:rPr>
              <a:t>Email: 	adam@al911board.com</a:t>
            </a:r>
          </a:p>
          <a:p>
            <a:pPr marL="0" indent="0">
              <a:buFont typeface="Calibri" panose="020F0502020204030204" pitchFamily="34" charset="0"/>
              <a:buNone/>
            </a:pPr>
            <a:r>
              <a:rPr lang="en-US" sz="2400" dirty="0">
                <a:solidFill>
                  <a:schemeClr val="tx1"/>
                </a:solidFill>
                <a:latin typeface="Times New Roman" panose="02020603050405020304" pitchFamily="18" charset="0"/>
                <a:cs typeface="Times New Roman" panose="02020603050405020304" pitchFamily="18" charset="0"/>
              </a:rPr>
              <a:t>Phone:	334-440-7911</a:t>
            </a:r>
          </a:p>
          <a:p>
            <a:pPr marL="0" indent="0">
              <a:buFont typeface="Calibri" panose="020F0502020204030204" pitchFamily="34" charset="0"/>
              <a:buNone/>
            </a:pP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91CA2CA-AD23-A5DD-AE7E-C5DCA0314C3B}"/>
              </a:ext>
            </a:extLst>
          </p:cNvPr>
          <p:cNvSpPr txBox="1"/>
          <p:nvPr/>
        </p:nvSpPr>
        <p:spPr>
          <a:xfrm>
            <a:off x="436863" y="380835"/>
            <a:ext cx="5667375" cy="492443"/>
          </a:xfrm>
          <a:prstGeom prst="rect">
            <a:avLst/>
          </a:prstGeom>
          <a:noFill/>
        </p:spPr>
        <p:txBody>
          <a:bodyPr wrap="square" rtlCol="0">
            <a:spAutoFit/>
          </a:bodyPr>
          <a:lstStyle/>
          <a:p>
            <a:r>
              <a:rPr lang="en-US" sz="2600" b="1" u="sng" dirty="0"/>
              <a:t>Introduction &amp; Contact Information</a:t>
            </a:r>
          </a:p>
        </p:txBody>
      </p:sp>
    </p:spTree>
    <p:extLst>
      <p:ext uri="{BB962C8B-B14F-4D97-AF65-F5344CB8AC3E}">
        <p14:creationId xmlns:p14="http://schemas.microsoft.com/office/powerpoint/2010/main" val="290812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A77BD-6316-491E-B3B1-04B7F17DF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
        <p:nvSpPr>
          <p:cNvPr id="8" name="Title 7">
            <a:extLst>
              <a:ext uri="{FF2B5EF4-FFF2-40B4-BE49-F238E27FC236}">
                <a16:creationId xmlns:a16="http://schemas.microsoft.com/office/drawing/2014/main" id="{793920E5-D270-572A-939B-0E9BB331F772}"/>
              </a:ext>
            </a:extLst>
          </p:cNvPr>
          <p:cNvSpPr>
            <a:spLocks noGrp="1"/>
          </p:cNvSpPr>
          <p:nvPr>
            <p:ph type="title"/>
          </p:nvPr>
        </p:nvSpPr>
        <p:spPr/>
        <p:txBody>
          <a:bodyPr/>
          <a:lstStyle/>
          <a:p>
            <a:r>
              <a:rPr lang="en-US" dirty="0">
                <a:solidFill>
                  <a:schemeClr val="tx1"/>
                </a:solidFill>
              </a:rPr>
              <a:t>Roles &amp; Responsibilities at Every Level </a:t>
            </a:r>
          </a:p>
        </p:txBody>
      </p:sp>
      <p:sp>
        <p:nvSpPr>
          <p:cNvPr id="9" name="Content Placeholder 8">
            <a:extLst>
              <a:ext uri="{FF2B5EF4-FFF2-40B4-BE49-F238E27FC236}">
                <a16:creationId xmlns:a16="http://schemas.microsoft.com/office/drawing/2014/main" id="{A5FA0A54-61A7-DBFF-6255-7424BA7BE96B}"/>
              </a:ext>
            </a:extLst>
          </p:cNvPr>
          <p:cNvSpPr>
            <a:spLocks noGrp="1"/>
          </p:cNvSpPr>
          <p:nvPr>
            <p:ph sz="half" idx="1"/>
          </p:nvPr>
        </p:nvSpPr>
        <p:spPr>
          <a:xfrm>
            <a:off x="1060210" y="1752073"/>
            <a:ext cx="4937760" cy="4638447"/>
          </a:xfrm>
        </p:spPr>
        <p:txBody>
          <a:bodyPr>
            <a:normAutofit fontScale="92500" lnSpcReduction="20000"/>
          </a:bodyPr>
          <a:lstStyle/>
          <a:p>
            <a:pPr marL="91440" indent="0">
              <a:lnSpc>
                <a:spcPct val="100000"/>
              </a:lnSpc>
              <a:spcBef>
                <a:spcPts val="0"/>
              </a:spcBef>
              <a:spcAft>
                <a:spcPts val="600"/>
              </a:spcAft>
              <a:buNone/>
            </a:pPr>
            <a:r>
              <a:rPr lang="en-US" sz="2400" b="1" u="sng" dirty="0">
                <a:solidFill>
                  <a:schemeClr val="tx1"/>
                </a:solidFill>
              </a:rPr>
              <a:t>Federal</a:t>
            </a:r>
            <a:endParaRPr lang="en-US" b="1" u="sng" dirty="0">
              <a:solidFill>
                <a:schemeClr val="tx1"/>
              </a:solidFill>
            </a:endParaRPr>
          </a:p>
          <a:p>
            <a:pPr indent="457200">
              <a:lnSpc>
                <a:spcPct val="100000"/>
              </a:lnSpc>
              <a:spcBef>
                <a:spcPts val="0"/>
              </a:spcBef>
              <a:buClrTx/>
              <a:buFont typeface="Wingdings" panose="05000000000000000000" pitchFamily="2" charset="2"/>
              <a:buChar char="Ø"/>
            </a:pPr>
            <a:r>
              <a:rPr lang="en-US" dirty="0">
                <a:solidFill>
                  <a:schemeClr val="tx1"/>
                </a:solidFill>
              </a:rPr>
              <a:t>Regulation</a:t>
            </a:r>
          </a:p>
          <a:p>
            <a:pPr marL="822960" lvl="1" indent="-274320">
              <a:lnSpc>
                <a:spcPct val="100000"/>
              </a:lnSpc>
              <a:spcBef>
                <a:spcPts val="0"/>
              </a:spcBef>
              <a:spcAft>
                <a:spcPts val="200"/>
              </a:spcAft>
              <a:buClrTx/>
              <a:buFont typeface="Courier New" panose="02070309020205020404" pitchFamily="49" charset="0"/>
              <a:buChar char="o"/>
            </a:pPr>
            <a:r>
              <a:rPr lang="en-US" dirty="0">
                <a:solidFill>
                  <a:schemeClr val="tx1"/>
                </a:solidFill>
              </a:rPr>
              <a:t>Provided by federal laws and agency rules</a:t>
            </a:r>
          </a:p>
          <a:p>
            <a:pPr marL="91440" indent="457200">
              <a:lnSpc>
                <a:spcPct val="100000"/>
              </a:lnSpc>
              <a:spcBef>
                <a:spcPts val="0"/>
              </a:spcBef>
              <a:buClrTx/>
              <a:buFont typeface="Wingdings" panose="05000000000000000000" pitchFamily="2" charset="2"/>
              <a:buChar char="Ø"/>
            </a:pPr>
            <a:r>
              <a:rPr lang="en-US" dirty="0">
                <a:solidFill>
                  <a:schemeClr val="tx1"/>
                </a:solidFill>
              </a:rPr>
              <a:t>Resources</a:t>
            </a:r>
          </a:p>
          <a:p>
            <a:pPr marL="822960" indent="-274320">
              <a:lnSpc>
                <a:spcPct val="100000"/>
              </a:lnSpc>
              <a:spcBef>
                <a:spcPts val="0"/>
              </a:spcBef>
              <a:buClrTx/>
              <a:buFont typeface="Courier New" panose="02070309020205020404" pitchFamily="49" charset="0"/>
              <a:buChar char="o"/>
            </a:pPr>
            <a:r>
              <a:rPr lang="en-US" sz="1800" dirty="0">
                <a:solidFill>
                  <a:schemeClr val="tx1"/>
                </a:solidFill>
              </a:rPr>
              <a:t>Available through agency programs, software and other toolsets, and reports</a:t>
            </a:r>
          </a:p>
          <a:p>
            <a:pPr marL="91440" indent="0">
              <a:lnSpc>
                <a:spcPct val="100000"/>
              </a:lnSpc>
              <a:spcAft>
                <a:spcPts val="600"/>
              </a:spcAft>
              <a:buClrTx/>
              <a:buNone/>
            </a:pPr>
            <a:r>
              <a:rPr lang="en-US" sz="2400" b="1" u="sng" dirty="0">
                <a:solidFill>
                  <a:schemeClr val="tx1"/>
                </a:solidFill>
              </a:rPr>
              <a:t>State</a:t>
            </a:r>
          </a:p>
          <a:p>
            <a:pPr indent="457200">
              <a:lnSpc>
                <a:spcPct val="100000"/>
              </a:lnSpc>
              <a:spcBef>
                <a:spcPts val="0"/>
              </a:spcBef>
              <a:buClrTx/>
              <a:buFont typeface="Wingdings" panose="05000000000000000000" pitchFamily="2" charset="2"/>
              <a:buChar char="Ø"/>
            </a:pPr>
            <a:r>
              <a:rPr lang="en-US" dirty="0">
                <a:solidFill>
                  <a:schemeClr val="tx1"/>
                </a:solidFill>
              </a:rPr>
              <a:t>Regulation</a:t>
            </a:r>
          </a:p>
          <a:p>
            <a:pPr marL="822960" lvl="1" indent="-274320">
              <a:lnSpc>
                <a:spcPct val="100000"/>
              </a:lnSpc>
              <a:spcBef>
                <a:spcPts val="0"/>
              </a:spcBef>
              <a:spcAft>
                <a:spcPts val="200"/>
              </a:spcAft>
              <a:buClrTx/>
              <a:buFont typeface="Courier New" panose="02070309020205020404" pitchFamily="49" charset="0"/>
              <a:buChar char="o"/>
            </a:pPr>
            <a:r>
              <a:rPr lang="en-US" dirty="0">
                <a:solidFill>
                  <a:schemeClr val="tx1"/>
                </a:solidFill>
              </a:rPr>
              <a:t>Provided by state laws and agency rules</a:t>
            </a:r>
          </a:p>
          <a:p>
            <a:pPr indent="457200">
              <a:lnSpc>
                <a:spcPct val="100000"/>
              </a:lnSpc>
              <a:spcBef>
                <a:spcPts val="0"/>
              </a:spcBef>
              <a:buClrTx/>
              <a:buFont typeface="Wingdings" panose="05000000000000000000" pitchFamily="2" charset="2"/>
              <a:buChar char="Ø"/>
            </a:pPr>
            <a:r>
              <a:rPr lang="en-US" dirty="0">
                <a:solidFill>
                  <a:schemeClr val="tx1"/>
                </a:solidFill>
              </a:rPr>
              <a:t>Funding</a:t>
            </a:r>
          </a:p>
          <a:p>
            <a:pPr marL="822960" lvl="1" indent="-274320">
              <a:lnSpc>
                <a:spcPct val="100000"/>
              </a:lnSpc>
              <a:spcBef>
                <a:spcPts val="0"/>
              </a:spcBef>
              <a:spcAft>
                <a:spcPts val="200"/>
              </a:spcAft>
              <a:buClrTx/>
              <a:buFont typeface="Courier New" panose="02070309020205020404" pitchFamily="49" charset="0"/>
              <a:buChar char="o"/>
            </a:pPr>
            <a:r>
              <a:rPr lang="en-US" dirty="0">
                <a:solidFill>
                  <a:schemeClr val="tx1"/>
                </a:solidFill>
              </a:rPr>
              <a:t>Collection and distribution of the 911 Fund</a:t>
            </a:r>
          </a:p>
          <a:p>
            <a:pPr indent="457200">
              <a:lnSpc>
                <a:spcPct val="100000"/>
              </a:lnSpc>
              <a:spcBef>
                <a:spcPts val="0"/>
              </a:spcBef>
              <a:buClrTx/>
              <a:buFont typeface="Wingdings" panose="05000000000000000000" pitchFamily="2" charset="2"/>
              <a:buChar char="Ø"/>
            </a:pPr>
            <a:r>
              <a:rPr lang="en-US" dirty="0">
                <a:solidFill>
                  <a:schemeClr val="tx1"/>
                </a:solidFill>
              </a:rPr>
              <a:t>Technology</a:t>
            </a:r>
          </a:p>
          <a:p>
            <a:pPr marL="822960" lvl="1" indent="-274320">
              <a:lnSpc>
                <a:spcPct val="100000"/>
              </a:lnSpc>
              <a:spcBef>
                <a:spcPts val="0"/>
              </a:spcBef>
              <a:spcAft>
                <a:spcPts val="200"/>
              </a:spcAft>
              <a:buClrTx/>
              <a:buFont typeface="Courier New" panose="02070309020205020404" pitchFamily="49" charset="0"/>
              <a:buChar char="o"/>
            </a:pPr>
            <a:r>
              <a:rPr lang="en-US" dirty="0">
                <a:solidFill>
                  <a:schemeClr val="tx1"/>
                </a:solidFill>
              </a:rPr>
              <a:t>Facilitation of NG911 Services</a:t>
            </a:r>
          </a:p>
          <a:p>
            <a:pPr indent="457200">
              <a:lnSpc>
                <a:spcPct val="100000"/>
              </a:lnSpc>
              <a:spcBef>
                <a:spcPts val="0"/>
              </a:spcBef>
              <a:buClrTx/>
              <a:buFont typeface="Wingdings" panose="05000000000000000000" pitchFamily="2" charset="2"/>
              <a:buChar char="Ø"/>
            </a:pPr>
            <a:r>
              <a:rPr lang="en-US" dirty="0">
                <a:solidFill>
                  <a:schemeClr val="tx1"/>
                </a:solidFill>
              </a:rPr>
              <a:t>Training</a:t>
            </a:r>
          </a:p>
          <a:p>
            <a:pPr marL="822960" lvl="1" indent="-274320">
              <a:lnSpc>
                <a:spcPct val="100000"/>
              </a:lnSpc>
              <a:spcBef>
                <a:spcPts val="0"/>
              </a:spcBef>
              <a:spcAft>
                <a:spcPts val="200"/>
              </a:spcAft>
              <a:buClrTx/>
              <a:buFont typeface="Courier New" panose="02070309020205020404" pitchFamily="49" charset="0"/>
              <a:buChar char="o"/>
            </a:pPr>
            <a:r>
              <a:rPr lang="en-US" dirty="0">
                <a:solidFill>
                  <a:schemeClr val="tx1"/>
                </a:solidFill>
              </a:rPr>
              <a:t>Establish minimum training standards and a certification program</a:t>
            </a:r>
          </a:p>
        </p:txBody>
      </p:sp>
      <p:sp>
        <p:nvSpPr>
          <p:cNvPr id="10" name="Content Placeholder 9">
            <a:extLst>
              <a:ext uri="{FF2B5EF4-FFF2-40B4-BE49-F238E27FC236}">
                <a16:creationId xmlns:a16="http://schemas.microsoft.com/office/drawing/2014/main" id="{0AE9043A-9F41-B1B6-9049-106540A53A98}"/>
              </a:ext>
            </a:extLst>
          </p:cNvPr>
          <p:cNvSpPr>
            <a:spLocks noGrp="1"/>
          </p:cNvSpPr>
          <p:nvPr>
            <p:ph sz="half" idx="2"/>
          </p:nvPr>
        </p:nvSpPr>
        <p:spPr>
          <a:xfrm>
            <a:off x="6217920" y="1737364"/>
            <a:ext cx="5445059" cy="4805945"/>
          </a:xfrm>
        </p:spPr>
        <p:txBody>
          <a:bodyPr>
            <a:normAutofit fontScale="92500" lnSpcReduction="20000"/>
          </a:bodyPr>
          <a:lstStyle/>
          <a:p>
            <a:pPr marL="91440" indent="0">
              <a:spcBef>
                <a:spcPts val="600"/>
              </a:spcBef>
              <a:spcAft>
                <a:spcPts val="600"/>
              </a:spcAft>
              <a:buClrTx/>
              <a:buNone/>
            </a:pPr>
            <a:r>
              <a:rPr lang="en-US" sz="2400" b="1" u="sng" dirty="0">
                <a:solidFill>
                  <a:schemeClr val="tx1"/>
                </a:solidFill>
              </a:rPr>
              <a:t>Local</a:t>
            </a:r>
          </a:p>
          <a:p>
            <a:pPr indent="457200">
              <a:lnSpc>
                <a:spcPct val="95000"/>
              </a:lnSpc>
              <a:spcBef>
                <a:spcPts val="0"/>
              </a:spcBef>
              <a:buClrTx/>
              <a:buFont typeface="Wingdings" panose="05000000000000000000" pitchFamily="2" charset="2"/>
              <a:buChar char="Ø"/>
            </a:pPr>
            <a:r>
              <a:rPr lang="en-US" dirty="0">
                <a:solidFill>
                  <a:schemeClr val="tx1"/>
                </a:solidFill>
              </a:rPr>
              <a:t>Regulation</a:t>
            </a:r>
          </a:p>
          <a:p>
            <a:pPr marL="822960" lvl="1" indent="-301752">
              <a:lnSpc>
                <a:spcPct val="95000"/>
              </a:lnSpc>
              <a:spcBef>
                <a:spcPts val="0"/>
              </a:spcBef>
              <a:spcAft>
                <a:spcPts val="200"/>
              </a:spcAft>
              <a:buClrTx/>
              <a:buFont typeface="Courier New" panose="02070309020205020404" pitchFamily="49" charset="0"/>
              <a:buChar char="o"/>
            </a:pPr>
            <a:r>
              <a:rPr lang="en-US" dirty="0">
                <a:solidFill>
                  <a:schemeClr val="tx1"/>
                </a:solidFill>
              </a:rPr>
              <a:t>Provided by by-laws, resolution, ordinance, and policy for the geographic jurisdiction that is served</a:t>
            </a:r>
          </a:p>
          <a:p>
            <a:pPr indent="457200">
              <a:lnSpc>
                <a:spcPct val="95000"/>
              </a:lnSpc>
              <a:spcBef>
                <a:spcPts val="0"/>
              </a:spcBef>
              <a:buClrTx/>
              <a:buFont typeface="Wingdings" panose="05000000000000000000" pitchFamily="2" charset="2"/>
              <a:buChar char="Ø"/>
            </a:pPr>
            <a:r>
              <a:rPr lang="en-US" dirty="0">
                <a:solidFill>
                  <a:schemeClr val="tx1"/>
                </a:solidFill>
              </a:rPr>
              <a:t>Funding</a:t>
            </a:r>
          </a:p>
          <a:p>
            <a:pPr marL="822960" lvl="1" indent="-274320">
              <a:lnSpc>
                <a:spcPct val="95000"/>
              </a:lnSpc>
              <a:spcBef>
                <a:spcPts val="0"/>
              </a:spcBef>
              <a:spcAft>
                <a:spcPts val="200"/>
              </a:spcAft>
              <a:buClrTx/>
              <a:buFont typeface="Courier New" panose="02070309020205020404" pitchFamily="49" charset="0"/>
              <a:buChar char="o"/>
            </a:pPr>
            <a:r>
              <a:rPr lang="en-US" dirty="0">
                <a:solidFill>
                  <a:schemeClr val="tx1"/>
                </a:solidFill>
              </a:rPr>
              <a:t>Budgeting and management of funds received, including state distributions, local funding, and other funds received from contracts, grants, etc.</a:t>
            </a:r>
          </a:p>
          <a:p>
            <a:pPr indent="457200">
              <a:lnSpc>
                <a:spcPct val="95000"/>
              </a:lnSpc>
              <a:spcBef>
                <a:spcPts val="0"/>
              </a:spcBef>
              <a:buClrTx/>
              <a:buFont typeface="Wingdings" panose="05000000000000000000" pitchFamily="2" charset="2"/>
              <a:buChar char="Ø"/>
            </a:pPr>
            <a:r>
              <a:rPr lang="en-US" dirty="0">
                <a:solidFill>
                  <a:schemeClr val="tx1"/>
                </a:solidFill>
              </a:rPr>
              <a:t>Technology</a:t>
            </a:r>
          </a:p>
          <a:p>
            <a:pPr marL="822960" lvl="1" indent="-274320">
              <a:lnSpc>
                <a:spcPct val="95000"/>
              </a:lnSpc>
              <a:spcBef>
                <a:spcPts val="0"/>
              </a:spcBef>
              <a:spcAft>
                <a:spcPts val="200"/>
              </a:spcAft>
              <a:buClrTx/>
              <a:buFont typeface="Courier New" panose="02070309020205020404" pitchFamily="49" charset="0"/>
              <a:buChar char="o"/>
            </a:pPr>
            <a:r>
              <a:rPr lang="en-US" dirty="0">
                <a:solidFill>
                  <a:schemeClr val="tx1"/>
                </a:solidFill>
              </a:rPr>
              <a:t>Timely system updates/refreshes, backup system maintenance, local database management</a:t>
            </a:r>
          </a:p>
          <a:p>
            <a:pPr indent="457200">
              <a:lnSpc>
                <a:spcPct val="95000"/>
              </a:lnSpc>
              <a:spcBef>
                <a:spcPts val="0"/>
              </a:spcBef>
              <a:buClrTx/>
              <a:buFont typeface="Wingdings" panose="05000000000000000000" pitchFamily="2" charset="2"/>
              <a:buChar char="Ø"/>
            </a:pPr>
            <a:r>
              <a:rPr lang="en-US" dirty="0">
                <a:solidFill>
                  <a:schemeClr val="tx1"/>
                </a:solidFill>
              </a:rPr>
              <a:t>Training</a:t>
            </a:r>
          </a:p>
          <a:p>
            <a:pPr marL="822960" lvl="1" indent="-274320">
              <a:lnSpc>
                <a:spcPct val="95000"/>
              </a:lnSpc>
              <a:spcBef>
                <a:spcPts val="0"/>
              </a:spcBef>
              <a:spcAft>
                <a:spcPts val="200"/>
              </a:spcAft>
              <a:buClrTx/>
              <a:buFont typeface="Courier New" panose="02070309020205020404" pitchFamily="49" charset="0"/>
              <a:buChar char="o"/>
            </a:pPr>
            <a:r>
              <a:rPr lang="en-US" dirty="0">
                <a:solidFill>
                  <a:schemeClr val="tx1"/>
                </a:solidFill>
              </a:rPr>
              <a:t>Conduct and/or provide oversight to the administration of PST training and ensure certification compliance</a:t>
            </a:r>
          </a:p>
          <a:p>
            <a:pPr indent="457200">
              <a:lnSpc>
                <a:spcPct val="95000"/>
              </a:lnSpc>
              <a:spcBef>
                <a:spcPts val="0"/>
              </a:spcBef>
              <a:buClrTx/>
              <a:buFont typeface="Wingdings" panose="05000000000000000000" pitchFamily="2" charset="2"/>
              <a:buChar char="Ø"/>
            </a:pPr>
            <a:r>
              <a:rPr lang="en-US" dirty="0">
                <a:solidFill>
                  <a:schemeClr val="tx1"/>
                </a:solidFill>
              </a:rPr>
              <a:t>Operations</a:t>
            </a:r>
          </a:p>
          <a:p>
            <a:pPr marL="822960" lvl="1" indent="-274320">
              <a:lnSpc>
                <a:spcPct val="95000"/>
              </a:lnSpc>
              <a:spcBef>
                <a:spcPts val="0"/>
              </a:spcBef>
              <a:spcAft>
                <a:spcPts val="200"/>
              </a:spcAft>
              <a:buClrTx/>
              <a:buFont typeface="Courier New" panose="02070309020205020404" pitchFamily="49" charset="0"/>
              <a:buChar char="o"/>
            </a:pPr>
            <a:r>
              <a:rPr lang="en-US" dirty="0">
                <a:solidFill>
                  <a:schemeClr val="tx1"/>
                </a:solidFill>
              </a:rPr>
              <a:t>Provide a safe, secure, and properly equipped facility; establish guidelines for 911 processes and tasks to ensure best possible outcomes; and ensure service quality meets agency established standards and citizen expectations </a:t>
            </a:r>
          </a:p>
        </p:txBody>
      </p:sp>
    </p:spTree>
    <p:extLst>
      <p:ext uri="{BB962C8B-B14F-4D97-AF65-F5344CB8AC3E}">
        <p14:creationId xmlns:p14="http://schemas.microsoft.com/office/powerpoint/2010/main" val="8516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0EFB347-AA52-E58D-5B78-F4B99A6053A9}"/>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defTabSz="914400"/>
            <a:r>
              <a:rPr lang="en-US" sz="6000" spc="-50">
                <a:solidFill>
                  <a:schemeClr val="tx1">
                    <a:lumMod val="85000"/>
                    <a:lumOff val="15000"/>
                  </a:schemeClr>
                </a:solidFill>
              </a:rPr>
              <a:t>Federal Level Impact on 911</a:t>
            </a:r>
          </a:p>
        </p:txBody>
      </p:sp>
      <p:pic>
        <p:nvPicPr>
          <p:cNvPr id="5" name="Content Placeholder 4" descr="A metal guard rail on the ground&#10;&#10;Description automatically generated">
            <a:extLst>
              <a:ext uri="{FF2B5EF4-FFF2-40B4-BE49-F238E27FC236}">
                <a16:creationId xmlns:a16="http://schemas.microsoft.com/office/drawing/2014/main" id="{4021416F-B134-79F1-CF5A-2B60804F806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5457" y="1780748"/>
            <a:ext cx="5131653" cy="1321400"/>
          </a:xfrm>
          <a:prstGeom prst="rect">
            <a:avLst/>
          </a:prstGeom>
        </p:spPr>
      </p:pic>
      <p:sp>
        <p:nvSpPr>
          <p:cNvPr id="22" name="Rectangle 21">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tool belt with tools on it&#10;&#10;Description automatically generated">
            <a:extLst>
              <a:ext uri="{FF2B5EF4-FFF2-40B4-BE49-F238E27FC236}">
                <a16:creationId xmlns:a16="http://schemas.microsoft.com/office/drawing/2014/main" id="{90D9FDE3-0F0E-32D8-E17A-DD0723451A5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24891" y="640080"/>
            <a:ext cx="4276244" cy="3602736"/>
          </a:xfrm>
          <a:prstGeom prst="rect">
            <a:avLst/>
          </a:prstGeom>
        </p:spPr>
      </p:pic>
      <p:cxnSp>
        <p:nvCxnSpPr>
          <p:cNvPr id="24" name="Straight Connector 23">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Tree>
    <p:extLst>
      <p:ext uri="{BB962C8B-B14F-4D97-AF65-F5344CB8AC3E}">
        <p14:creationId xmlns:p14="http://schemas.microsoft.com/office/powerpoint/2010/main" val="350277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A77BD-6316-491E-B3B1-04B7F17DF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
        <p:nvSpPr>
          <p:cNvPr id="3" name="Title 2">
            <a:extLst>
              <a:ext uri="{FF2B5EF4-FFF2-40B4-BE49-F238E27FC236}">
                <a16:creationId xmlns:a16="http://schemas.microsoft.com/office/drawing/2014/main" id="{20EFB347-AA52-E58D-5B78-F4B99A6053A9}"/>
              </a:ext>
            </a:extLst>
          </p:cNvPr>
          <p:cNvSpPr>
            <a:spLocks noGrp="1"/>
          </p:cNvSpPr>
          <p:nvPr>
            <p:ph type="title"/>
          </p:nvPr>
        </p:nvSpPr>
        <p:spPr/>
        <p:txBody>
          <a:bodyPr/>
          <a:lstStyle/>
          <a:p>
            <a:r>
              <a:rPr lang="en-US" dirty="0">
                <a:solidFill>
                  <a:schemeClr val="tx1"/>
                </a:solidFill>
              </a:rPr>
              <a:t>National 911 Program Office | 911.gov</a:t>
            </a:r>
          </a:p>
        </p:txBody>
      </p:sp>
      <p:sp>
        <p:nvSpPr>
          <p:cNvPr id="4" name="Content Placeholder 3">
            <a:extLst>
              <a:ext uri="{FF2B5EF4-FFF2-40B4-BE49-F238E27FC236}">
                <a16:creationId xmlns:a16="http://schemas.microsoft.com/office/drawing/2014/main" id="{22C04407-1E1B-941E-D869-425D65BF4EAC}"/>
              </a:ext>
            </a:extLst>
          </p:cNvPr>
          <p:cNvSpPr>
            <a:spLocks noGrp="1"/>
          </p:cNvSpPr>
          <p:nvPr>
            <p:ph idx="1"/>
          </p:nvPr>
        </p:nvSpPr>
        <p:spPr>
          <a:xfrm>
            <a:off x="1097280" y="1845733"/>
            <a:ext cx="10058400" cy="4379105"/>
          </a:xfrm>
        </p:spPr>
        <p:txBody>
          <a:bodyPr>
            <a:normAutofit/>
          </a:bodyPr>
          <a:lstStyle/>
          <a:p>
            <a:r>
              <a:rPr lang="en-US" b="1" dirty="0">
                <a:solidFill>
                  <a:schemeClr val="tx1"/>
                </a:solidFill>
              </a:rPr>
              <a:t>The National 911 Program Office plays a role in coordinating federal efforts that support 911 services across the nation.</a:t>
            </a:r>
          </a:p>
          <a:p>
            <a:r>
              <a:rPr lang="en-US" dirty="0">
                <a:solidFill>
                  <a:schemeClr val="tx1"/>
                </a:solidFill>
              </a:rPr>
              <a:t>Current Projects and Initiatives Include:</a:t>
            </a:r>
          </a:p>
          <a:p>
            <a:pPr>
              <a:buClrTx/>
              <a:buFont typeface="Wingdings" panose="05000000000000000000" pitchFamily="2" charset="2"/>
              <a:buChar char="v"/>
            </a:pPr>
            <a:r>
              <a:rPr lang="en-US" dirty="0">
                <a:solidFill>
                  <a:schemeClr val="tx1"/>
                </a:solidFill>
              </a:rPr>
              <a:t>Federal 911 Funding</a:t>
            </a:r>
          </a:p>
          <a:p>
            <a:pPr>
              <a:buClrTx/>
              <a:buFont typeface="Wingdings" panose="05000000000000000000" pitchFamily="2" charset="2"/>
              <a:buChar char="v"/>
            </a:pPr>
            <a:r>
              <a:rPr lang="en-US" dirty="0">
                <a:solidFill>
                  <a:schemeClr val="tx1"/>
                </a:solidFill>
              </a:rPr>
              <a:t>Telecommunicator Job Reclassification</a:t>
            </a:r>
          </a:p>
          <a:p>
            <a:pPr>
              <a:buClrTx/>
              <a:buFont typeface="Wingdings" panose="05000000000000000000" pitchFamily="2" charset="2"/>
              <a:buChar char="v"/>
            </a:pPr>
            <a:r>
              <a:rPr lang="en-US" dirty="0">
                <a:solidFill>
                  <a:schemeClr val="tx1"/>
                </a:solidFill>
              </a:rPr>
              <a:t>CAD Interoperability Assessment Project</a:t>
            </a:r>
          </a:p>
          <a:p>
            <a:pPr>
              <a:buClrTx/>
              <a:buFont typeface="Wingdings" panose="05000000000000000000" pitchFamily="2" charset="2"/>
              <a:buChar char="v"/>
            </a:pPr>
            <a:r>
              <a:rPr lang="en-US" dirty="0">
                <a:solidFill>
                  <a:schemeClr val="tx1"/>
                </a:solidFill>
              </a:rPr>
              <a:t>GIS Assessment Project</a:t>
            </a:r>
          </a:p>
          <a:p>
            <a:pPr>
              <a:buClrTx/>
              <a:buFont typeface="Wingdings" panose="05000000000000000000" pitchFamily="2" charset="2"/>
              <a:buChar char="v"/>
            </a:pPr>
            <a:r>
              <a:rPr lang="en-US" dirty="0">
                <a:solidFill>
                  <a:schemeClr val="tx1"/>
                </a:solidFill>
              </a:rPr>
              <a:t>NG911 Interoperability</a:t>
            </a:r>
          </a:p>
          <a:p>
            <a:pPr>
              <a:buClrTx/>
              <a:buFont typeface="Wingdings" panose="05000000000000000000" pitchFamily="2" charset="2"/>
              <a:buChar char="v"/>
            </a:pPr>
            <a:r>
              <a:rPr lang="en-US" dirty="0">
                <a:solidFill>
                  <a:schemeClr val="tx1"/>
                </a:solidFill>
              </a:rPr>
              <a:t>NG911/PSBN Interoperability</a:t>
            </a:r>
          </a:p>
          <a:p>
            <a:pPr>
              <a:buClrTx/>
              <a:buFont typeface="Wingdings" panose="05000000000000000000" pitchFamily="2" charset="2"/>
              <a:buChar char="v"/>
            </a:pPr>
            <a:r>
              <a:rPr lang="en-US" dirty="0">
                <a:solidFill>
                  <a:schemeClr val="tx1"/>
                </a:solidFill>
              </a:rPr>
              <a:t>Online Documents &amp; Tools database</a:t>
            </a:r>
          </a:p>
        </p:txBody>
      </p:sp>
      <p:pic>
        <p:nvPicPr>
          <p:cNvPr id="5" name="Picture 4">
            <a:extLst>
              <a:ext uri="{FF2B5EF4-FFF2-40B4-BE49-F238E27FC236}">
                <a16:creationId xmlns:a16="http://schemas.microsoft.com/office/drawing/2014/main" id="{4C53B006-94F4-D128-230E-87235739FADC}"/>
              </a:ext>
            </a:extLst>
          </p:cNvPr>
          <p:cNvPicPr>
            <a:picLocks noChangeAspect="1"/>
          </p:cNvPicPr>
          <p:nvPr/>
        </p:nvPicPr>
        <p:blipFill>
          <a:blip r:embed="rId5"/>
          <a:stretch>
            <a:fillRect/>
          </a:stretch>
        </p:blipFill>
        <p:spPr>
          <a:xfrm>
            <a:off x="8625840" y="5136326"/>
            <a:ext cx="2408186" cy="631908"/>
          </a:xfrm>
          <a:prstGeom prst="rect">
            <a:avLst/>
          </a:prstGeom>
          <a:ln>
            <a:solidFill>
              <a:schemeClr val="tx1"/>
            </a:solidFill>
          </a:ln>
        </p:spPr>
      </p:pic>
      <p:pic>
        <p:nvPicPr>
          <p:cNvPr id="9" name="Picture 8">
            <a:extLst>
              <a:ext uri="{FF2B5EF4-FFF2-40B4-BE49-F238E27FC236}">
                <a16:creationId xmlns:a16="http://schemas.microsoft.com/office/drawing/2014/main" id="{CAD6C1E8-D1CC-ABF6-7C0C-ED73385FB1EE}"/>
              </a:ext>
            </a:extLst>
          </p:cNvPr>
          <p:cNvPicPr>
            <a:picLocks noChangeAspect="1"/>
          </p:cNvPicPr>
          <p:nvPr/>
        </p:nvPicPr>
        <p:blipFill>
          <a:blip r:embed="rId6"/>
          <a:stretch>
            <a:fillRect/>
          </a:stretch>
        </p:blipFill>
        <p:spPr>
          <a:xfrm>
            <a:off x="8825050" y="2279620"/>
            <a:ext cx="2009766" cy="2604837"/>
          </a:xfrm>
          <a:prstGeom prst="rect">
            <a:avLst/>
          </a:prstGeom>
          <a:ln>
            <a:solidFill>
              <a:schemeClr val="tx1"/>
            </a:solidFill>
          </a:ln>
        </p:spPr>
      </p:pic>
      <p:sp>
        <p:nvSpPr>
          <p:cNvPr id="10" name="TextBox 9">
            <a:extLst>
              <a:ext uri="{FF2B5EF4-FFF2-40B4-BE49-F238E27FC236}">
                <a16:creationId xmlns:a16="http://schemas.microsoft.com/office/drawing/2014/main" id="{2165A620-BC92-A9C7-A1D4-F33D3F91BEC0}"/>
              </a:ext>
            </a:extLst>
          </p:cNvPr>
          <p:cNvSpPr txBox="1"/>
          <p:nvPr/>
        </p:nvSpPr>
        <p:spPr>
          <a:xfrm>
            <a:off x="6913019" y="5640063"/>
            <a:ext cx="3824062" cy="584775"/>
          </a:xfrm>
          <a:prstGeom prst="rect">
            <a:avLst/>
          </a:prstGeom>
          <a:noFill/>
        </p:spPr>
        <p:txBody>
          <a:bodyPr wrap="square" rtlCol="0">
            <a:spAutoFit/>
          </a:bodyPr>
          <a:lstStyle/>
          <a:p>
            <a:r>
              <a:rPr lang="en-US" sz="3200" spc="600" dirty="0">
                <a:solidFill>
                  <a:srgbClr val="0066FF"/>
                </a:solidFill>
                <a:hlinkClick r:id="rId7">
                  <a:extLst>
                    <a:ext uri="{A12FA001-AC4F-418D-AE19-62706E023703}">
                      <ahyp:hlinkClr xmlns:ahyp="http://schemas.microsoft.com/office/drawing/2018/hyperlinkcolor" val="tx"/>
                    </a:ext>
                  </a:extLst>
                </a:hlinkClick>
              </a:rPr>
              <a:t>www.911.gov</a:t>
            </a:r>
            <a:endParaRPr lang="en-US" sz="3200" spc="600" dirty="0">
              <a:solidFill>
                <a:srgbClr val="0066FF"/>
              </a:solidFill>
            </a:endParaRPr>
          </a:p>
        </p:txBody>
      </p:sp>
      <p:pic>
        <p:nvPicPr>
          <p:cNvPr id="12" name="Picture 11">
            <a:extLst>
              <a:ext uri="{FF2B5EF4-FFF2-40B4-BE49-F238E27FC236}">
                <a16:creationId xmlns:a16="http://schemas.microsoft.com/office/drawing/2014/main" id="{F610E308-B17F-337D-53EB-6E6A22BB7231}"/>
              </a:ext>
            </a:extLst>
          </p:cNvPr>
          <p:cNvPicPr>
            <a:picLocks noChangeAspect="1"/>
          </p:cNvPicPr>
          <p:nvPr/>
        </p:nvPicPr>
        <p:blipFill>
          <a:blip r:embed="rId8"/>
          <a:stretch>
            <a:fillRect/>
          </a:stretch>
        </p:blipFill>
        <p:spPr>
          <a:xfrm>
            <a:off x="6306071" y="2771802"/>
            <a:ext cx="2011680" cy="2571856"/>
          </a:xfrm>
          <a:prstGeom prst="rect">
            <a:avLst/>
          </a:prstGeom>
          <a:ln>
            <a:solidFill>
              <a:schemeClr val="tx1"/>
            </a:solidFill>
          </a:ln>
        </p:spPr>
      </p:pic>
    </p:spTree>
    <p:extLst>
      <p:ext uri="{BB962C8B-B14F-4D97-AF65-F5344CB8AC3E}">
        <p14:creationId xmlns:p14="http://schemas.microsoft.com/office/powerpoint/2010/main" val="2855561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A77BD-6316-491E-B3B1-04B7F17DF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
        <p:nvSpPr>
          <p:cNvPr id="3" name="Title 2">
            <a:extLst>
              <a:ext uri="{FF2B5EF4-FFF2-40B4-BE49-F238E27FC236}">
                <a16:creationId xmlns:a16="http://schemas.microsoft.com/office/drawing/2014/main" id="{20EFB347-AA52-E58D-5B78-F4B99A6053A9}"/>
              </a:ext>
            </a:extLst>
          </p:cNvPr>
          <p:cNvSpPr>
            <a:spLocks noGrp="1"/>
          </p:cNvSpPr>
          <p:nvPr>
            <p:ph type="title"/>
          </p:nvPr>
        </p:nvSpPr>
        <p:spPr>
          <a:xfrm>
            <a:off x="563696" y="263527"/>
            <a:ext cx="11081084" cy="1450757"/>
          </a:xfrm>
        </p:spPr>
        <p:txBody>
          <a:bodyPr/>
          <a:lstStyle/>
          <a:p>
            <a:r>
              <a:rPr lang="en-US" dirty="0">
                <a:solidFill>
                  <a:schemeClr val="tx1"/>
                </a:solidFill>
              </a:rPr>
              <a:t>Federal Communications Commission | FCC</a:t>
            </a:r>
          </a:p>
        </p:txBody>
      </p:sp>
      <p:pic>
        <p:nvPicPr>
          <p:cNvPr id="5" name="Content Placeholder 4">
            <a:extLst>
              <a:ext uri="{FF2B5EF4-FFF2-40B4-BE49-F238E27FC236}">
                <a16:creationId xmlns:a16="http://schemas.microsoft.com/office/drawing/2014/main" id="{9FA6581F-2C2B-3F31-8E1B-D7D8A5F3E2BC}"/>
              </a:ext>
            </a:extLst>
          </p:cNvPr>
          <p:cNvPicPr>
            <a:picLocks noGrp="1" noChangeAspect="1"/>
          </p:cNvPicPr>
          <p:nvPr>
            <p:ph idx="1"/>
          </p:nvPr>
        </p:nvPicPr>
        <p:blipFill>
          <a:blip r:embed="rId5"/>
          <a:stretch>
            <a:fillRect/>
          </a:stretch>
        </p:blipFill>
        <p:spPr>
          <a:xfrm rot="594457">
            <a:off x="8898575" y="2572107"/>
            <a:ext cx="2117034" cy="2737769"/>
          </a:xfrm>
          <a:ln>
            <a:solidFill>
              <a:schemeClr val="tx1"/>
            </a:solidFill>
          </a:ln>
        </p:spPr>
      </p:pic>
      <p:sp>
        <p:nvSpPr>
          <p:cNvPr id="8" name="TextBox 7">
            <a:extLst>
              <a:ext uri="{FF2B5EF4-FFF2-40B4-BE49-F238E27FC236}">
                <a16:creationId xmlns:a16="http://schemas.microsoft.com/office/drawing/2014/main" id="{206A547A-80B2-6CBD-18AD-1464CA1209D6}"/>
              </a:ext>
            </a:extLst>
          </p:cNvPr>
          <p:cNvSpPr txBox="1"/>
          <p:nvPr/>
        </p:nvSpPr>
        <p:spPr>
          <a:xfrm>
            <a:off x="6104238" y="5847330"/>
            <a:ext cx="5587963" cy="400110"/>
          </a:xfrm>
          <a:prstGeom prst="rect">
            <a:avLst/>
          </a:prstGeom>
          <a:noFill/>
        </p:spPr>
        <p:txBody>
          <a:bodyPr wrap="square" rtlCol="0">
            <a:spAutoFit/>
          </a:bodyPr>
          <a:lstStyle/>
          <a:p>
            <a:r>
              <a:rPr lang="en-US" sz="2000" dirty="0">
                <a:solidFill>
                  <a:srgbClr val="0066FF"/>
                </a:solidFill>
                <a:hlinkClick r:id="rId6">
                  <a:extLst>
                    <a:ext uri="{A12FA001-AC4F-418D-AE19-62706E023703}">
                      <ahyp:hlinkClr xmlns:ahyp="http://schemas.microsoft.com/office/drawing/2018/hyperlinkcolor" val="tx"/>
                    </a:ext>
                  </a:extLst>
                </a:hlinkClick>
              </a:rPr>
              <a:t>www.fcc.gov/public-safety-and-homeland-security</a:t>
            </a:r>
            <a:endParaRPr lang="en-US" sz="2000" dirty="0">
              <a:solidFill>
                <a:srgbClr val="0066FF"/>
              </a:solidFill>
            </a:endParaRPr>
          </a:p>
        </p:txBody>
      </p:sp>
      <p:sp>
        <p:nvSpPr>
          <p:cNvPr id="9" name="TextBox 8">
            <a:extLst>
              <a:ext uri="{FF2B5EF4-FFF2-40B4-BE49-F238E27FC236}">
                <a16:creationId xmlns:a16="http://schemas.microsoft.com/office/drawing/2014/main" id="{61AFFBEE-F16A-79D9-DBFE-204A0E80D65B}"/>
              </a:ext>
            </a:extLst>
          </p:cNvPr>
          <p:cNvSpPr txBox="1"/>
          <p:nvPr/>
        </p:nvSpPr>
        <p:spPr>
          <a:xfrm>
            <a:off x="1355061" y="1743128"/>
            <a:ext cx="10178716" cy="707886"/>
          </a:xfrm>
          <a:prstGeom prst="rect">
            <a:avLst/>
          </a:prstGeom>
          <a:noFill/>
        </p:spPr>
        <p:txBody>
          <a:bodyPr wrap="square" rtlCol="0">
            <a:spAutoFit/>
          </a:bodyPr>
          <a:lstStyle/>
          <a:p>
            <a:r>
              <a:rPr lang="en-US" sz="2000" b="1" dirty="0"/>
              <a:t>The FCC is the federal agency responsible for implementing and enforcing America’s communications law and regulations</a:t>
            </a:r>
          </a:p>
        </p:txBody>
      </p:sp>
      <p:sp>
        <p:nvSpPr>
          <p:cNvPr id="10" name="TextBox 9">
            <a:extLst>
              <a:ext uri="{FF2B5EF4-FFF2-40B4-BE49-F238E27FC236}">
                <a16:creationId xmlns:a16="http://schemas.microsoft.com/office/drawing/2014/main" id="{222CA576-A55A-82EF-F354-039AFB88FF7D}"/>
              </a:ext>
            </a:extLst>
          </p:cNvPr>
          <p:cNvSpPr txBox="1"/>
          <p:nvPr/>
        </p:nvSpPr>
        <p:spPr>
          <a:xfrm>
            <a:off x="860720" y="2811119"/>
            <a:ext cx="5139435" cy="3592778"/>
          </a:xfrm>
          <a:prstGeom prst="rect">
            <a:avLst/>
          </a:prstGeom>
          <a:noFill/>
        </p:spPr>
        <p:txBody>
          <a:bodyPr wrap="square" rtlCol="0">
            <a:spAutoFit/>
          </a:bodyPr>
          <a:lstStyle/>
          <a:p>
            <a:pPr>
              <a:lnSpc>
                <a:spcPct val="90000"/>
              </a:lnSpc>
              <a:spcBef>
                <a:spcPts val="1200"/>
              </a:spcBef>
              <a:spcAft>
                <a:spcPts val="200"/>
              </a:spcAft>
            </a:pPr>
            <a:r>
              <a:rPr lang="en-US" dirty="0"/>
              <a:t>Public Safety related Programs and Resources:</a:t>
            </a:r>
          </a:p>
          <a:p>
            <a:pPr marL="285750" indent="-285750">
              <a:lnSpc>
                <a:spcPct val="90000"/>
              </a:lnSpc>
              <a:spcBef>
                <a:spcPts val="1200"/>
              </a:spcBef>
              <a:spcAft>
                <a:spcPts val="200"/>
              </a:spcAft>
              <a:buFont typeface="Wingdings" panose="05000000000000000000" pitchFamily="2" charset="2"/>
              <a:buChar char="v"/>
            </a:pPr>
            <a:r>
              <a:rPr lang="en-US" dirty="0"/>
              <a:t>Annual 911 Fee Reports to Congress</a:t>
            </a:r>
          </a:p>
          <a:p>
            <a:pPr marL="285750" indent="-285750">
              <a:lnSpc>
                <a:spcPct val="90000"/>
              </a:lnSpc>
              <a:spcBef>
                <a:spcPts val="1200"/>
              </a:spcBef>
              <a:spcAft>
                <a:spcPts val="200"/>
              </a:spcAft>
              <a:buFont typeface="Wingdings" panose="05000000000000000000" pitchFamily="2" charset="2"/>
              <a:buChar char="v"/>
            </a:pPr>
            <a:r>
              <a:rPr lang="en-US" dirty="0"/>
              <a:t>Agency Rules and Notice of Proposed Rule Making (NPRM)</a:t>
            </a:r>
          </a:p>
          <a:p>
            <a:pPr marL="285750" indent="-285750">
              <a:lnSpc>
                <a:spcPct val="90000"/>
              </a:lnSpc>
              <a:spcBef>
                <a:spcPts val="1200"/>
              </a:spcBef>
              <a:spcAft>
                <a:spcPts val="200"/>
              </a:spcAft>
              <a:buFont typeface="Wingdings" panose="05000000000000000000" pitchFamily="2" charset="2"/>
              <a:buChar char="v"/>
            </a:pPr>
            <a:r>
              <a:rPr lang="en-US" dirty="0"/>
              <a:t>Advisory Committees</a:t>
            </a:r>
          </a:p>
          <a:p>
            <a:pPr marL="285750" indent="-285750">
              <a:lnSpc>
                <a:spcPct val="90000"/>
              </a:lnSpc>
              <a:spcBef>
                <a:spcPts val="1200"/>
              </a:spcBef>
              <a:spcAft>
                <a:spcPts val="200"/>
              </a:spcAft>
              <a:buFont typeface="Wingdings" panose="05000000000000000000" pitchFamily="2" charset="2"/>
              <a:buChar char="v"/>
            </a:pPr>
            <a:r>
              <a:rPr lang="en-US" dirty="0"/>
              <a:t>911 Outage Notification to PSAPs</a:t>
            </a:r>
          </a:p>
          <a:p>
            <a:pPr marL="285750" indent="-285750">
              <a:lnSpc>
                <a:spcPct val="90000"/>
              </a:lnSpc>
              <a:spcBef>
                <a:spcPts val="1200"/>
              </a:spcBef>
              <a:spcAft>
                <a:spcPts val="200"/>
              </a:spcAft>
              <a:buFont typeface="Wingdings" panose="05000000000000000000" pitchFamily="2" charset="2"/>
              <a:buChar char="v"/>
            </a:pPr>
            <a:r>
              <a:rPr lang="en-US" dirty="0"/>
              <a:t>Network Outage Reporting System (NORS)</a:t>
            </a:r>
          </a:p>
          <a:p>
            <a:pPr marL="285750" indent="-285750">
              <a:lnSpc>
                <a:spcPct val="90000"/>
              </a:lnSpc>
              <a:spcBef>
                <a:spcPts val="1200"/>
              </a:spcBef>
              <a:spcAft>
                <a:spcPts val="200"/>
              </a:spcAft>
              <a:buFont typeface="Wingdings" panose="05000000000000000000" pitchFamily="2" charset="2"/>
              <a:buChar char="v"/>
            </a:pPr>
            <a:endParaRPr lang="en-US" dirty="0"/>
          </a:p>
          <a:p>
            <a:pPr marL="285750" indent="-285750">
              <a:lnSpc>
                <a:spcPct val="90000"/>
              </a:lnSpc>
              <a:spcBef>
                <a:spcPts val="1200"/>
              </a:spcBef>
              <a:spcAft>
                <a:spcPts val="200"/>
              </a:spcAft>
              <a:buFont typeface="Wingdings" panose="05000000000000000000" pitchFamily="2" charset="2"/>
              <a:buChar char="v"/>
            </a:pPr>
            <a:endParaRPr lang="en-US" dirty="0"/>
          </a:p>
        </p:txBody>
      </p:sp>
      <p:pic>
        <p:nvPicPr>
          <p:cNvPr id="11" name="Picture 10">
            <a:extLst>
              <a:ext uri="{FF2B5EF4-FFF2-40B4-BE49-F238E27FC236}">
                <a16:creationId xmlns:a16="http://schemas.microsoft.com/office/drawing/2014/main" id="{4765AB39-BB0F-F3AC-D366-E01DAFA875CD}"/>
              </a:ext>
            </a:extLst>
          </p:cNvPr>
          <p:cNvPicPr>
            <a:picLocks noChangeAspect="1"/>
          </p:cNvPicPr>
          <p:nvPr/>
        </p:nvPicPr>
        <p:blipFill>
          <a:blip r:embed="rId7"/>
          <a:stretch>
            <a:fillRect/>
          </a:stretch>
        </p:blipFill>
        <p:spPr>
          <a:xfrm>
            <a:off x="7603155" y="2262943"/>
            <a:ext cx="1219306" cy="1694835"/>
          </a:xfrm>
          <a:prstGeom prst="rect">
            <a:avLst/>
          </a:prstGeom>
        </p:spPr>
      </p:pic>
      <p:pic>
        <p:nvPicPr>
          <p:cNvPr id="12" name="Picture 11">
            <a:extLst>
              <a:ext uri="{FF2B5EF4-FFF2-40B4-BE49-F238E27FC236}">
                <a16:creationId xmlns:a16="http://schemas.microsoft.com/office/drawing/2014/main" id="{301A7175-DC28-CD0C-DC8C-6D9C3ED50D77}"/>
              </a:ext>
            </a:extLst>
          </p:cNvPr>
          <p:cNvPicPr>
            <a:picLocks noChangeAspect="1"/>
          </p:cNvPicPr>
          <p:nvPr/>
        </p:nvPicPr>
        <p:blipFill>
          <a:blip r:embed="rId8"/>
          <a:stretch>
            <a:fillRect/>
          </a:stretch>
        </p:blipFill>
        <p:spPr>
          <a:xfrm>
            <a:off x="7394989" y="3957778"/>
            <a:ext cx="2133785" cy="1725318"/>
          </a:xfrm>
          <a:prstGeom prst="rect">
            <a:avLst/>
          </a:prstGeom>
        </p:spPr>
      </p:pic>
      <p:pic>
        <p:nvPicPr>
          <p:cNvPr id="13" name="Picture 12">
            <a:extLst>
              <a:ext uri="{FF2B5EF4-FFF2-40B4-BE49-F238E27FC236}">
                <a16:creationId xmlns:a16="http://schemas.microsoft.com/office/drawing/2014/main" id="{AEAC5B0A-CD47-B024-584A-2BC744E472CA}"/>
              </a:ext>
            </a:extLst>
          </p:cNvPr>
          <p:cNvPicPr>
            <a:picLocks noChangeAspect="1"/>
          </p:cNvPicPr>
          <p:nvPr/>
        </p:nvPicPr>
        <p:blipFill>
          <a:blip r:embed="rId9"/>
          <a:stretch>
            <a:fillRect/>
          </a:stretch>
        </p:blipFill>
        <p:spPr>
          <a:xfrm>
            <a:off x="5809892" y="2947768"/>
            <a:ext cx="1585097" cy="1591194"/>
          </a:xfrm>
          <a:prstGeom prst="rect">
            <a:avLst/>
          </a:prstGeom>
        </p:spPr>
      </p:pic>
    </p:spTree>
    <p:extLst>
      <p:ext uri="{BB962C8B-B14F-4D97-AF65-F5344CB8AC3E}">
        <p14:creationId xmlns:p14="http://schemas.microsoft.com/office/powerpoint/2010/main" val="1744797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95E6E-96CB-47A2-B718-93174EA9C50B}"/>
              </a:ext>
            </a:extLst>
          </p:cNvPr>
          <p:cNvSpPr>
            <a:spLocks noGrp="1"/>
          </p:cNvSpPr>
          <p:nvPr>
            <p:ph type="title"/>
          </p:nvPr>
        </p:nvSpPr>
        <p:spPr>
          <a:xfrm>
            <a:off x="1097280" y="581172"/>
            <a:ext cx="10711644" cy="1141099"/>
          </a:xfrm>
        </p:spPr>
        <p:txBody>
          <a:bodyPr anchor="b">
            <a:normAutofit/>
          </a:bodyPr>
          <a:lstStyle/>
          <a:p>
            <a:r>
              <a:rPr lang="en-US" sz="5300" dirty="0">
                <a:solidFill>
                  <a:schemeClr val="tx1"/>
                </a:solidFill>
                <a:latin typeface="Times New Roman" panose="02020603050405020304" pitchFamily="18" charset="0"/>
                <a:cs typeface="Times New Roman" panose="02020603050405020304" pitchFamily="18" charset="0"/>
              </a:rPr>
              <a:t>SAMHSA</a:t>
            </a:r>
            <a:r>
              <a:rPr lang="en-US" sz="5300" dirty="0">
                <a:latin typeface="Times New Roman" panose="02020603050405020304" pitchFamily="18" charset="0"/>
                <a:cs typeface="Times New Roman" panose="02020603050405020304" pitchFamily="18" charset="0"/>
              </a:rPr>
              <a:t> | 988</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8E5B04-09B4-4F53-B2D5-09B2F6A73D72}"/>
              </a:ext>
            </a:extLst>
          </p:cNvPr>
          <p:cNvSpPr txBox="1"/>
          <p:nvPr/>
        </p:nvSpPr>
        <p:spPr>
          <a:xfrm>
            <a:off x="1097280" y="1921790"/>
            <a:ext cx="5171173" cy="490903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SAMHSA is an agency division of the Department of Health and Human Services (HHS)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SAMHSA facilitates the 988 Suicide &amp; Crisis Lifeline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988 was officially designated by Federal law in October 2020 as the single number to dial for mental health crisis and suicide prevention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Allows states to establish a subscriber fee designated for 9-8-8</a:t>
            </a:r>
          </a:p>
          <a:p>
            <a:pPr marL="742950" marR="0" lvl="1"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Enables funding of other mental health services such as mobile crisis teams</a:t>
            </a:r>
          </a:p>
          <a:p>
            <a:pPr marL="742950" marR="0" lvl="1"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Carriers were required to direct calls to the Lifeline using 988 by July 16, 2022</a:t>
            </a:r>
          </a:p>
          <a:p>
            <a:pPr marL="285750" marR="0" lvl="0"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Ø"/>
              <a:tabLst/>
              <a:defRPr/>
            </a:pPr>
            <a:r>
              <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988 is the evolution of the National Suicide Prevention Hotline, (800) 273-TALK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D6DEDCF3-7BFF-4587-ADC5-4769BCB50B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0032" y="1864433"/>
            <a:ext cx="4013354" cy="4013354"/>
          </a:xfrm>
          <a:prstGeom prst="rect">
            <a:avLst/>
          </a:prstGeom>
        </p:spPr>
      </p:pic>
      <p:pic>
        <p:nvPicPr>
          <p:cNvPr id="9" name="Picture 8">
            <a:extLst>
              <a:ext uri="{FF2B5EF4-FFF2-40B4-BE49-F238E27FC236}">
                <a16:creationId xmlns:a16="http://schemas.microsoft.com/office/drawing/2014/main" id="{F1AC7F39-3A40-A701-170B-C391D343C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14" y="6403897"/>
            <a:ext cx="11146971" cy="454103"/>
          </a:xfrm>
          <a:prstGeom prst="rect">
            <a:avLst/>
          </a:prstGeom>
        </p:spPr>
      </p:pic>
      <p:pic>
        <p:nvPicPr>
          <p:cNvPr id="4" name="Picture 3">
            <a:extLst>
              <a:ext uri="{FF2B5EF4-FFF2-40B4-BE49-F238E27FC236}">
                <a16:creationId xmlns:a16="http://schemas.microsoft.com/office/drawing/2014/main" id="{55FBE756-DE05-D1CB-9C2A-8211B273E9B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
        <p:nvSpPr>
          <p:cNvPr id="6" name="TextBox 5">
            <a:extLst>
              <a:ext uri="{FF2B5EF4-FFF2-40B4-BE49-F238E27FC236}">
                <a16:creationId xmlns:a16="http://schemas.microsoft.com/office/drawing/2014/main" id="{0B1EA974-C48F-D767-405C-99E185F00043}"/>
              </a:ext>
            </a:extLst>
          </p:cNvPr>
          <p:cNvSpPr txBox="1"/>
          <p:nvPr/>
        </p:nvSpPr>
        <p:spPr>
          <a:xfrm>
            <a:off x="6820760" y="5775368"/>
            <a:ext cx="4595747" cy="584775"/>
          </a:xfrm>
          <a:prstGeom prst="rect">
            <a:avLst/>
          </a:prstGeom>
          <a:noFill/>
        </p:spPr>
        <p:txBody>
          <a:bodyPr wrap="square" rtlCol="0">
            <a:spAutoFit/>
          </a:bodyPr>
          <a:lstStyle/>
          <a:p>
            <a:r>
              <a:rPr lang="en-US" sz="3200" spc="600" dirty="0">
                <a:solidFill>
                  <a:srgbClr val="0066FF"/>
                </a:solidFill>
                <a:hlinkClick r:id="rId6">
                  <a:extLst>
                    <a:ext uri="{A12FA001-AC4F-418D-AE19-62706E023703}">
                      <ahyp:hlinkClr xmlns:ahyp="http://schemas.microsoft.com/office/drawing/2018/hyperlinkcolor" val="tx"/>
                    </a:ext>
                  </a:extLst>
                </a:hlinkClick>
              </a:rPr>
              <a:t>www.samhsa.gov</a:t>
            </a:r>
            <a:endParaRPr lang="en-US" sz="3200" spc="600" dirty="0">
              <a:solidFill>
                <a:srgbClr val="0066FF"/>
              </a:solidFill>
            </a:endParaRPr>
          </a:p>
        </p:txBody>
      </p:sp>
    </p:spTree>
    <p:extLst>
      <p:ext uri="{BB962C8B-B14F-4D97-AF65-F5344CB8AC3E}">
        <p14:creationId xmlns:p14="http://schemas.microsoft.com/office/powerpoint/2010/main" val="1648039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A77BD-6316-491E-B3B1-04B7F17DF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60" y="6403897"/>
            <a:ext cx="10527956" cy="454103"/>
          </a:xfrm>
          <a:prstGeom prst="rect">
            <a:avLst/>
          </a:prstGeom>
        </p:spPr>
      </p:pic>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
        <p:nvSpPr>
          <p:cNvPr id="3" name="Title 2">
            <a:extLst>
              <a:ext uri="{FF2B5EF4-FFF2-40B4-BE49-F238E27FC236}">
                <a16:creationId xmlns:a16="http://schemas.microsoft.com/office/drawing/2014/main" id="{20EFB347-AA52-E58D-5B78-F4B99A6053A9}"/>
              </a:ext>
            </a:extLst>
          </p:cNvPr>
          <p:cNvSpPr>
            <a:spLocks noGrp="1"/>
          </p:cNvSpPr>
          <p:nvPr>
            <p:ph type="title"/>
          </p:nvPr>
        </p:nvSpPr>
        <p:spPr>
          <a:xfrm>
            <a:off x="840261" y="263527"/>
            <a:ext cx="7533718" cy="1450757"/>
          </a:xfrm>
        </p:spPr>
        <p:txBody>
          <a:bodyPr>
            <a:normAutofit/>
          </a:bodyPr>
          <a:lstStyle/>
          <a:p>
            <a:r>
              <a:rPr lang="en-US" dirty="0">
                <a:solidFill>
                  <a:schemeClr val="tx1"/>
                </a:solidFill>
              </a:rPr>
              <a:t>Cybersecurity &amp; Infrastructure Security Agency </a:t>
            </a:r>
          </a:p>
        </p:txBody>
      </p:sp>
      <p:sp>
        <p:nvSpPr>
          <p:cNvPr id="4" name="Content Placeholder 3">
            <a:extLst>
              <a:ext uri="{FF2B5EF4-FFF2-40B4-BE49-F238E27FC236}">
                <a16:creationId xmlns:a16="http://schemas.microsoft.com/office/drawing/2014/main" id="{22C04407-1E1B-941E-D869-425D65BF4EAC}"/>
              </a:ext>
            </a:extLst>
          </p:cNvPr>
          <p:cNvSpPr>
            <a:spLocks noGrp="1"/>
          </p:cNvSpPr>
          <p:nvPr>
            <p:ph idx="1"/>
          </p:nvPr>
        </p:nvSpPr>
        <p:spPr>
          <a:xfrm>
            <a:off x="962526" y="1845734"/>
            <a:ext cx="10700451" cy="4023360"/>
          </a:xfrm>
        </p:spPr>
        <p:txBody>
          <a:bodyPr/>
          <a:lstStyle/>
          <a:p>
            <a:pPr>
              <a:buClrTx/>
            </a:pPr>
            <a:r>
              <a:rPr lang="en-US" b="1" dirty="0"/>
              <a:t>CISA is a division of the Department of Homeland Security that is the operational lead for federal cybersecurity and the national coordinator for critical infrastructure security and resilience</a:t>
            </a:r>
          </a:p>
        </p:txBody>
      </p:sp>
      <p:cxnSp>
        <p:nvCxnSpPr>
          <p:cNvPr id="5" name="Straight Connector 4">
            <a:extLst>
              <a:ext uri="{FF2B5EF4-FFF2-40B4-BE49-F238E27FC236}">
                <a16:creationId xmlns:a16="http://schemas.microsoft.com/office/drawing/2014/main" id="{126746CF-42E9-7658-7E48-ACCB9BC0B070}"/>
              </a:ext>
            </a:extLst>
          </p:cNvPr>
          <p:cNvCxnSpPr>
            <a:cxnSpLocks/>
          </p:cNvCxnSpPr>
          <p:nvPr/>
        </p:nvCxnSpPr>
        <p:spPr>
          <a:xfrm flipV="1">
            <a:off x="8590547" y="505326"/>
            <a:ext cx="0" cy="10708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94978A-EE8A-A305-04B9-701C6E1BEBE8}"/>
              </a:ext>
            </a:extLst>
          </p:cNvPr>
          <p:cNvSpPr txBox="1"/>
          <p:nvPr/>
        </p:nvSpPr>
        <p:spPr>
          <a:xfrm>
            <a:off x="8807116" y="573816"/>
            <a:ext cx="2412275" cy="830178"/>
          </a:xfrm>
          <a:prstGeom prst="rect">
            <a:avLst/>
          </a:prstGeom>
          <a:noFill/>
        </p:spPr>
        <p:txBody>
          <a:bodyPr wrap="square" rtlCol="0">
            <a:spAutoFit/>
          </a:bodyPr>
          <a:lstStyle/>
          <a:p>
            <a:r>
              <a:rPr lang="en-US" sz="4800" dirty="0">
                <a:latin typeface="+mj-lt"/>
              </a:rPr>
              <a:t>CISA</a:t>
            </a:r>
          </a:p>
        </p:txBody>
      </p:sp>
      <p:sp>
        <p:nvSpPr>
          <p:cNvPr id="11" name="TextBox 10">
            <a:extLst>
              <a:ext uri="{FF2B5EF4-FFF2-40B4-BE49-F238E27FC236}">
                <a16:creationId xmlns:a16="http://schemas.microsoft.com/office/drawing/2014/main" id="{BA620F62-900F-7339-C0C0-E2ABC62D71A2}"/>
              </a:ext>
            </a:extLst>
          </p:cNvPr>
          <p:cNvSpPr txBox="1"/>
          <p:nvPr/>
        </p:nvSpPr>
        <p:spPr>
          <a:xfrm>
            <a:off x="962524" y="2519472"/>
            <a:ext cx="4932947" cy="3569182"/>
          </a:xfrm>
          <a:prstGeom prst="rect">
            <a:avLst/>
          </a:prstGeom>
          <a:noFill/>
        </p:spPr>
        <p:txBody>
          <a:bodyPr wrap="square" rtlCol="0">
            <a:spAutoFit/>
          </a:bodyPr>
          <a:lstStyle/>
          <a:p>
            <a:pPr>
              <a:lnSpc>
                <a:spcPct val="90000"/>
              </a:lnSpc>
              <a:spcBef>
                <a:spcPts val="1200"/>
              </a:spcBef>
              <a:spcAft>
                <a:spcPts val="200"/>
              </a:spcAft>
              <a:buClrTx/>
            </a:pPr>
            <a:r>
              <a:rPr lang="en-US" sz="2000" dirty="0"/>
              <a:t>Programs and Resources:</a:t>
            </a:r>
          </a:p>
          <a:p>
            <a:pPr marL="342900" indent="-342900">
              <a:lnSpc>
                <a:spcPct val="90000"/>
              </a:lnSpc>
              <a:spcBef>
                <a:spcPts val="600"/>
              </a:spcBef>
              <a:spcAft>
                <a:spcPts val="200"/>
              </a:spcAft>
              <a:buClrTx/>
              <a:buFont typeface="Wingdings" panose="05000000000000000000" pitchFamily="2" charset="2"/>
              <a:buChar char="v"/>
            </a:pPr>
            <a:r>
              <a:rPr lang="en-US" sz="2000" dirty="0"/>
              <a:t>SAFECOM</a:t>
            </a:r>
          </a:p>
          <a:p>
            <a:pPr marL="342900" indent="-342900">
              <a:lnSpc>
                <a:spcPct val="90000"/>
              </a:lnSpc>
              <a:spcBef>
                <a:spcPts val="600"/>
              </a:spcBef>
              <a:spcAft>
                <a:spcPts val="200"/>
              </a:spcAft>
              <a:buClrTx/>
              <a:buFont typeface="Wingdings" panose="05000000000000000000" pitchFamily="2" charset="2"/>
              <a:buChar char="v"/>
            </a:pPr>
            <a:r>
              <a:rPr lang="en-US" sz="2000" dirty="0"/>
              <a:t>Cyber Resilient 911 (CR911) Symposiums</a:t>
            </a:r>
          </a:p>
          <a:p>
            <a:pPr marL="342900" indent="-342900">
              <a:lnSpc>
                <a:spcPct val="90000"/>
              </a:lnSpc>
              <a:spcBef>
                <a:spcPts val="600"/>
              </a:spcBef>
              <a:spcAft>
                <a:spcPts val="200"/>
              </a:spcAft>
              <a:buClrTx/>
              <a:buFont typeface="Wingdings" panose="05000000000000000000" pitchFamily="2" charset="2"/>
              <a:buChar char="v"/>
            </a:pPr>
            <a:r>
              <a:rPr lang="en-US" sz="2000" dirty="0"/>
              <a:t>Communications and Cyber Resiliency Toolkit</a:t>
            </a:r>
          </a:p>
          <a:p>
            <a:pPr marL="342900" indent="-342900">
              <a:lnSpc>
                <a:spcPct val="90000"/>
              </a:lnSpc>
              <a:spcBef>
                <a:spcPts val="600"/>
              </a:spcBef>
              <a:spcAft>
                <a:spcPts val="200"/>
              </a:spcAft>
              <a:buClrTx/>
              <a:buFont typeface="Wingdings" panose="05000000000000000000" pitchFamily="2" charset="2"/>
              <a:buChar char="v"/>
            </a:pPr>
            <a:r>
              <a:rPr lang="en-US" sz="2000" dirty="0"/>
              <a:t>Interoperable Communications Technical Assistance Program</a:t>
            </a:r>
          </a:p>
          <a:p>
            <a:pPr marL="342900" indent="-342900">
              <a:lnSpc>
                <a:spcPct val="90000"/>
              </a:lnSpc>
              <a:spcBef>
                <a:spcPts val="600"/>
              </a:spcBef>
              <a:spcAft>
                <a:spcPts val="200"/>
              </a:spcAft>
              <a:buClrTx/>
              <a:buFont typeface="Wingdings" panose="05000000000000000000" pitchFamily="2" charset="2"/>
              <a:buChar char="v"/>
            </a:pPr>
            <a:r>
              <a:rPr lang="en-US" sz="2000" dirty="0"/>
              <a:t>Regional Security Advisors </a:t>
            </a:r>
            <a:r>
              <a:rPr lang="en-US" dirty="0"/>
              <a:t>(including Protective Security Advisors (PSA), Cybersecurity Advisors (CSA), and Emergency Communications Coordinators)</a:t>
            </a:r>
            <a:endParaRPr lang="en-US" sz="2000" dirty="0"/>
          </a:p>
        </p:txBody>
      </p:sp>
      <p:pic>
        <p:nvPicPr>
          <p:cNvPr id="13" name="Picture 12">
            <a:extLst>
              <a:ext uri="{FF2B5EF4-FFF2-40B4-BE49-F238E27FC236}">
                <a16:creationId xmlns:a16="http://schemas.microsoft.com/office/drawing/2014/main" id="{AB0E2E5B-046F-42E1-A6A8-6B4E4208E653}"/>
              </a:ext>
            </a:extLst>
          </p:cNvPr>
          <p:cNvPicPr>
            <a:picLocks noChangeAspect="1"/>
          </p:cNvPicPr>
          <p:nvPr/>
        </p:nvPicPr>
        <p:blipFill>
          <a:blip r:embed="rId5"/>
          <a:stretch>
            <a:fillRect/>
          </a:stretch>
        </p:blipFill>
        <p:spPr>
          <a:xfrm>
            <a:off x="5807550" y="2474616"/>
            <a:ext cx="1960456" cy="2549400"/>
          </a:xfrm>
          <a:prstGeom prst="rect">
            <a:avLst/>
          </a:prstGeom>
          <a:ln>
            <a:solidFill>
              <a:schemeClr val="tx1"/>
            </a:solidFill>
          </a:ln>
        </p:spPr>
      </p:pic>
      <p:pic>
        <p:nvPicPr>
          <p:cNvPr id="15" name="Picture 14">
            <a:extLst>
              <a:ext uri="{FF2B5EF4-FFF2-40B4-BE49-F238E27FC236}">
                <a16:creationId xmlns:a16="http://schemas.microsoft.com/office/drawing/2014/main" id="{D2ABDEC7-C525-13C0-180B-70ED859C897E}"/>
              </a:ext>
            </a:extLst>
          </p:cNvPr>
          <p:cNvPicPr>
            <a:picLocks noChangeAspect="1"/>
          </p:cNvPicPr>
          <p:nvPr/>
        </p:nvPicPr>
        <p:blipFill>
          <a:blip r:embed="rId6"/>
          <a:stretch>
            <a:fillRect/>
          </a:stretch>
        </p:blipFill>
        <p:spPr>
          <a:xfrm>
            <a:off x="9745128" y="2463309"/>
            <a:ext cx="1729048" cy="3765884"/>
          </a:xfrm>
          <a:prstGeom prst="rect">
            <a:avLst/>
          </a:prstGeom>
          <a:ln>
            <a:solidFill>
              <a:schemeClr val="tx1"/>
            </a:solidFill>
          </a:ln>
        </p:spPr>
      </p:pic>
      <p:pic>
        <p:nvPicPr>
          <p:cNvPr id="17" name="Picture 16">
            <a:extLst>
              <a:ext uri="{FF2B5EF4-FFF2-40B4-BE49-F238E27FC236}">
                <a16:creationId xmlns:a16="http://schemas.microsoft.com/office/drawing/2014/main" id="{03771058-E0F6-4B6F-C75A-A95AF7F140E5}"/>
              </a:ext>
            </a:extLst>
          </p:cNvPr>
          <p:cNvPicPr>
            <a:picLocks noChangeAspect="1"/>
          </p:cNvPicPr>
          <p:nvPr/>
        </p:nvPicPr>
        <p:blipFill>
          <a:blip r:embed="rId7"/>
          <a:stretch>
            <a:fillRect/>
          </a:stretch>
        </p:blipFill>
        <p:spPr>
          <a:xfrm rot="741145">
            <a:off x="6922395" y="3478582"/>
            <a:ext cx="3336302" cy="1841844"/>
          </a:xfrm>
          <a:prstGeom prst="rect">
            <a:avLst/>
          </a:prstGeom>
        </p:spPr>
      </p:pic>
      <p:sp>
        <p:nvSpPr>
          <p:cNvPr id="18" name="TextBox 17">
            <a:extLst>
              <a:ext uri="{FF2B5EF4-FFF2-40B4-BE49-F238E27FC236}">
                <a16:creationId xmlns:a16="http://schemas.microsoft.com/office/drawing/2014/main" id="{64566061-80C1-7E6D-2EFC-7460920D801A}"/>
              </a:ext>
            </a:extLst>
          </p:cNvPr>
          <p:cNvSpPr txBox="1"/>
          <p:nvPr/>
        </p:nvSpPr>
        <p:spPr>
          <a:xfrm>
            <a:off x="6056817" y="5441877"/>
            <a:ext cx="3824062" cy="584775"/>
          </a:xfrm>
          <a:prstGeom prst="rect">
            <a:avLst/>
          </a:prstGeom>
          <a:noFill/>
        </p:spPr>
        <p:txBody>
          <a:bodyPr wrap="square" rtlCol="0">
            <a:spAutoFit/>
          </a:bodyPr>
          <a:lstStyle/>
          <a:p>
            <a:r>
              <a:rPr lang="en-US" sz="3200" spc="600" dirty="0">
                <a:solidFill>
                  <a:srgbClr val="0066FF"/>
                </a:solidFill>
                <a:hlinkClick r:id="rId8">
                  <a:extLst>
                    <a:ext uri="{A12FA001-AC4F-418D-AE19-62706E023703}">
                      <ahyp:hlinkClr xmlns:ahyp="http://schemas.microsoft.com/office/drawing/2018/hyperlinkcolor" val="tx"/>
                    </a:ext>
                  </a:extLst>
                </a:hlinkClick>
              </a:rPr>
              <a:t>www.cisa.gov</a:t>
            </a:r>
            <a:endParaRPr lang="en-US" sz="3200" spc="600" dirty="0">
              <a:solidFill>
                <a:srgbClr val="0066FF"/>
              </a:solidFill>
            </a:endParaRPr>
          </a:p>
        </p:txBody>
      </p:sp>
    </p:spTree>
    <p:extLst>
      <p:ext uri="{BB962C8B-B14F-4D97-AF65-F5344CB8AC3E}">
        <p14:creationId xmlns:p14="http://schemas.microsoft.com/office/powerpoint/2010/main" val="3997238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0EFB347-AA52-E58D-5B78-F4B99A6053A9}"/>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defTabSz="914400"/>
            <a:r>
              <a:rPr lang="en-US" sz="6000" spc="-50" dirty="0">
                <a:solidFill>
                  <a:schemeClr val="tx1">
                    <a:lumMod val="85000"/>
                    <a:lumOff val="15000"/>
                  </a:schemeClr>
                </a:solidFill>
              </a:rPr>
              <a:t>State Level Impact on 911</a:t>
            </a:r>
          </a:p>
        </p:txBody>
      </p:sp>
      <p:pic>
        <p:nvPicPr>
          <p:cNvPr id="5" name="Content Placeholder 4" descr="Work tools and supplies">
            <a:extLst>
              <a:ext uri="{FF2B5EF4-FFF2-40B4-BE49-F238E27FC236}">
                <a16:creationId xmlns:a16="http://schemas.microsoft.com/office/drawing/2014/main" id="{4021416F-B134-79F1-CF5A-2B60804F806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35456" y="882351"/>
            <a:ext cx="5131653" cy="3108960"/>
          </a:xfrm>
          <a:prstGeom prst="rect">
            <a:avLst/>
          </a:prstGeom>
        </p:spPr>
      </p:pic>
      <p:sp>
        <p:nvSpPr>
          <p:cNvPr id="22" name="Rectangle 21">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etal structure">
            <a:extLst>
              <a:ext uri="{FF2B5EF4-FFF2-40B4-BE49-F238E27FC236}">
                <a16:creationId xmlns:a16="http://schemas.microsoft.com/office/drawing/2014/main" id="{90D9FDE3-0F0E-32D8-E17A-DD0723451A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4891" y="867109"/>
            <a:ext cx="4276244" cy="3148677"/>
          </a:xfrm>
          <a:prstGeom prst="rect">
            <a:avLst/>
          </a:prstGeom>
        </p:spPr>
      </p:pic>
      <p:cxnSp>
        <p:nvCxnSpPr>
          <p:cNvPr id="24" name="Straight Connector 23">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E057BA61-68E0-4D36-9048-B813111596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2979" y="5873778"/>
            <a:ext cx="385765" cy="387957"/>
          </a:xfrm>
          <a:prstGeom prst="rect">
            <a:avLst/>
          </a:prstGeom>
        </p:spPr>
      </p:pic>
    </p:spTree>
    <p:extLst>
      <p:ext uri="{BB962C8B-B14F-4D97-AF65-F5344CB8AC3E}">
        <p14:creationId xmlns:p14="http://schemas.microsoft.com/office/powerpoint/2010/main" val="3037217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2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ll Times New Roman">
      <a:majorFont>
        <a:latin typeface="Times New Roman"/>
        <a:ea typeface=""/>
        <a:cs typeface=""/>
      </a:majorFont>
      <a:minorFont>
        <a:latin typeface="Times New Roman"/>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4898</TotalTime>
  <Words>1416</Words>
  <Application>Microsoft Office PowerPoint</Application>
  <PresentationFormat>Widescreen</PresentationFormat>
  <Paragraphs>247</Paragraphs>
  <Slides>19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Courier New</vt:lpstr>
      <vt:lpstr>Times New Roman</vt:lpstr>
      <vt:lpstr>Wingdings</vt:lpstr>
      <vt:lpstr>Retrospect</vt:lpstr>
      <vt:lpstr>2_Retrospect</vt:lpstr>
      <vt:lpstr>Overview of 911 @ the Federal, State, and Local Level 2023 ALNENA Gulf Coast Conference</vt:lpstr>
      <vt:lpstr>PowerPoint Presentation</vt:lpstr>
      <vt:lpstr>Roles &amp; Responsibilities at Every Level </vt:lpstr>
      <vt:lpstr>Federal Level Impact on 911</vt:lpstr>
      <vt:lpstr>National 911 Program Office | 911.gov</vt:lpstr>
      <vt:lpstr>Federal Communications Commission | FCC</vt:lpstr>
      <vt:lpstr>SAMHSA | 988</vt:lpstr>
      <vt:lpstr>Cybersecurity &amp; Infrastructure Security Agency </vt:lpstr>
      <vt:lpstr>State Level Impact on 911</vt:lpstr>
      <vt:lpstr>Act   2012-293</vt:lpstr>
      <vt:lpstr>Act   2019-70</vt:lpstr>
      <vt:lpstr>Act   2022-387</vt:lpstr>
      <vt:lpstr>PowerPoint Presentation</vt:lpstr>
      <vt:lpstr>The Board’s Programs</vt:lpstr>
      <vt:lpstr>Building Blocks of Alabama 911 Mission:  To work in partnership with Emergency Communication Districts of Alabama to facilitate and promote effective, efficient, and reliable 9-1-1 service statewide to the residents and visitors of Alabama.</vt:lpstr>
      <vt:lpstr>Local Level Impact on 911</vt:lpstr>
      <vt:lpstr>Local Boards &amp; 911</vt:lpstr>
      <vt:lpstr>PowerPoint Presentation</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10.15.2020  Legacy 9-1-1 Cost Reimbursement Webinar</dc:title>
  <dc:creator>Adam Brown</dc:creator>
  <cp:lastModifiedBy>Leah Missildine</cp:lastModifiedBy>
  <cp:revision>73</cp:revision>
  <cp:lastPrinted>2023-10-12T19:03:44Z</cp:lastPrinted>
  <dcterms:created xsi:type="dcterms:W3CDTF">2020-10-13T13:31:49Z</dcterms:created>
  <dcterms:modified xsi:type="dcterms:W3CDTF">2023-10-19T12:45:45Z</dcterms:modified>
</cp:coreProperties>
</file>